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9"/>
  </p:notesMasterIdLst>
  <p:handoutMasterIdLst>
    <p:handoutMasterId r:id="rId20"/>
  </p:handoutMasterIdLst>
  <p:sldIdLst>
    <p:sldId id="256" r:id="rId2"/>
    <p:sldId id="278" r:id="rId3"/>
    <p:sldId id="277" r:id="rId4"/>
    <p:sldId id="258" r:id="rId5"/>
    <p:sldId id="259" r:id="rId6"/>
    <p:sldId id="260" r:id="rId7"/>
    <p:sldId id="276" r:id="rId8"/>
    <p:sldId id="270" r:id="rId9"/>
    <p:sldId id="269" r:id="rId10"/>
    <p:sldId id="263" r:id="rId11"/>
    <p:sldId id="266" r:id="rId12"/>
    <p:sldId id="268" r:id="rId13"/>
    <p:sldId id="267" r:id="rId14"/>
    <p:sldId id="271" r:id="rId15"/>
    <p:sldId id="272" r:id="rId16"/>
    <p:sldId id="27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sare giammarco" initials="cg" lastIdx="1" clrIdx="0">
    <p:extLst>
      <p:ext uri="{19B8F6BF-5375-455C-9EA6-DF929625EA0E}">
        <p15:presenceInfo xmlns:p15="http://schemas.microsoft.com/office/powerpoint/2012/main" userId="cesare giammarc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73" autoAdjust="0"/>
    <p:restoredTop sz="94626" autoAdjust="0"/>
  </p:normalViewPr>
  <p:slideViewPr>
    <p:cSldViewPr snapToGrid="0">
      <p:cViewPr varScale="1">
        <p:scale>
          <a:sx n="121" d="100"/>
          <a:sy n="121" d="100"/>
        </p:scale>
        <p:origin x="1032" y="16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73D09D-48A4-2D40-A7B5-066301EE8A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CB00473-D25B-8D43-87B1-7DFCA5CCA4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8B92E-BC8D-8A44-AFB8-92D53FC9A1CD}" type="datetimeFigureOut">
              <a:rPr lang="en-US" smtClean="0"/>
              <a:t>12/7/20</a:t>
            </a:fld>
            <a:endParaRPr lang="en-US"/>
          </a:p>
        </p:txBody>
      </p:sp>
      <p:sp>
        <p:nvSpPr>
          <p:cNvPr id="4" name="Footer Placeholder 3">
            <a:extLst>
              <a:ext uri="{FF2B5EF4-FFF2-40B4-BE49-F238E27FC236}">
                <a16:creationId xmlns:a16="http://schemas.microsoft.com/office/drawing/2014/main" id="{CAF536E4-0EDA-794A-BBF9-30F2F21CF58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700B1C9-6F9C-CA4F-BC2A-D89C618775A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907D41-9D93-1848-B7D8-794C9E4B62A2}" type="slidenum">
              <a:rPr lang="en-US" smtClean="0"/>
              <a:t>‹#›</a:t>
            </a:fld>
            <a:endParaRPr lang="en-US"/>
          </a:p>
        </p:txBody>
      </p:sp>
    </p:spTree>
    <p:extLst>
      <p:ext uri="{BB962C8B-B14F-4D97-AF65-F5344CB8AC3E}">
        <p14:creationId xmlns:p14="http://schemas.microsoft.com/office/powerpoint/2010/main" val="1650340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09FB6-4981-46D7-9470-3954B9E8FBBF}" type="datetimeFigureOut">
              <a:rPr lang="en-US" smtClean="0"/>
              <a:t>12/7/20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955E5E-1071-4462-B6B2-98CA8D47E15F}" type="slidenum">
              <a:rPr lang="en-US" smtClean="0"/>
              <a:t>‹#›</a:t>
            </a:fld>
            <a:endParaRPr lang="en-US" dirty="0"/>
          </a:p>
        </p:txBody>
      </p:sp>
    </p:spTree>
    <p:extLst>
      <p:ext uri="{BB962C8B-B14F-4D97-AF65-F5344CB8AC3E}">
        <p14:creationId xmlns:p14="http://schemas.microsoft.com/office/powerpoint/2010/main" val="2834180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3</a:t>
            </a:fld>
            <a:endParaRPr lang="en-US" dirty="0"/>
          </a:p>
        </p:txBody>
      </p:sp>
    </p:spTree>
    <p:extLst>
      <p:ext uri="{BB962C8B-B14F-4D97-AF65-F5344CB8AC3E}">
        <p14:creationId xmlns:p14="http://schemas.microsoft.com/office/powerpoint/2010/main" val="3154197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4</a:t>
            </a:fld>
            <a:endParaRPr lang="en-US" dirty="0"/>
          </a:p>
        </p:txBody>
      </p:sp>
    </p:spTree>
    <p:extLst>
      <p:ext uri="{BB962C8B-B14F-4D97-AF65-F5344CB8AC3E}">
        <p14:creationId xmlns:p14="http://schemas.microsoft.com/office/powerpoint/2010/main" val="3551825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5</a:t>
            </a:fld>
            <a:endParaRPr lang="en-US" dirty="0"/>
          </a:p>
        </p:txBody>
      </p:sp>
    </p:spTree>
    <p:extLst>
      <p:ext uri="{BB962C8B-B14F-4D97-AF65-F5344CB8AC3E}">
        <p14:creationId xmlns:p14="http://schemas.microsoft.com/office/powerpoint/2010/main" val="3886758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6</a:t>
            </a:fld>
            <a:endParaRPr lang="en-US" dirty="0"/>
          </a:p>
        </p:txBody>
      </p:sp>
    </p:spTree>
    <p:extLst>
      <p:ext uri="{BB962C8B-B14F-4D97-AF65-F5344CB8AC3E}">
        <p14:creationId xmlns:p14="http://schemas.microsoft.com/office/powerpoint/2010/main" val="4169196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7</a:t>
            </a:fld>
            <a:endParaRPr lang="en-US" dirty="0"/>
          </a:p>
        </p:txBody>
      </p:sp>
    </p:spTree>
    <p:extLst>
      <p:ext uri="{BB962C8B-B14F-4D97-AF65-F5344CB8AC3E}">
        <p14:creationId xmlns:p14="http://schemas.microsoft.com/office/powerpoint/2010/main" val="3035214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8</a:t>
            </a:fld>
            <a:endParaRPr lang="en-US" dirty="0"/>
          </a:p>
        </p:txBody>
      </p:sp>
    </p:spTree>
    <p:extLst>
      <p:ext uri="{BB962C8B-B14F-4D97-AF65-F5344CB8AC3E}">
        <p14:creationId xmlns:p14="http://schemas.microsoft.com/office/powerpoint/2010/main" val="3338416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9</a:t>
            </a:fld>
            <a:endParaRPr lang="en-US" dirty="0"/>
          </a:p>
        </p:txBody>
      </p:sp>
    </p:spTree>
    <p:extLst>
      <p:ext uri="{BB962C8B-B14F-4D97-AF65-F5344CB8AC3E}">
        <p14:creationId xmlns:p14="http://schemas.microsoft.com/office/powerpoint/2010/main" val="1801647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10</a:t>
            </a:fld>
            <a:endParaRPr lang="en-US" dirty="0"/>
          </a:p>
        </p:txBody>
      </p:sp>
    </p:spTree>
    <p:extLst>
      <p:ext uri="{BB962C8B-B14F-4D97-AF65-F5344CB8AC3E}">
        <p14:creationId xmlns:p14="http://schemas.microsoft.com/office/powerpoint/2010/main" val="496894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11</a:t>
            </a:fld>
            <a:endParaRPr lang="en-US" dirty="0"/>
          </a:p>
        </p:txBody>
      </p:sp>
    </p:spTree>
    <p:extLst>
      <p:ext uri="{BB962C8B-B14F-4D97-AF65-F5344CB8AC3E}">
        <p14:creationId xmlns:p14="http://schemas.microsoft.com/office/powerpoint/2010/main" val="1221033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12</a:t>
            </a:fld>
            <a:endParaRPr lang="en-US" dirty="0"/>
          </a:p>
        </p:txBody>
      </p:sp>
    </p:spTree>
    <p:extLst>
      <p:ext uri="{BB962C8B-B14F-4D97-AF65-F5344CB8AC3E}">
        <p14:creationId xmlns:p14="http://schemas.microsoft.com/office/powerpoint/2010/main" val="2468018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13</a:t>
            </a:fld>
            <a:endParaRPr lang="en-US" dirty="0"/>
          </a:p>
        </p:txBody>
      </p:sp>
    </p:spTree>
    <p:extLst>
      <p:ext uri="{BB962C8B-B14F-4D97-AF65-F5344CB8AC3E}">
        <p14:creationId xmlns:p14="http://schemas.microsoft.com/office/powerpoint/2010/main" val="2023618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14</a:t>
            </a:fld>
            <a:endParaRPr lang="en-US" dirty="0"/>
          </a:p>
        </p:txBody>
      </p:sp>
    </p:spTree>
    <p:extLst>
      <p:ext uri="{BB962C8B-B14F-4D97-AF65-F5344CB8AC3E}">
        <p14:creationId xmlns:p14="http://schemas.microsoft.com/office/powerpoint/2010/main" val="3220856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15</a:t>
            </a:fld>
            <a:endParaRPr lang="en-US" dirty="0"/>
          </a:p>
        </p:txBody>
      </p:sp>
    </p:spTree>
    <p:extLst>
      <p:ext uri="{BB962C8B-B14F-4D97-AF65-F5344CB8AC3E}">
        <p14:creationId xmlns:p14="http://schemas.microsoft.com/office/powerpoint/2010/main" val="3231093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16</a:t>
            </a:fld>
            <a:endParaRPr lang="en-US" dirty="0"/>
          </a:p>
        </p:txBody>
      </p:sp>
    </p:spTree>
    <p:extLst>
      <p:ext uri="{BB962C8B-B14F-4D97-AF65-F5344CB8AC3E}">
        <p14:creationId xmlns:p14="http://schemas.microsoft.com/office/powerpoint/2010/main" val="1372306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55E5E-1071-4462-B6B2-98CA8D47E15F}" type="slidenum">
              <a:rPr lang="en-US" smtClean="0"/>
              <a:t>17</a:t>
            </a:fld>
            <a:endParaRPr lang="en-US" dirty="0"/>
          </a:p>
        </p:txBody>
      </p:sp>
    </p:spTree>
    <p:extLst>
      <p:ext uri="{BB962C8B-B14F-4D97-AF65-F5344CB8AC3E}">
        <p14:creationId xmlns:p14="http://schemas.microsoft.com/office/powerpoint/2010/main" val="3141806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a:prstGeom prst="rect">
            <a:avLst/>
          </a:prstGeom>
        </p:spPr>
        <p:txBody>
          <a:bodyPr/>
          <a:lstStyle>
            <a:lvl1pPr algn="ctr">
              <a:defRPr sz="1300" spc="0" baseline="0">
                <a:solidFill>
                  <a:srgbClr val="FFFFFF"/>
                </a:solidFill>
                <a:latin typeface="+mn-lt"/>
              </a:defRPr>
            </a:lvl1pPr>
          </a:lstStyle>
          <a:p>
            <a:fld id="{EA0C0817-A112-4847-8014-A94B7D2A4EA3}" type="datetime1">
              <a:rPr lang="en-US" smtClean="0"/>
              <a:t>12/7/20</a:t>
            </a:fld>
            <a:endParaRPr lang="en-US" dirty="0"/>
          </a:p>
        </p:txBody>
      </p:sp>
      <p:sp>
        <p:nvSpPr>
          <p:cNvPr id="21" name="Footer Placeholder 20"/>
          <p:cNvSpPr>
            <a:spLocks noGrp="1"/>
          </p:cNvSpPr>
          <p:nvPr>
            <p:ph type="ftr" sz="quarter" idx="11"/>
          </p:nvPr>
        </p:nvSpPr>
        <p:spPr>
          <a:xfrm>
            <a:off x="1629100" y="5177408"/>
            <a:ext cx="5730295" cy="228600"/>
          </a:xfrm>
          <a:prstGeom prst="rect">
            <a:avLst/>
          </a:prstGeo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a:prstGeom prst="rect">
            <a:avLst/>
          </a:prstGeo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1738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a:extLst>
              <a:ext uri="{FF2B5EF4-FFF2-40B4-BE49-F238E27FC236}">
                <a16:creationId xmlns:a16="http://schemas.microsoft.com/office/drawing/2014/main" id="{6F45525E-2465-3141-8195-F1DD72F979B1}"/>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8" name="Slide Number Placeholder 5">
            <a:extLst>
              <a:ext uri="{FF2B5EF4-FFF2-40B4-BE49-F238E27FC236}">
                <a16:creationId xmlns:a16="http://schemas.microsoft.com/office/drawing/2014/main" id="{AE5C3540-1756-1F45-A1C0-CC7D0D90EB95}"/>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
        <p:nvSpPr>
          <p:cNvPr id="4" name="TextBox 3">
            <a:extLst>
              <a:ext uri="{FF2B5EF4-FFF2-40B4-BE49-F238E27FC236}">
                <a16:creationId xmlns:a16="http://schemas.microsoft.com/office/drawing/2014/main" id="{8574BA79-3496-814E-A8F9-22B4EE7120F9}"/>
              </a:ext>
            </a:extLst>
          </p:cNvPr>
          <p:cNvSpPr txBox="1"/>
          <p:nvPr userDrawn="1"/>
        </p:nvSpPr>
        <p:spPr>
          <a:xfrm>
            <a:off x="556591" y="39756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938130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a:prstGeom prst="rect">
            <a:avLst/>
          </a:prstGeo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12/7/20</a:t>
            </a:fld>
            <a:endParaRPr lang="en-US" dirty="0"/>
          </a:p>
        </p:txBody>
      </p:sp>
      <p:sp>
        <p:nvSpPr>
          <p:cNvPr id="5" name="Footer Placeholder 4"/>
          <p:cNvSpPr>
            <a:spLocks noGrp="1"/>
          </p:cNvSpPr>
          <p:nvPr>
            <p:ph type="ftr" sz="quarter" idx="11"/>
          </p:nvPr>
        </p:nvSpPr>
        <p:spPr>
          <a:xfrm>
            <a:off x="1629157" y="5177408"/>
            <a:ext cx="5660134" cy="228600"/>
          </a:xfrm>
          <a:prstGeom prst="rect">
            <a:avLst/>
          </a:prstGeo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a:prstGeom prst="rect">
            <a:avLst/>
          </a:prstGeo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394725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05840" y="642594"/>
            <a:ext cx="10515600" cy="13716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05840" y="2103120"/>
            <a:ext cx="502920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92240" y="2103120"/>
            <a:ext cx="502920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005822" y="6035040"/>
            <a:ext cx="5816600" cy="365760"/>
          </a:xfrm>
          <a:prstGeom prst="rect">
            <a:avLst/>
          </a:prstGeom>
        </p:spPr>
        <p:txBody>
          <a:bodyPr/>
          <a:lstStyle/>
          <a:p>
            <a:r>
              <a:rPr lang="en-US" dirty="0"/>
              <a:t>Copyright © 2020 Electronics Representatives Association</a:t>
            </a:r>
          </a:p>
        </p:txBody>
      </p:sp>
      <p:sp>
        <p:nvSpPr>
          <p:cNvPr id="7" name="Slide Number Placeholder 6"/>
          <p:cNvSpPr>
            <a:spLocks noGrp="1"/>
          </p:cNvSpPr>
          <p:nvPr>
            <p:ph type="sldNum" sz="quarter" idx="12"/>
          </p:nvPr>
        </p:nvSpPr>
        <p:spPr>
          <a:xfrm>
            <a:off x="10683249" y="6035040"/>
            <a:ext cx="838200" cy="365760"/>
          </a:xfrm>
          <a:prstGeom prst="rect">
            <a:avLst/>
          </a:prstGeom>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170103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05840" y="2074334"/>
            <a:ext cx="5029200" cy="640080"/>
          </a:xfrm>
        </p:spPr>
        <p:txBody>
          <a:bodyPr anchor="ctr">
            <a:normAutofit/>
          </a:bodyPr>
          <a:lstStyle>
            <a:lvl1pPr marL="0" indent="0" algn="l">
              <a:spcBef>
                <a:spcPts val="0"/>
              </a:spcBef>
              <a:buNone/>
              <a:defRPr sz="1900" b="1" i="0">
                <a:solidFill>
                  <a:schemeClr val="bg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05840" y="2792472"/>
            <a:ext cx="502920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92240" y="2074334"/>
            <a:ext cx="5029200" cy="640080"/>
          </a:xfrm>
        </p:spPr>
        <p:txBody>
          <a:bodyPr anchor="ctr">
            <a:normAutofit/>
          </a:bodyPr>
          <a:lstStyle>
            <a:lvl1pPr marL="0" indent="0" algn="l">
              <a:spcBef>
                <a:spcPts val="0"/>
              </a:spcBef>
              <a:buNone/>
              <a:defRPr sz="1900" b="1">
                <a:solidFill>
                  <a:schemeClr val="bg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92240" y="2792471"/>
            <a:ext cx="502920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5DB73E04-4830-FB49-8FE0-49FF579927E2}"/>
              </a:ext>
            </a:extLst>
          </p:cNvPr>
          <p:cNvSpPr>
            <a:spLocks noGrp="1"/>
          </p:cNvSpPr>
          <p:nvPr>
            <p:ph type="ftr" sz="quarter" idx="10"/>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11" name="Slide Number Placeholder 5">
            <a:extLst>
              <a:ext uri="{FF2B5EF4-FFF2-40B4-BE49-F238E27FC236}">
                <a16:creationId xmlns:a16="http://schemas.microsoft.com/office/drawing/2014/main" id="{B36F5971-B68C-8543-B0AD-4B7600EE1FB1}"/>
              </a:ext>
            </a:extLst>
          </p:cNvPr>
          <p:cNvSpPr>
            <a:spLocks noGrp="1"/>
          </p:cNvSpPr>
          <p:nvPr>
            <p:ph type="sldNum" sz="quarter" idx="11"/>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3767457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Footer Placeholder 4">
            <a:extLst>
              <a:ext uri="{FF2B5EF4-FFF2-40B4-BE49-F238E27FC236}">
                <a16:creationId xmlns:a16="http://schemas.microsoft.com/office/drawing/2014/main" id="{BD19B199-81E5-C44F-9439-F6E94C0C611A}"/>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7" name="Slide Number Placeholder 5">
            <a:extLst>
              <a:ext uri="{FF2B5EF4-FFF2-40B4-BE49-F238E27FC236}">
                <a16:creationId xmlns:a16="http://schemas.microsoft.com/office/drawing/2014/main" id="{C6469802-DD4A-6D46-A754-5080D1F28175}"/>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4223680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A5EB54C-B923-D946-8781-52DC514AE942}"/>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6" name="Slide Number Placeholder 5">
            <a:extLst>
              <a:ext uri="{FF2B5EF4-FFF2-40B4-BE49-F238E27FC236}">
                <a16:creationId xmlns:a16="http://schemas.microsoft.com/office/drawing/2014/main" id="{CE048420-086A-A644-B4B8-4CB66A312718}"/>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1250810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Footer Placeholder 4">
            <a:extLst>
              <a:ext uri="{FF2B5EF4-FFF2-40B4-BE49-F238E27FC236}">
                <a16:creationId xmlns:a16="http://schemas.microsoft.com/office/drawing/2014/main" id="{C17B0ED0-A1FA-4249-9727-BFF1782F8665}"/>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14" name="Slide Number Placeholder 5">
            <a:extLst>
              <a:ext uri="{FF2B5EF4-FFF2-40B4-BE49-F238E27FC236}">
                <a16:creationId xmlns:a16="http://schemas.microsoft.com/office/drawing/2014/main" id="{A6D7077E-6354-D748-A601-CA6D5913ED1A}"/>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538088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Footer Placeholder 5">
            <a:extLst>
              <a:ext uri="{FF2B5EF4-FFF2-40B4-BE49-F238E27FC236}">
                <a16:creationId xmlns:a16="http://schemas.microsoft.com/office/drawing/2014/main" id="{EAC879EE-0E1D-4841-972E-C4CA4ED3B928}"/>
              </a:ext>
            </a:extLst>
          </p:cNvPr>
          <p:cNvSpPr txBox="1">
            <a:spLocks/>
          </p:cNvSpPr>
          <p:nvPr userDrawn="1"/>
        </p:nvSpPr>
        <p:spPr>
          <a:xfrm>
            <a:off x="380324" y="6035040"/>
            <a:ext cx="4588002" cy="365760"/>
          </a:xfrm>
          <a:prstGeom prst="rect">
            <a:avLst/>
          </a:prstGeom>
        </p:spPr>
        <p:txBody>
          <a:bodyPr vert="horz" lIns="91440" tIns="45720" rIns="91440" bIns="45720" rtlCol="0" anchor="b"/>
          <a:lstStyle>
            <a:defPPr>
              <a:defRPr lang="en-US"/>
            </a:defPPr>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13" name="Footer Placeholder 4">
            <a:extLst>
              <a:ext uri="{FF2B5EF4-FFF2-40B4-BE49-F238E27FC236}">
                <a16:creationId xmlns:a16="http://schemas.microsoft.com/office/drawing/2014/main" id="{ECD4A765-B2C2-BB4F-AB9F-F43A691546E8}"/>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14" name="Slide Number Placeholder 5">
            <a:extLst>
              <a:ext uri="{FF2B5EF4-FFF2-40B4-BE49-F238E27FC236}">
                <a16:creationId xmlns:a16="http://schemas.microsoft.com/office/drawing/2014/main" id="{061DD34D-DE78-F14E-BA3A-6C42223135CF}"/>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4268802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a:extLst>
              <a:ext uri="{FF2B5EF4-FFF2-40B4-BE49-F238E27FC236}">
                <a16:creationId xmlns:a16="http://schemas.microsoft.com/office/drawing/2014/main" id="{51405D47-3B70-B844-BCB2-8E04A2F74CC9}"/>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8" name="Slide Number Placeholder 5">
            <a:extLst>
              <a:ext uri="{FF2B5EF4-FFF2-40B4-BE49-F238E27FC236}">
                <a16:creationId xmlns:a16="http://schemas.microsoft.com/office/drawing/2014/main" id="{53B0360B-7A74-2A42-A27E-DEEF0EBAB3D5}"/>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834231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a:extLst>
              <a:ext uri="{FF2B5EF4-FFF2-40B4-BE49-F238E27FC236}">
                <a16:creationId xmlns:a16="http://schemas.microsoft.com/office/drawing/2014/main" id="{DFF09311-C674-B64D-8B54-D6B27FBE3C31}"/>
              </a:ext>
            </a:extLst>
          </p:cNvPr>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8" name="Slide Number Placeholder 5">
            <a:extLst>
              <a:ext uri="{FF2B5EF4-FFF2-40B4-BE49-F238E27FC236}">
                <a16:creationId xmlns:a16="http://schemas.microsoft.com/office/drawing/2014/main" id="{7A179323-CE33-BE48-9010-5BCC7287AFB6}"/>
              </a:ext>
            </a:extLst>
          </p:cNvPr>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3542237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DA8B99-CE9B-344E-BE7A-8939C482D3F0}"/>
              </a:ext>
            </a:extLst>
          </p:cNvPr>
          <p:cNvPicPr>
            <a:picLocks noChangeAspect="1"/>
          </p:cNvPicPr>
          <p:nvPr userDrawn="1"/>
        </p:nvPicPr>
        <p:blipFill rotWithShape="1">
          <a:blip r:embed="rId13">
            <a:alphaModFix/>
            <a:extLst>
              <a:ext uri="{28A0092B-C50C-407E-A947-70E740481C1C}">
                <a14:useLocalDpi xmlns:a14="http://schemas.microsoft.com/office/drawing/2010/main" val="0"/>
              </a:ext>
            </a:extLst>
          </a:blip>
          <a:srcRect t="15730"/>
          <a:stretch/>
        </p:blipFill>
        <p:spPr>
          <a:xfrm>
            <a:off x="20" y="1"/>
            <a:ext cx="12191998" cy="6858000"/>
          </a:xfrm>
          <a:prstGeom prst="rect">
            <a:avLst/>
          </a:prstGeom>
        </p:spPr>
      </p:pic>
      <p:sp>
        <p:nvSpPr>
          <p:cNvPr id="16" name="Rectangle 15">
            <a:extLst>
              <a:ext uri="{FF2B5EF4-FFF2-40B4-BE49-F238E27FC236}">
                <a16:creationId xmlns:a16="http://schemas.microsoft.com/office/drawing/2014/main" id="{8967724F-2BFA-704E-9613-D33C3B174254}"/>
              </a:ext>
            </a:extLst>
          </p:cNvPr>
          <p:cNvSpPr/>
          <p:nvPr userDrawn="1"/>
        </p:nvSpPr>
        <p:spPr>
          <a:xfrm>
            <a:off x="0" y="0"/>
            <a:ext cx="12192000" cy="6858000"/>
          </a:xfrm>
          <a:prstGeom prst="rect">
            <a:avLst/>
          </a:prstGeom>
          <a:solidFill>
            <a:srgbClr val="000000">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05840" y="642594"/>
            <a:ext cx="105156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05840" y="2103119"/>
            <a:ext cx="105156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005822" y="6035040"/>
            <a:ext cx="5816600" cy="365760"/>
          </a:xfrm>
          <a:prstGeom prst="rect">
            <a:avLst/>
          </a:prstGeom>
        </p:spPr>
        <p:txBody>
          <a:bodyPr vert="horz" lIns="91440" tIns="45720" rIns="91440" bIns="45720" rtlCol="0" anchor="b"/>
          <a:lstStyle>
            <a:lvl1pPr algn="l">
              <a:defRPr sz="1000">
                <a:solidFill>
                  <a:schemeClr val="bg1"/>
                </a:solidFill>
              </a:defRPr>
            </a:lvl1pPr>
          </a:lstStyle>
          <a:p>
            <a:r>
              <a:rPr lang="en-US" dirty="0">
                <a:solidFill>
                  <a:schemeClr val="bg1"/>
                </a:solidFill>
              </a:rPr>
              <a:t>Copyright © 2020 Electronics Representatives Association</a:t>
            </a:r>
          </a:p>
        </p:txBody>
      </p:sp>
      <p:sp>
        <p:nvSpPr>
          <p:cNvPr id="6" name="Slide Number Placeholder 5"/>
          <p:cNvSpPr>
            <a:spLocks noGrp="1"/>
          </p:cNvSpPr>
          <p:nvPr>
            <p:ph type="sldNum" sz="quarter" idx="4"/>
          </p:nvPr>
        </p:nvSpPr>
        <p:spPr>
          <a:xfrm>
            <a:off x="10683249" y="6035040"/>
            <a:ext cx="838200" cy="365760"/>
          </a:xfrm>
          <a:prstGeom prst="rect">
            <a:avLst/>
          </a:prstGeom>
        </p:spPr>
        <p:txBody>
          <a:bodyPr vert="horz" lIns="91440" tIns="45720" rIns="91440" bIns="45720" rtlCol="0" anchor="b"/>
          <a:lstStyle>
            <a:lvl1pPr algn="r">
              <a:defRPr sz="1000">
                <a:solidFill>
                  <a:schemeClr val="bg1"/>
                </a:solidFill>
              </a:defRPr>
            </a:lvl1pPr>
          </a:lstStyle>
          <a:p>
            <a:fld id="{34B7E4EF-A1BD-40F4-AB7B-04F084DD991D}" type="slidenum">
              <a:rPr lang="en-US" smtClean="0"/>
              <a:pPr/>
              <a:t>‹#›</a:t>
            </a:fld>
            <a:endParaRPr lang="en-US" dirty="0"/>
          </a:p>
        </p:txBody>
      </p:sp>
      <p:sp>
        <p:nvSpPr>
          <p:cNvPr id="8" name="Rectangle 7"/>
          <p:cNvSpPr/>
          <p:nvPr userDrawn="1"/>
        </p:nvSpPr>
        <p:spPr>
          <a:xfrm>
            <a:off x="371856" y="374904"/>
            <a:ext cx="11448288" cy="6108192"/>
          </a:xfrm>
          <a:prstGeom prst="rect">
            <a:avLst/>
          </a:prstGeom>
          <a:noFill/>
          <a:ln w="6350" cap="sq" cmpd="sng" algn="ctr">
            <a:solidFill>
              <a:schemeClr val="bg1"/>
            </a:solidFill>
            <a:prstDash val="solid"/>
            <a:miter lim="800000"/>
          </a:ln>
          <a:effectLst/>
        </p:spPr>
      </p:sp>
    </p:spTree>
    <p:extLst>
      <p:ext uri="{BB962C8B-B14F-4D97-AF65-F5344CB8AC3E}">
        <p14:creationId xmlns:p14="http://schemas.microsoft.com/office/powerpoint/2010/main" val="372110424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lvl1pPr algn="l" defTabSz="914400" rtl="0" eaLnBrk="1" latinLnBrk="0" hangingPunct="1">
        <a:lnSpc>
          <a:spcPct val="90000"/>
        </a:lnSpc>
        <a:spcBef>
          <a:spcPct val="0"/>
        </a:spcBef>
        <a:buNone/>
        <a:defRPr lang="en-US" sz="3600" b="1" i="0" kern="0" cap="none" spc="0" baseline="0" dirty="0">
          <a:solidFill>
            <a:schemeClr val="bg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0" spc="0" baseline="0">
          <a:solidFill>
            <a:schemeClr val="bg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0" spc="0" baseline="0">
          <a:solidFill>
            <a:schemeClr val="bg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0" spc="0" baseline="0">
          <a:solidFill>
            <a:schemeClr val="bg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0" spc="0" baseline="0">
          <a:solidFill>
            <a:schemeClr val="bg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0" spc="0" baseline="0">
          <a:solidFill>
            <a:schemeClr val="bg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7" Type="http://schemas.openxmlformats.org/officeDocument/2006/relationships/slide" Target="slide1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12.xml"/><Relationship Id="rId4" Type="http://schemas.openxmlformats.org/officeDocument/2006/relationships/slide" Target="slide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era.org/wp-content/uploads/2020/11/The-Rep-Value-Proposition-w_Speaker-Notes.pdf" TargetMode="External"/><Relationship Id="rId3" Type="http://schemas.openxmlformats.org/officeDocument/2006/relationships/hyperlink" Target="https://www.buzzsprout.com/955690/5161120-the-academic-view-of-the-rep-model" TargetMode="External"/><Relationship Id="rId7" Type="http://schemas.openxmlformats.org/officeDocument/2006/relationships/hyperlink" Target="https://www.youtube.com/watch?v=dd12W5flxbk&amp;feature=youtu.b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youtube.com/watch?v=gVldzRxv2uQ&amp;feature=youtu.be" TargetMode="External"/><Relationship Id="rId11" Type="http://schemas.openxmlformats.org/officeDocument/2006/relationships/hyperlink" Target="https://soundcloud.com/user-997117715/may-19-2020-era-watercooler-an-open-forum-for-these-uncertain-times?in=user-997117715/sets/era-water-cooler" TargetMode="External"/><Relationship Id="rId5" Type="http://schemas.openxmlformats.org/officeDocument/2006/relationships/hyperlink" Target="https://www.youtube.com/watch?v=XROqZJGsTZw&amp;feature=youtu.be" TargetMode="External"/><Relationship Id="rId10" Type="http://schemas.openxmlformats.org/officeDocument/2006/relationships/hyperlink" Target="https://soundcloud.com/user-997117715/june-16-2020-era-watercooler-an-open-forum-for-these-uncertain-times?in=user-997117715/sets/era-water-cooler" TargetMode="External"/><Relationship Id="rId4" Type="http://schemas.openxmlformats.org/officeDocument/2006/relationships/hyperlink" Target="https://www.buzzsprout.com/955690/5527864-a-view-through-customers-eyes" TargetMode="External"/><Relationship Id="rId9" Type="http://schemas.openxmlformats.org/officeDocument/2006/relationships/hyperlink" Target="https://era.org/wp-content/uploads/2020/09/ERA-White-Paper-Introduction-to-Manufacturers-Reps.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era.org/wp-content/uploads/2020/07/ERA_WhitePaper_LineConflicts_Navigating-to-a-Mutually-Beneficial-Resolution_2020-1.pdf" TargetMode="External"/><Relationship Id="rId3" Type="http://schemas.openxmlformats.org/officeDocument/2006/relationships/hyperlink" Target="https://www.buzzsprout.com/955690/5161120-the-academic-view-of-the-rep-model" TargetMode="External"/><Relationship Id="rId7" Type="http://schemas.openxmlformats.org/officeDocument/2006/relationships/hyperlink" Target="https://youtu.be/dd12W5flxb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youtube.com/watch?v=XROqZJGsTZw&amp;feature=youtu.be" TargetMode="External"/><Relationship Id="rId5" Type="http://schemas.openxmlformats.org/officeDocument/2006/relationships/hyperlink" Target="https://www.buzzsprout.com/955690/4922921-line-conflict-and-resolution-today" TargetMode="External"/><Relationship Id="rId4" Type="http://schemas.openxmlformats.org/officeDocument/2006/relationships/hyperlink" Target="https://www.buzzsprout.com/955690/5527864-a-view-through-customers-eyes" TargetMode="External"/><Relationship Id="rId9" Type="http://schemas.openxmlformats.org/officeDocument/2006/relationships/hyperlink" Target="https://soundcloud.com/user-997117715/sept-22-2020-era-watercooler-an-open-forum-for-these-uncertain-times?in=user-997117715/sets/era-water-cooler"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era.org/wp-content/uploads/2019/03/2019-Conf-How-Produce-Sales-Qualified-Leads-Kilshaw.pdf" TargetMode="External"/><Relationship Id="rId3" Type="http://schemas.openxmlformats.org/officeDocument/2006/relationships/hyperlink" Target="https://eratalks.buzzsprout.com/955690/5527864-a-view-through-customers-eyes" TargetMode="External"/><Relationship Id="rId7" Type="http://schemas.openxmlformats.org/officeDocument/2006/relationships/hyperlink" Target="https://era.org/wp-content/uploads/2020/09/ERA-White-Paper-Introduction-to-Manufacturers-Rep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youtu.be/LtA-_LqxuWk" TargetMode="External"/><Relationship Id="rId11" Type="http://schemas.openxmlformats.org/officeDocument/2006/relationships/hyperlink" Target="https://soundcloud.com/user-997117715/may-5-2020-era-watercooler-an-open-forum-for-these-uncertain-times?in=user-997117715/sets/era-water-cooler" TargetMode="External"/><Relationship Id="rId5" Type="http://schemas.openxmlformats.org/officeDocument/2006/relationships/hyperlink" Target="https://www.youtube.com/watch?v=dd12W5flxbk&amp;feature=youtu.be" TargetMode="External"/><Relationship Id="rId10" Type="http://schemas.openxmlformats.org/officeDocument/2006/relationships/hyperlink" Target="https://soundcloud.com/user-997117715/sept-22-2020-era-watercooler-an-open-forum-for-these-uncertain-times?in=user-997117715/sets/era-water-cooler" TargetMode="External"/><Relationship Id="rId4" Type="http://schemas.openxmlformats.org/officeDocument/2006/relationships/hyperlink" Target="https://eratalks.buzzsprout.com/955690/4086767-the-transformation-of-the-rep-role" TargetMode="External"/><Relationship Id="rId9" Type="http://schemas.openxmlformats.org/officeDocument/2006/relationships/hyperlink" Target="https://soundcloud.com/user-997117715/december-1-2020-era-watercooler-startups-incubators-and-accelerators?in=user-997117715/sets/era-water-cooler"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gVldzRxv2uQ&amp;feature=youtu.be" TargetMode="External"/><Relationship Id="rId7" Type="http://schemas.openxmlformats.org/officeDocument/2006/relationships/hyperlink" Target="https://era.org/era-events/2018-era-post-conference-breakout-seminar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era.org/wp-content/uploads/2020/03/2020-conf-Best-Practices-Rep-Compensation_Breakout-PPT-Final.pdf" TargetMode="External"/><Relationship Id="rId5" Type="http://schemas.openxmlformats.org/officeDocument/2006/relationships/hyperlink" Target="https://eratalks.buzzsprout.com/955690/4086767-the-transformation-of-the-rep-role" TargetMode="External"/><Relationship Id="rId4" Type="http://schemas.openxmlformats.org/officeDocument/2006/relationships/hyperlink" Target="https://era.org/wp-content/uploads/2020/09/ERA-White-Paper-Introduction-to-Manufacturers-Reps.pdf" TargetMode="External"/></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soundcloud.com/user-997117715/era-watercooler-an-open-forum-for-these-uncertain-times-april-21-2020?in=user-997117715/sets/era-water-cooler" TargetMode="External"/><Relationship Id="rId3" Type="http://schemas.openxmlformats.org/officeDocument/2006/relationships/hyperlink" Target="https://soundcloud.com/user-997117715/6-30-2020-era-watercooler-an-open-forum-for-these-uncertain-times?in=user-997117715/sets/era-water-cooler" TargetMode="External"/><Relationship Id="rId7" Type="http://schemas.openxmlformats.org/officeDocument/2006/relationships/hyperlink" Target="https://eratalks.buzzsprout.com/955690/4086767-the-transformation-of-the-rep-rol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eratalks.buzzsprout.com/955690/3490183-building-your-brand-awareness-in-a-remote-world" TargetMode="External"/><Relationship Id="rId5" Type="http://schemas.openxmlformats.org/officeDocument/2006/relationships/hyperlink" Target="https://soundcloud.com/user-997117715/october-20-2020-era-watercooler-an-open-forum-for-these-uncertain-times?in=user-997117715/sets/era-water-cooler" TargetMode="External"/><Relationship Id="rId4" Type="http://schemas.openxmlformats.org/officeDocument/2006/relationships/hyperlink" Target="https://soundcloud.com/user-997117715/august-25-2020-era-watercooler-an-open-forum-for-these-uncertain-times?in=user-997117715/sets/era-water-cooler" TargetMode="External"/><Relationship Id="rId9" Type="http://schemas.openxmlformats.org/officeDocument/2006/relationships/hyperlink" Target="https://soundcloud.com/user-997117715/may-12-2020-era-watercooler-an-open-forum-for-these-uncertain-times?in=user-997117715/sets/era-water-cool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BC1AA5-BEF0-45B9-9207-083336E4B470}"/>
              </a:ext>
            </a:extLst>
          </p:cNvPr>
          <p:cNvPicPr>
            <a:picLocks noChangeAspect="1"/>
          </p:cNvPicPr>
          <p:nvPr/>
        </p:nvPicPr>
        <p:blipFill rotWithShape="1">
          <a:blip r:embed="rId2">
            <a:alphaModFix amt="90000"/>
          </a:blip>
          <a:srcRect t="15730"/>
          <a:stretch/>
        </p:blipFill>
        <p:spPr>
          <a:xfrm>
            <a:off x="1" y="0"/>
            <a:ext cx="12191999" cy="6858000"/>
          </a:xfrm>
          <a:prstGeom prst="rect">
            <a:avLst/>
          </a:prstGeom>
        </p:spPr>
      </p:pic>
      <p:sp>
        <p:nvSpPr>
          <p:cNvPr id="6" name="Rectangle 5">
            <a:extLst>
              <a:ext uri="{FF2B5EF4-FFF2-40B4-BE49-F238E27FC236}">
                <a16:creationId xmlns:a16="http://schemas.microsoft.com/office/drawing/2014/main" id="{791C4A54-A496-EF4E-B0B6-93B194CEC16D}"/>
              </a:ext>
            </a:extLst>
          </p:cNvPr>
          <p:cNvSpPr/>
          <p:nvPr/>
        </p:nvSpPr>
        <p:spPr>
          <a:xfrm>
            <a:off x="1263316" y="1251284"/>
            <a:ext cx="9986210" cy="4509436"/>
          </a:xfrm>
          <a:prstGeom prst="rect">
            <a:avLst/>
          </a:prstGeom>
          <a:solidFill>
            <a:schemeClr val="bg1">
              <a:alpha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0F25B59-5951-4381-8C55-83FB2B32D6E3}"/>
              </a:ext>
            </a:extLst>
          </p:cNvPr>
          <p:cNvSpPr>
            <a:spLocks noGrp="1"/>
          </p:cNvSpPr>
          <p:nvPr>
            <p:ph type="ctrTitle"/>
          </p:nvPr>
        </p:nvSpPr>
        <p:spPr>
          <a:xfrm>
            <a:off x="1629103" y="2095706"/>
            <a:ext cx="8933796" cy="2666366"/>
          </a:xfrm>
        </p:spPr>
        <p:txBody>
          <a:bodyPr>
            <a:normAutofit/>
          </a:bodyPr>
          <a:lstStyle/>
          <a:p>
            <a:r>
              <a:rPr lang="en-US" sz="4000" dirty="0"/>
              <a:t>Manufacturers’ Rep </a:t>
            </a:r>
            <a:r>
              <a:rPr lang="en-US" sz="4000" dirty="0" err="1"/>
              <a:t>ToolKit</a:t>
            </a:r>
            <a:endParaRPr lang="en-US" sz="4000" dirty="0"/>
          </a:p>
        </p:txBody>
      </p:sp>
      <p:sp>
        <p:nvSpPr>
          <p:cNvPr id="3" name="Subtitle 2">
            <a:extLst>
              <a:ext uri="{FF2B5EF4-FFF2-40B4-BE49-F238E27FC236}">
                <a16:creationId xmlns:a16="http://schemas.microsoft.com/office/drawing/2014/main" id="{C994981E-6649-443A-8C83-89FD3289E683}"/>
              </a:ext>
            </a:extLst>
          </p:cNvPr>
          <p:cNvSpPr>
            <a:spLocks noGrp="1"/>
          </p:cNvSpPr>
          <p:nvPr>
            <p:ph type="subTitle" idx="1"/>
          </p:nvPr>
        </p:nvSpPr>
        <p:spPr>
          <a:xfrm>
            <a:off x="1629101" y="4034790"/>
            <a:ext cx="8936846" cy="1646919"/>
          </a:xfrm>
        </p:spPr>
        <p:txBody>
          <a:bodyPr>
            <a:noAutofit/>
          </a:bodyPr>
          <a:lstStyle/>
          <a:p>
            <a:r>
              <a:rPr lang="en-US" sz="2800" dirty="0"/>
              <a:t>ERA Offerings in Support of the Rep Value Proposition  </a:t>
            </a:r>
          </a:p>
          <a:p>
            <a:r>
              <a:rPr lang="en-US" sz="2800" dirty="0"/>
              <a:t> Cesare </a:t>
            </a:r>
            <a:r>
              <a:rPr lang="en-US" sz="2800" dirty="0" err="1"/>
              <a:t>Giammarco</a:t>
            </a:r>
            <a:r>
              <a:rPr lang="en-US" sz="2800" dirty="0"/>
              <a:t>, ERA Special Consultant </a:t>
            </a:r>
          </a:p>
          <a:p>
            <a:endParaRPr lang="en-US" sz="1000" kern="1200" spc="0" dirty="0">
              <a:solidFill>
                <a:prstClr val="white"/>
              </a:solidFill>
            </a:endParaRPr>
          </a:p>
          <a:p>
            <a:endParaRPr lang="en-US" sz="1000" kern="1200" spc="0" dirty="0">
              <a:solidFill>
                <a:prstClr val="white"/>
              </a:solidFill>
            </a:endParaRPr>
          </a:p>
          <a:p>
            <a:r>
              <a:rPr lang="en-US" sz="1000" kern="1200" spc="0" dirty="0">
                <a:solidFill>
                  <a:prstClr val="white"/>
                </a:solidFill>
              </a:rPr>
              <a:t>Copyright © 2020 Electronics Representatives Association</a:t>
            </a:r>
          </a:p>
          <a:p>
            <a:r>
              <a:rPr lang="en-US" sz="2800" dirty="0"/>
              <a:t>                                                   </a:t>
            </a:r>
          </a:p>
          <a:p>
            <a:endParaRPr lang="en-US" dirty="0"/>
          </a:p>
        </p:txBody>
      </p:sp>
      <p:sp>
        <p:nvSpPr>
          <p:cNvPr id="14" name="Rectangle 13">
            <a:extLst>
              <a:ext uri="{FF2B5EF4-FFF2-40B4-BE49-F238E27FC236}">
                <a16:creationId xmlns:a16="http://schemas.microsoft.com/office/drawing/2014/main" id="{483E725A-B9D3-5541-B0A7-3E030DC3A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98F4BA21-B6CE-C84E-B9FC-CF3F827F29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176B073-B44C-CB43-980B-90E85CE38F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FB141A-EE47-0E48-912B-59F7D6CFF7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93059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6A755DB-84B5-A04C-A164-01254060A510}"/>
              </a:ext>
            </a:extLst>
          </p:cNvPr>
          <p:cNvSpPr>
            <a:spLocks noGrp="1"/>
          </p:cNvSpPr>
          <p:nvPr>
            <p:ph type="title"/>
          </p:nvPr>
        </p:nvSpPr>
        <p:spPr/>
        <p:txBody>
          <a:bodyPr>
            <a:normAutofit/>
          </a:bodyPr>
          <a:lstStyle/>
          <a:p>
            <a:pPr algn="ctr"/>
            <a:r>
              <a:rPr lang="en-US" dirty="0"/>
              <a:t>ERA Toolkit Objective</a:t>
            </a:r>
          </a:p>
        </p:txBody>
      </p:sp>
      <p:sp>
        <p:nvSpPr>
          <p:cNvPr id="7" name="Content Placeholder 2">
            <a:extLst>
              <a:ext uri="{FF2B5EF4-FFF2-40B4-BE49-F238E27FC236}">
                <a16:creationId xmlns:a16="http://schemas.microsoft.com/office/drawing/2014/main" id="{3C4664F9-F4A5-5B40-B99B-0B0BB0A5EBEE}"/>
              </a:ext>
            </a:extLst>
          </p:cNvPr>
          <p:cNvSpPr>
            <a:spLocks noGrp="1"/>
          </p:cNvSpPr>
          <p:nvPr>
            <p:ph idx="1"/>
          </p:nvPr>
        </p:nvSpPr>
        <p:spPr>
          <a:xfrm>
            <a:off x="1005840" y="1931670"/>
            <a:ext cx="10180320" cy="4286249"/>
          </a:xfrm>
        </p:spPr>
        <p:txBody>
          <a:bodyPr>
            <a:noAutofit/>
          </a:bodyPr>
          <a:lstStyle/>
          <a:p>
            <a:pPr marL="0" indent="0">
              <a:spcBef>
                <a:spcPts val="600"/>
              </a:spcBef>
              <a:buNone/>
            </a:pPr>
            <a:r>
              <a:rPr lang="en-US" sz="2000" dirty="0">
                <a:latin typeface="Gill Sans MT" panose="020B0502020104020203" pitchFamily="34" charset="0"/>
              </a:rPr>
              <a:t>ERA has always been laser-focused on supporting the Rep Model and expounding on its value. </a:t>
            </a:r>
          </a:p>
          <a:p>
            <a:pPr marL="0" indent="0">
              <a:spcBef>
                <a:spcPts val="600"/>
              </a:spcBef>
              <a:buNone/>
            </a:pPr>
            <a:r>
              <a:rPr lang="en-US" sz="2000" dirty="0">
                <a:latin typeface="Gill Sans MT" panose="020B0502020104020203" pitchFamily="34" charset="0"/>
              </a:rPr>
              <a:t>This has never been more evident than in the past five years with the production of testimonial videos, Podcasts, “Water Cooler” Sessions, Conference Breakout Presentations and updated White Papers. </a:t>
            </a:r>
          </a:p>
          <a:p>
            <a:pPr marL="0" indent="0">
              <a:spcBef>
                <a:spcPts val="600"/>
              </a:spcBef>
              <a:buNone/>
            </a:pPr>
            <a:r>
              <a:rPr lang="en-US" sz="2000" dirty="0">
                <a:latin typeface="Gill Sans MT" panose="020B0502020104020203" pitchFamily="34" charset="0"/>
              </a:rPr>
              <a:t>This presentation intends to directly align the ERA support tools with the Rep value that they validate and provide a link to those tools. By putting it in a presentation format we have created a “Rep Toolkit.” Reps can use the slides selectively or collectively as a support reference depending on the project or problem they are addressing. </a:t>
            </a:r>
          </a:p>
          <a:p>
            <a:pPr marL="0" indent="0">
              <a:spcBef>
                <a:spcPts val="600"/>
              </a:spcBef>
              <a:buNone/>
            </a:pPr>
            <a:r>
              <a:rPr lang="en-US" sz="2000" dirty="0">
                <a:latin typeface="Gill Sans MT" panose="020B0502020104020203" pitchFamily="34" charset="0"/>
              </a:rPr>
              <a:t>Whether it is a principal challenging or questioning the Rep Model, changes in principal leadership, educating principal team members or for companies that are considering moving to the Rep model, ERA has developed a resource “tool” supporting the value that best fits the situation. There is also a slide included of significant recent Podcasts and Water Cooler session on ways to enhance a Rep Firms efficiency, productivity and growth strategies.</a:t>
            </a:r>
            <a:endParaRPr lang="en-US" sz="2000" dirty="0"/>
          </a:p>
        </p:txBody>
      </p:sp>
    </p:spTree>
    <p:extLst>
      <p:ext uri="{BB962C8B-B14F-4D97-AF65-F5344CB8AC3E}">
        <p14:creationId xmlns:p14="http://schemas.microsoft.com/office/powerpoint/2010/main" val="2613346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3085083" y="4989643"/>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8B70A7D1-74E2-CD40-95EB-9F5A3CA3CF86}"/>
              </a:ext>
            </a:extLst>
          </p:cNvPr>
          <p:cNvSpPr>
            <a:spLocks noGrp="1"/>
          </p:cNvSpPr>
          <p:nvPr>
            <p:ph type="title"/>
          </p:nvPr>
        </p:nvSpPr>
        <p:spPr/>
        <p:txBody>
          <a:bodyPr>
            <a:normAutofit/>
          </a:bodyPr>
          <a:lstStyle/>
          <a:p>
            <a:pPr algn="ctr"/>
            <a:r>
              <a:rPr lang="en-US">
                <a:solidFill>
                  <a:schemeClr val="tx1"/>
                </a:solidFill>
              </a:rPr>
              <a:t>The Profile of a Manufacturers’ Rep</a:t>
            </a:r>
            <a:endParaRPr lang="en-US" dirty="0"/>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p:txBody>
          <a:bodyPr>
            <a:noAutofit/>
          </a:bodyPr>
          <a:lstStyle/>
          <a:p>
            <a:pPr marL="0" indent="0">
              <a:buNone/>
            </a:pPr>
            <a:r>
              <a:rPr lang="en-US" sz="2000"/>
              <a:t>                             </a:t>
            </a:r>
          </a:p>
          <a:p>
            <a:pPr marL="0" indent="0">
              <a:buNone/>
            </a:pPr>
            <a:r>
              <a:rPr lang="en-US" sz="2000"/>
              <a:t>                                           </a:t>
            </a:r>
            <a:endParaRPr lang="en-US" sz="1000"/>
          </a:p>
          <a:p>
            <a:pPr marL="0" indent="0">
              <a:buNone/>
            </a:pPr>
            <a:endParaRPr lang="en-US" sz="1000">
              <a:solidFill>
                <a:srgbClr val="FFFF00"/>
              </a:solidFill>
            </a:endParaRPr>
          </a:p>
          <a:p>
            <a:pPr marL="0" indent="0">
              <a:buNone/>
            </a:pPr>
            <a:endParaRPr lang="en-US" sz="1000"/>
          </a:p>
          <a:p>
            <a:pPr marL="0" indent="0" fontAlgn="base">
              <a:buNone/>
            </a:pPr>
            <a:r>
              <a:rPr lang="en-US" sz="1000">
                <a:solidFill>
                  <a:srgbClr val="FFFF00"/>
                </a:solidFill>
                <a:latin typeface="Open Sans"/>
              </a:rPr>
              <a:t>.</a:t>
            </a:r>
          </a:p>
          <a:p>
            <a:pPr marL="0" indent="0" fontAlgn="base">
              <a:buNone/>
            </a:pPr>
            <a:br>
              <a:rPr lang="en-US" sz="1000" b="1" i="0">
                <a:solidFill>
                  <a:srgbClr val="FFFF00"/>
                </a:solidFill>
                <a:effectLst/>
                <a:latin typeface="inherit"/>
              </a:rPr>
            </a:br>
            <a:endParaRPr lang="en-US" sz="1000" b="0" i="0">
              <a:solidFill>
                <a:srgbClr val="636B75"/>
              </a:solidFill>
              <a:effectLst/>
              <a:latin typeface="Open Sans"/>
            </a:endParaRPr>
          </a:p>
          <a:p>
            <a:pPr marL="0" indent="0">
              <a:buNone/>
            </a:pPr>
            <a:endParaRPr lang="en-US" sz="1000"/>
          </a:p>
          <a:p>
            <a:pPr marL="0" indent="0">
              <a:buNone/>
            </a:pPr>
            <a:r>
              <a:rPr lang="en-US"/>
              <a:t>                                                                                                                                                </a:t>
            </a:r>
            <a:endParaRPr lang="en-US" dirty="0"/>
          </a:p>
        </p:txBody>
      </p:sp>
      <p:sp>
        <p:nvSpPr>
          <p:cNvPr id="12" name="Content Placeholder 2">
            <a:extLst>
              <a:ext uri="{FF2B5EF4-FFF2-40B4-BE49-F238E27FC236}">
                <a16:creationId xmlns:a16="http://schemas.microsoft.com/office/drawing/2014/main" id="{970D68D9-C04A-584D-B93C-1377155C55C0}"/>
              </a:ext>
            </a:extLst>
          </p:cNvPr>
          <p:cNvSpPr txBox="1">
            <a:spLocks/>
          </p:cNvSpPr>
          <p:nvPr/>
        </p:nvSpPr>
        <p:spPr>
          <a:xfrm>
            <a:off x="914400" y="2011680"/>
            <a:ext cx="10271760" cy="3886200"/>
          </a:xfrm>
          <a:prstGeom prst="rect">
            <a:avLst/>
          </a:prstGeom>
        </p:spPr>
        <p:txBody>
          <a:bodyPr vert="horz" lIns="91440" tIns="45720" rIns="91440" bIns="45720" rtlCol="0">
            <a:norm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bg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bg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bg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bg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bg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spcBef>
                <a:spcPts val="1200"/>
              </a:spcBef>
              <a:buNone/>
            </a:pPr>
            <a:r>
              <a:rPr lang="en-US" sz="2000" kern="0" dirty="0">
                <a:solidFill>
                  <a:schemeClr val="tx1"/>
                </a:solidFill>
                <a:latin typeface="Gill Sans MT" panose="020B0502020104020203" pitchFamily="34" charset="0"/>
              </a:rPr>
              <a:t>Depending on the target audience, it may be appropriate to restate the fundamentals of what a Manufacturers' Rep is and what value they truly bring to their principals.  With the frequent consolidation of manufacturers through M&amp;A as well as regular changes in leadership, it may be necessary to recommunicate the benefits of the Rep Model. It also could apply to team members within the principals’ business who do not understand or appreciate how Manufacturers' Reps benefit the business.</a:t>
            </a:r>
          </a:p>
          <a:p>
            <a:pPr marL="0" indent="0">
              <a:spcBef>
                <a:spcPts val="1200"/>
              </a:spcBef>
              <a:buNone/>
            </a:pPr>
            <a:r>
              <a:rPr lang="en-US" sz="2000" kern="0" dirty="0">
                <a:solidFill>
                  <a:schemeClr val="tx1"/>
                </a:solidFill>
                <a:latin typeface="Gill Sans MT" panose="020B0502020104020203" pitchFamily="34" charset="0"/>
              </a:rPr>
              <a:t>The following three slides reflect a summary of what a Manufacturers, Rep is, the key attributes of the model, and how the Rep model supports the manufacturers' growth efforts.  What may appear to be “common” knowledge may not always be clearly understood by all current or potential Principals.</a:t>
            </a:r>
          </a:p>
        </p:txBody>
      </p:sp>
      <p:sp>
        <p:nvSpPr>
          <p:cNvPr id="15" name="Footer Placeholder 4">
            <a:extLst>
              <a:ext uri="{FF2B5EF4-FFF2-40B4-BE49-F238E27FC236}">
                <a16:creationId xmlns:a16="http://schemas.microsoft.com/office/drawing/2014/main" id="{0D3215E7-F710-9345-9A55-AC481908E678}"/>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6" name="Slide Number Placeholder 5">
            <a:extLst>
              <a:ext uri="{FF2B5EF4-FFF2-40B4-BE49-F238E27FC236}">
                <a16:creationId xmlns:a16="http://schemas.microsoft.com/office/drawing/2014/main" id="{071F4CD4-BD11-FD43-A186-9B77CD6EB035}"/>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1" name="Rectangle 10">
            <a:extLst>
              <a:ext uri="{FF2B5EF4-FFF2-40B4-BE49-F238E27FC236}">
                <a16:creationId xmlns:a16="http://schemas.microsoft.com/office/drawing/2014/main" id="{67CF8252-0588-CA4A-9589-866D404309C1}"/>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227134851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18564-E915-44DD-A010-2B4B3F4EF867}"/>
              </a:ext>
            </a:extLst>
          </p:cNvPr>
          <p:cNvSpPr>
            <a:spLocks noGrp="1"/>
          </p:cNvSpPr>
          <p:nvPr>
            <p:ph type="title"/>
          </p:nvPr>
        </p:nvSpPr>
        <p:spPr/>
        <p:txBody>
          <a:bodyPr>
            <a:normAutofit/>
          </a:bodyPr>
          <a:lstStyle/>
          <a:p>
            <a:pPr algn="ctr"/>
            <a:r>
              <a:rPr lang="en-US">
                <a:solidFill>
                  <a:schemeClr val="tx1"/>
                </a:solidFill>
              </a:rPr>
              <a:t>What is a Manufacturers’ Rep?</a:t>
            </a:r>
            <a:endParaRPr lang="en-US" dirty="0">
              <a:solidFill>
                <a:schemeClr val="tx1"/>
              </a:solidFill>
            </a:endParaRPr>
          </a:p>
        </p:txBody>
      </p:sp>
      <p:sp>
        <p:nvSpPr>
          <p:cNvPr id="3" name="Content Placeholder 2">
            <a:extLst>
              <a:ext uri="{FF2B5EF4-FFF2-40B4-BE49-F238E27FC236}">
                <a16:creationId xmlns:a16="http://schemas.microsoft.com/office/drawing/2014/main" id="{49F7AB96-8571-4DFD-8B82-7EDC5F7D0483}"/>
              </a:ext>
            </a:extLst>
          </p:cNvPr>
          <p:cNvSpPr>
            <a:spLocks noGrp="1"/>
          </p:cNvSpPr>
          <p:nvPr>
            <p:ph idx="1"/>
          </p:nvPr>
        </p:nvSpPr>
        <p:spPr>
          <a:xfrm>
            <a:off x="1005840" y="2103119"/>
            <a:ext cx="10180338" cy="4114800"/>
          </a:xfrm>
        </p:spPr>
        <p:txBody>
          <a:bodyPr>
            <a:normAutofit/>
          </a:bodyPr>
          <a:lstStyle/>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Well-Trained (Certified) Technical Sales Professionals</a:t>
            </a:r>
          </a:p>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Well-Financed Businesses – Long-Term Focus</a:t>
            </a:r>
          </a:p>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Strategic, Complimentary Line Card Tailored to Support Their Customer Base and Market</a:t>
            </a:r>
          </a:p>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Focused on Design Development and a “Pipeline of Opportunities” for Sustained Growth</a:t>
            </a:r>
          </a:p>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Positioned as “Trusted Advisors” to the Customer</a:t>
            </a:r>
          </a:p>
          <a:p>
            <a:pPr marL="285750" indent="-228600">
              <a:lnSpc>
                <a:spcPct val="90000"/>
              </a:lnSpc>
              <a:spcAft>
                <a:spcPts val="300"/>
              </a:spcAft>
              <a:buFont typeface="Arial" panose="020B0604020202020204" pitchFamily="34" charset="0"/>
              <a:buChar char="•"/>
            </a:pPr>
            <a:r>
              <a:rPr lang="en-US" sz="2000" b="1" dirty="0">
                <a:solidFill>
                  <a:schemeClr val="tx1"/>
                </a:solidFill>
                <a:latin typeface="Gill Sans MT" panose="020B0502020104020203" pitchFamily="34" charset="0"/>
                <a:cs typeface="Calibri" panose="020F0502020204030204" pitchFamily="34" charset="0"/>
              </a:rPr>
              <a:t>Solid Internal Customer Support, eCommerce and Lead Follow up Process Capabilities</a:t>
            </a:r>
          </a:p>
          <a:p>
            <a:pPr marL="0" indent="0">
              <a:buNone/>
            </a:pPr>
            <a:endParaRPr lang="en-US" dirty="0">
              <a:solidFill>
                <a:schemeClr val="tx1"/>
              </a:solidFill>
            </a:endParaRPr>
          </a:p>
        </p:txBody>
      </p:sp>
      <p:sp>
        <p:nvSpPr>
          <p:cNvPr id="9" name="Footer Placeholder 4">
            <a:extLst>
              <a:ext uri="{FF2B5EF4-FFF2-40B4-BE49-F238E27FC236}">
                <a16:creationId xmlns:a16="http://schemas.microsoft.com/office/drawing/2014/main" id="{74DECC46-A66C-8F48-9878-963112AAB60A}"/>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0" name="Slide Number Placeholder 5">
            <a:extLst>
              <a:ext uri="{FF2B5EF4-FFF2-40B4-BE49-F238E27FC236}">
                <a16:creationId xmlns:a16="http://schemas.microsoft.com/office/drawing/2014/main" id="{EAF2FC54-36E1-E24A-8FA2-EFDEE9AF761E}"/>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Rectangle 12">
            <a:extLst>
              <a:ext uri="{FF2B5EF4-FFF2-40B4-BE49-F238E27FC236}">
                <a16:creationId xmlns:a16="http://schemas.microsoft.com/office/drawing/2014/main" id="{E40102B7-ACC2-E143-90EC-855927348060}"/>
              </a:ext>
            </a:extLst>
          </p:cNvPr>
          <p:cNvSpPr/>
          <p:nvPr/>
        </p:nvSpPr>
        <p:spPr>
          <a:xfrm>
            <a:off x="371856" y="374904"/>
            <a:ext cx="11448288" cy="6108192"/>
          </a:xfrm>
          <a:prstGeom prst="rect">
            <a:avLst/>
          </a:prstGeom>
          <a:noFill/>
          <a:ln w="6350" cap="sq" cmpd="sng" algn="ctr">
            <a:solidFill>
              <a:schemeClr val="bg1"/>
            </a:solidFill>
            <a:prstDash val="solid"/>
            <a:miter lim="800000"/>
          </a:ln>
          <a:effectLst/>
        </p:spPr>
      </p:sp>
      <p:sp>
        <p:nvSpPr>
          <p:cNvPr id="7" name="Rectangle 6">
            <a:extLst>
              <a:ext uri="{FF2B5EF4-FFF2-40B4-BE49-F238E27FC236}">
                <a16:creationId xmlns:a16="http://schemas.microsoft.com/office/drawing/2014/main" id="{DC0C8AEC-C34C-DD47-81BF-09E42F61F873}"/>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366642004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18564-E915-44DD-A010-2B4B3F4EF867}"/>
              </a:ext>
            </a:extLst>
          </p:cNvPr>
          <p:cNvSpPr>
            <a:spLocks noGrp="1"/>
          </p:cNvSpPr>
          <p:nvPr>
            <p:ph type="title"/>
          </p:nvPr>
        </p:nvSpPr>
        <p:spPr/>
        <p:txBody>
          <a:bodyPr>
            <a:normAutofit/>
          </a:bodyPr>
          <a:lstStyle/>
          <a:p>
            <a:pPr algn="ctr"/>
            <a:r>
              <a:rPr lang="en-US">
                <a:solidFill>
                  <a:schemeClr val="tx1"/>
                </a:solidFill>
              </a:rPr>
              <a:t>Key Attributes of Reps</a:t>
            </a:r>
            <a:endParaRPr lang="en-US" dirty="0">
              <a:solidFill>
                <a:schemeClr val="tx1"/>
              </a:solidFill>
            </a:endParaRPr>
          </a:p>
        </p:txBody>
      </p:sp>
      <p:sp>
        <p:nvSpPr>
          <p:cNvPr id="3" name="Content Placeholder 2">
            <a:extLst>
              <a:ext uri="{FF2B5EF4-FFF2-40B4-BE49-F238E27FC236}">
                <a16:creationId xmlns:a16="http://schemas.microsoft.com/office/drawing/2014/main" id="{49F7AB96-8571-4DFD-8B82-7EDC5F7D0483}"/>
              </a:ext>
            </a:extLst>
          </p:cNvPr>
          <p:cNvSpPr>
            <a:spLocks noGrp="1"/>
          </p:cNvSpPr>
          <p:nvPr>
            <p:ph idx="1"/>
          </p:nvPr>
        </p:nvSpPr>
        <p:spPr>
          <a:xfrm>
            <a:off x="1005840" y="2103119"/>
            <a:ext cx="10180338" cy="4114800"/>
          </a:xfrm>
        </p:spPr>
        <p:txBody>
          <a:bodyPr>
            <a:noAutofit/>
          </a:bodyPr>
          <a:lstStyle/>
          <a:p>
            <a:pPr marL="800100" lvl="1" indent="-228600">
              <a:spcBef>
                <a:spcPts val="900"/>
              </a:spcBef>
              <a:spcAft>
                <a:spcPts val="300"/>
              </a:spcAft>
              <a:buFont typeface="Arial" panose="020B0604020202020204" pitchFamily="34" charset="0"/>
              <a:buChar char="•"/>
            </a:pPr>
            <a:r>
              <a:rPr lang="en-US" sz="2000" b="1" dirty="0">
                <a:solidFill>
                  <a:schemeClr val="tx1"/>
                </a:solidFill>
              </a:rPr>
              <a:t>Long and Ongoing Relationships with Local Customers  </a:t>
            </a:r>
          </a:p>
          <a:p>
            <a:pPr marL="800100" lvl="1" indent="-228600">
              <a:spcBef>
                <a:spcPts val="900"/>
              </a:spcBef>
              <a:spcAft>
                <a:spcPts val="300"/>
              </a:spcAft>
              <a:buFont typeface="Arial" panose="020B0604020202020204" pitchFamily="34" charset="0"/>
              <a:buChar char="•"/>
            </a:pPr>
            <a:r>
              <a:rPr lang="en-US" sz="2000" b="1" dirty="0">
                <a:solidFill>
                  <a:schemeClr val="tx1"/>
                </a:solidFill>
              </a:rPr>
              <a:t>Expanded Coverage Model Across Specified Territory with Multiple Salespeople</a:t>
            </a:r>
          </a:p>
          <a:p>
            <a:pPr marL="800100" lvl="1" indent="-228600">
              <a:spcBef>
                <a:spcPts val="900"/>
              </a:spcBef>
              <a:spcAft>
                <a:spcPts val="300"/>
              </a:spcAft>
              <a:buFont typeface="Arial" panose="020B0604020202020204" pitchFamily="34" charset="0"/>
              <a:buChar char="•"/>
            </a:pPr>
            <a:r>
              <a:rPr lang="en-US" sz="2000" b="1" dirty="0">
                <a:solidFill>
                  <a:schemeClr val="tx1"/>
                </a:solidFill>
              </a:rPr>
              <a:t>Experienced Sales Technical Professionals with Limited Turnover </a:t>
            </a:r>
          </a:p>
          <a:p>
            <a:pPr marL="800100" lvl="1" indent="-228600">
              <a:spcBef>
                <a:spcPts val="900"/>
              </a:spcBef>
              <a:spcAft>
                <a:spcPts val="300"/>
              </a:spcAft>
              <a:buFont typeface="Arial" panose="020B0604020202020204" pitchFamily="34" charset="0"/>
              <a:buChar char="•"/>
            </a:pPr>
            <a:r>
              <a:rPr lang="en-US" sz="2000" b="1" dirty="0">
                <a:solidFill>
                  <a:schemeClr val="tx1"/>
                </a:solidFill>
              </a:rPr>
              <a:t>Invested in Technology ( Digital Marketing, Data Analytics, AI)</a:t>
            </a:r>
          </a:p>
          <a:p>
            <a:pPr marL="800100" lvl="1" indent="-228600">
              <a:spcBef>
                <a:spcPts val="900"/>
              </a:spcBef>
              <a:spcAft>
                <a:spcPts val="300"/>
              </a:spcAft>
              <a:buFont typeface="Arial" panose="020B0604020202020204" pitchFamily="34" charset="0"/>
              <a:buChar char="•"/>
            </a:pPr>
            <a:r>
              <a:rPr lang="en-US" sz="2000" b="1" dirty="0">
                <a:solidFill>
                  <a:schemeClr val="tx1"/>
                </a:solidFill>
              </a:rPr>
              <a:t>Engage With Customer at All  Functions (Engineering, Procurement, Manufacturing)</a:t>
            </a:r>
          </a:p>
          <a:p>
            <a:pPr marL="800100" lvl="1" indent="-228600">
              <a:spcBef>
                <a:spcPts val="900"/>
              </a:spcBef>
              <a:spcAft>
                <a:spcPts val="300"/>
              </a:spcAft>
              <a:buFont typeface="Arial" panose="020B0604020202020204" pitchFamily="34" charset="0"/>
              <a:buChar char="•"/>
            </a:pPr>
            <a:r>
              <a:rPr lang="en-US" sz="2000" b="1" dirty="0">
                <a:solidFill>
                  <a:schemeClr val="tx1"/>
                </a:solidFill>
              </a:rPr>
              <a:t>Inside Sales/Customer Support, Lead Fulfillment</a:t>
            </a:r>
          </a:p>
          <a:p>
            <a:pPr marL="800100" lvl="1" indent="-228600">
              <a:spcBef>
                <a:spcPts val="900"/>
              </a:spcBef>
              <a:spcAft>
                <a:spcPts val="300"/>
              </a:spcAft>
              <a:buFont typeface="Arial" panose="020B0604020202020204" pitchFamily="34" charset="0"/>
              <a:buChar char="•"/>
            </a:pPr>
            <a:r>
              <a:rPr lang="en-US" sz="2000" b="1" dirty="0">
                <a:solidFill>
                  <a:schemeClr val="tx1"/>
                </a:solidFill>
              </a:rPr>
              <a:t>Simple Variable Cost Model, Commissioned on Predetermined % of Sales</a:t>
            </a:r>
          </a:p>
        </p:txBody>
      </p:sp>
      <p:sp>
        <p:nvSpPr>
          <p:cNvPr id="9" name="Footer Placeholder 4">
            <a:extLst>
              <a:ext uri="{FF2B5EF4-FFF2-40B4-BE49-F238E27FC236}">
                <a16:creationId xmlns:a16="http://schemas.microsoft.com/office/drawing/2014/main" id="{85CFD646-FA1A-7441-B2DD-020744943D32}"/>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0" name="Slide Number Placeholder 5">
            <a:extLst>
              <a:ext uri="{FF2B5EF4-FFF2-40B4-BE49-F238E27FC236}">
                <a16:creationId xmlns:a16="http://schemas.microsoft.com/office/drawing/2014/main" id="{DF045480-C8CB-4843-A4E3-3215ADE9B3C2}"/>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6" name="Rectangle 5">
            <a:extLst>
              <a:ext uri="{FF2B5EF4-FFF2-40B4-BE49-F238E27FC236}">
                <a16:creationId xmlns:a16="http://schemas.microsoft.com/office/drawing/2014/main" id="{7A827EC8-D24D-F646-BEFE-08564B14C3AF}"/>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7071727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18564-E915-44DD-A010-2B4B3F4EF867}"/>
              </a:ext>
            </a:extLst>
          </p:cNvPr>
          <p:cNvSpPr>
            <a:spLocks noGrp="1"/>
          </p:cNvSpPr>
          <p:nvPr>
            <p:ph type="title"/>
          </p:nvPr>
        </p:nvSpPr>
        <p:spPr/>
        <p:txBody>
          <a:bodyPr>
            <a:normAutofit/>
          </a:bodyPr>
          <a:lstStyle/>
          <a:p>
            <a:pPr algn="ctr"/>
            <a:r>
              <a:rPr lang="en-US" sz="3600" b="1" kern="1200">
                <a:solidFill>
                  <a:schemeClr val="tx1"/>
                </a:solidFill>
                <a:latin typeface="+mj-lt"/>
                <a:ea typeface="+mj-ea"/>
                <a:cs typeface="+mj-cs"/>
              </a:rPr>
              <a:t>Growth Benefits of the Rep Model</a:t>
            </a:r>
            <a:endParaRPr lang="en-US" dirty="0"/>
          </a:p>
        </p:txBody>
      </p:sp>
      <p:sp>
        <p:nvSpPr>
          <p:cNvPr id="3" name="Content Placeholder 2">
            <a:extLst>
              <a:ext uri="{FF2B5EF4-FFF2-40B4-BE49-F238E27FC236}">
                <a16:creationId xmlns:a16="http://schemas.microsoft.com/office/drawing/2014/main" id="{49F7AB96-8571-4DFD-8B82-7EDC5F7D0483}"/>
              </a:ext>
            </a:extLst>
          </p:cNvPr>
          <p:cNvSpPr>
            <a:spLocks noGrp="1"/>
          </p:cNvSpPr>
          <p:nvPr>
            <p:ph idx="1"/>
          </p:nvPr>
        </p:nvSpPr>
        <p:spPr/>
        <p:txBody>
          <a:bodyPr>
            <a:noAutofit/>
          </a:bodyPr>
          <a:lstStyle/>
          <a:p>
            <a:pPr>
              <a:spcAft>
                <a:spcPts val="300"/>
              </a:spcAft>
              <a:buFont typeface="Arial" panose="020B0604020202020204" pitchFamily="34" charset="0"/>
              <a:buChar char="•"/>
            </a:pPr>
            <a:r>
              <a:rPr lang="en-US" sz="2000" b="1" dirty="0">
                <a:solidFill>
                  <a:schemeClr val="tx1"/>
                </a:solidFill>
              </a:rPr>
              <a:t>Access</a:t>
            </a:r>
            <a:r>
              <a:rPr lang="en-US" b="1" dirty="0">
                <a:solidFill>
                  <a:schemeClr val="tx1"/>
                </a:solidFill>
              </a:rPr>
              <a:t> - </a:t>
            </a:r>
            <a:r>
              <a:rPr lang="en-US" sz="1600" b="1" dirty="0">
                <a:solidFill>
                  <a:schemeClr val="tx1"/>
                </a:solidFill>
              </a:rPr>
              <a:t>multiple products means value for customer and more reasons to engage</a:t>
            </a:r>
          </a:p>
          <a:p>
            <a:pPr lvl="0">
              <a:spcAft>
                <a:spcPts val="300"/>
              </a:spcAft>
              <a:buFont typeface="Arial" panose="020B0604020202020204" pitchFamily="34" charset="0"/>
              <a:buChar char="•"/>
            </a:pPr>
            <a:r>
              <a:rPr lang="en-US" sz="1600" b="1" dirty="0">
                <a:solidFill>
                  <a:schemeClr val="tx1"/>
                </a:solidFill>
              </a:rPr>
              <a:t>The combination of complementary product lines, experienced technical resources give the Rep strength in </a:t>
            </a:r>
            <a:r>
              <a:rPr lang="en-US" sz="2000" b="1" dirty="0">
                <a:solidFill>
                  <a:schemeClr val="tx1"/>
                </a:solidFill>
                <a:hlinkClick r:id="rId3" action="ppaction://hlinksldjump">
                  <a:extLst>
                    <a:ext uri="{A12FA001-AC4F-418D-AE19-62706E023703}">
                      <ahyp:hlinkClr xmlns:ahyp="http://schemas.microsoft.com/office/drawing/2018/hyperlinkcolor" val="tx"/>
                    </a:ext>
                  </a:extLst>
                </a:hlinkClick>
              </a:rPr>
              <a:t>Demand Creation</a:t>
            </a:r>
            <a:endParaRPr lang="en-US" sz="1600" b="1" dirty="0">
              <a:solidFill>
                <a:schemeClr val="tx1"/>
              </a:solidFill>
            </a:endParaRPr>
          </a:p>
          <a:p>
            <a:pPr lvl="0">
              <a:spcAft>
                <a:spcPts val="300"/>
              </a:spcAft>
              <a:buFont typeface="Arial" panose="020B0604020202020204" pitchFamily="34" charset="0"/>
              <a:buChar char="•"/>
            </a:pPr>
            <a:r>
              <a:rPr lang="en-US" sz="1600" b="1" dirty="0">
                <a:solidFill>
                  <a:schemeClr val="tx1"/>
                </a:solidFill>
              </a:rPr>
              <a:t>Experience and tenure; reps can work with Customers over </a:t>
            </a:r>
            <a:r>
              <a:rPr lang="en-US" sz="2000" b="1" dirty="0">
                <a:solidFill>
                  <a:schemeClr val="tx1"/>
                </a:solidFill>
              </a:rPr>
              <a:t>Multiple Projects </a:t>
            </a:r>
            <a:endParaRPr lang="en-US" sz="1600" b="1" dirty="0">
              <a:solidFill>
                <a:schemeClr val="tx1"/>
              </a:solidFill>
            </a:endParaRPr>
          </a:p>
          <a:p>
            <a:pPr lvl="0">
              <a:spcAft>
                <a:spcPts val="300"/>
              </a:spcAft>
              <a:buFont typeface="Arial" panose="020B0604020202020204" pitchFamily="34" charset="0"/>
              <a:buChar char="•"/>
            </a:pPr>
            <a:r>
              <a:rPr lang="en-US" sz="1600" b="1" dirty="0">
                <a:solidFill>
                  <a:schemeClr val="tx1"/>
                </a:solidFill>
              </a:rPr>
              <a:t>Multiple field sales personnel, </a:t>
            </a:r>
            <a:r>
              <a:rPr lang="en-US" sz="2000" b="1" dirty="0">
                <a:solidFill>
                  <a:schemeClr val="tx1"/>
                </a:solidFill>
              </a:rPr>
              <a:t>Optimum Territory Coverage </a:t>
            </a:r>
            <a:endParaRPr lang="en-US" sz="1600" b="1" dirty="0">
              <a:solidFill>
                <a:schemeClr val="tx1"/>
              </a:solidFill>
            </a:endParaRPr>
          </a:p>
          <a:p>
            <a:pPr>
              <a:spcAft>
                <a:spcPts val="300"/>
              </a:spcAft>
              <a:buFont typeface="Arial" panose="020B0604020202020204" pitchFamily="34" charset="0"/>
              <a:buChar char="•"/>
            </a:pPr>
            <a:r>
              <a:rPr lang="en-US" sz="1600" b="1" dirty="0">
                <a:solidFill>
                  <a:schemeClr val="tx1"/>
                </a:solidFill>
              </a:rPr>
              <a:t>Reps have </a:t>
            </a:r>
            <a:r>
              <a:rPr lang="en-US" sz="2000" b="1" dirty="0">
                <a:solidFill>
                  <a:schemeClr val="tx1"/>
                </a:solidFill>
              </a:rPr>
              <a:t>Effective Lead-Generation</a:t>
            </a:r>
            <a:r>
              <a:rPr lang="en-US" b="1" dirty="0">
                <a:solidFill>
                  <a:schemeClr val="tx1"/>
                </a:solidFill>
              </a:rPr>
              <a:t> and </a:t>
            </a:r>
            <a:r>
              <a:rPr lang="en-US" sz="2000" b="1" dirty="0">
                <a:solidFill>
                  <a:schemeClr val="tx1"/>
                </a:solidFill>
              </a:rPr>
              <a:t>Follow-Up Process </a:t>
            </a:r>
            <a:r>
              <a:rPr lang="en-US" sz="1600" b="1" dirty="0">
                <a:solidFill>
                  <a:schemeClr val="tx1"/>
                </a:solidFill>
              </a:rPr>
              <a:t>to find and develop new opportunities</a:t>
            </a:r>
          </a:p>
          <a:p>
            <a:pPr>
              <a:spcAft>
                <a:spcPts val="300"/>
              </a:spcAft>
              <a:buFont typeface="Arial" panose="020B0604020202020204" pitchFamily="34" charset="0"/>
              <a:buChar char="•"/>
            </a:pPr>
            <a:r>
              <a:rPr lang="en-US" sz="1600" b="1" dirty="0">
                <a:solidFill>
                  <a:schemeClr val="tx1"/>
                </a:solidFill>
              </a:rPr>
              <a:t>Works with Distribution Network to provide support of expanded customer growth</a:t>
            </a:r>
          </a:p>
          <a:p>
            <a:pPr>
              <a:spcAft>
                <a:spcPts val="300"/>
              </a:spcAft>
              <a:buFont typeface="Arial" panose="020B0604020202020204" pitchFamily="34" charset="0"/>
              <a:buChar char="•"/>
            </a:pPr>
            <a:r>
              <a:rPr lang="en-US" sz="1600" b="1" dirty="0">
                <a:solidFill>
                  <a:schemeClr val="tx1"/>
                </a:solidFill>
              </a:rPr>
              <a:t>Inside sales and local customer service means </a:t>
            </a:r>
            <a:r>
              <a:rPr lang="en-US" sz="2000" b="1" dirty="0">
                <a:solidFill>
                  <a:schemeClr val="tx1"/>
                </a:solidFill>
              </a:rPr>
              <a:t>Enhanced Customer Responsiveness</a:t>
            </a:r>
            <a:endParaRPr lang="en-US" b="1" dirty="0">
              <a:solidFill>
                <a:schemeClr val="tx1"/>
              </a:solidFill>
            </a:endParaRPr>
          </a:p>
          <a:p>
            <a:pPr>
              <a:spcAft>
                <a:spcPts val="300"/>
              </a:spcAft>
              <a:buFont typeface="Arial" panose="020B0604020202020204" pitchFamily="34" charset="0"/>
              <a:buChar char="•"/>
            </a:pPr>
            <a:r>
              <a:rPr lang="en-US" sz="2000" b="1" dirty="0">
                <a:solidFill>
                  <a:schemeClr val="tx1"/>
                </a:solidFill>
              </a:rPr>
              <a:t>Results-Focused</a:t>
            </a:r>
            <a:r>
              <a:rPr lang="en-US" b="1" dirty="0">
                <a:solidFill>
                  <a:schemeClr val="tx1"/>
                </a:solidFill>
              </a:rPr>
              <a:t>, </a:t>
            </a:r>
            <a:r>
              <a:rPr lang="en-US" sz="1600" b="1" dirty="0">
                <a:solidFill>
                  <a:schemeClr val="tx1"/>
                </a:solidFill>
              </a:rPr>
              <a:t>commission-driven</a:t>
            </a:r>
            <a:endParaRPr lang="en-US" sz="1600" dirty="0">
              <a:solidFill>
                <a:schemeClr val="tx1"/>
              </a:solidFill>
            </a:endParaRPr>
          </a:p>
        </p:txBody>
      </p:sp>
      <p:sp>
        <p:nvSpPr>
          <p:cNvPr id="11" name="Footer Placeholder 4">
            <a:extLst>
              <a:ext uri="{FF2B5EF4-FFF2-40B4-BE49-F238E27FC236}">
                <a16:creationId xmlns:a16="http://schemas.microsoft.com/office/drawing/2014/main" id="{2D25DEDB-0023-D243-B6F2-DC4FC14C271F}"/>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2" name="Slide Number Placeholder 5">
            <a:extLst>
              <a:ext uri="{FF2B5EF4-FFF2-40B4-BE49-F238E27FC236}">
                <a16:creationId xmlns:a16="http://schemas.microsoft.com/office/drawing/2014/main" id="{0639599B-EDC7-7843-B04E-EB7DED85A00F}"/>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6" name="Rectangle 5">
            <a:extLst>
              <a:ext uri="{FF2B5EF4-FFF2-40B4-BE49-F238E27FC236}">
                <a16:creationId xmlns:a16="http://schemas.microsoft.com/office/drawing/2014/main" id="{89E72D9D-DE9A-6E43-8394-2DD4C5779293}"/>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416965688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18564-E915-44DD-A010-2B4B3F4EF867}"/>
              </a:ext>
            </a:extLst>
          </p:cNvPr>
          <p:cNvSpPr>
            <a:spLocks noGrp="1"/>
          </p:cNvSpPr>
          <p:nvPr>
            <p:ph type="title"/>
          </p:nvPr>
        </p:nvSpPr>
        <p:spPr/>
        <p:txBody>
          <a:bodyPr>
            <a:normAutofit/>
          </a:bodyPr>
          <a:lstStyle/>
          <a:p>
            <a:pPr algn="ctr"/>
            <a:r>
              <a:rPr lang="en-US">
                <a:solidFill>
                  <a:schemeClr val="tx1"/>
                </a:solidFill>
              </a:rPr>
              <a:t>ERA Tools in Support of Rep Value</a:t>
            </a:r>
            <a:endParaRPr lang="en-US" dirty="0">
              <a:solidFill>
                <a:schemeClr val="tx1"/>
              </a:solidFill>
            </a:endParaRPr>
          </a:p>
        </p:txBody>
      </p:sp>
      <p:sp>
        <p:nvSpPr>
          <p:cNvPr id="3" name="Content Placeholder 2">
            <a:extLst>
              <a:ext uri="{FF2B5EF4-FFF2-40B4-BE49-F238E27FC236}">
                <a16:creationId xmlns:a16="http://schemas.microsoft.com/office/drawing/2014/main" id="{49F7AB96-8571-4DFD-8B82-7EDC5F7D0483}"/>
              </a:ext>
            </a:extLst>
          </p:cNvPr>
          <p:cNvSpPr>
            <a:spLocks noGrp="1"/>
          </p:cNvSpPr>
          <p:nvPr>
            <p:ph idx="1"/>
          </p:nvPr>
        </p:nvSpPr>
        <p:spPr/>
        <p:txBody>
          <a:bodyPr>
            <a:noAutofit/>
          </a:bodyPr>
          <a:lstStyle/>
          <a:p>
            <a:pPr marL="0" indent="0">
              <a:spcBef>
                <a:spcPts val="600"/>
              </a:spcBef>
              <a:buNone/>
            </a:pPr>
            <a:r>
              <a:rPr lang="en-US" dirty="0">
                <a:solidFill>
                  <a:schemeClr val="tx1"/>
                </a:solidFill>
              </a:rPr>
              <a:t>The following series of slides are in support of specific Primary Rep Values:</a:t>
            </a:r>
          </a:p>
          <a:p>
            <a:pPr>
              <a:spcBef>
                <a:spcPts val="600"/>
              </a:spcBef>
              <a:buFont typeface="Arial" panose="020B0604020202020204" pitchFamily="34" charset="0"/>
              <a:buChar char="•"/>
            </a:pPr>
            <a:r>
              <a:rPr lang="en-US" dirty="0">
                <a:solidFill>
                  <a:schemeClr val="tx1"/>
                </a:solidFill>
                <a:hlinkClick r:id="rId3" action="ppaction://hlinksldjump">
                  <a:extLst>
                    <a:ext uri="{A12FA001-AC4F-418D-AE19-62706E023703}">
                      <ahyp:hlinkClr xmlns:ahyp="http://schemas.microsoft.com/office/drawing/2018/hyperlinkcolor" val="tx"/>
                    </a:ext>
                  </a:extLst>
                </a:hlinkClick>
              </a:rPr>
              <a:t>Why Manufacturers’ Reps in Lieu of a Direct Selling Approach?</a:t>
            </a:r>
            <a:endParaRPr lang="en-US" dirty="0">
              <a:solidFill>
                <a:schemeClr val="tx1"/>
              </a:solidFill>
            </a:endParaRPr>
          </a:p>
          <a:p>
            <a:pPr>
              <a:spcBef>
                <a:spcPts val="600"/>
              </a:spcBef>
              <a:buFont typeface="Arial" panose="020B0604020202020204" pitchFamily="34" charset="0"/>
              <a:buChar char="•"/>
            </a:pPr>
            <a:r>
              <a:rPr lang="en-US" dirty="0">
                <a:solidFill>
                  <a:schemeClr val="tx1"/>
                </a:solidFill>
                <a:hlinkClick r:id="rId4" action="ppaction://hlinksldjump">
                  <a:extLst>
                    <a:ext uri="{A12FA001-AC4F-418D-AE19-62706E023703}">
                      <ahyp:hlinkClr xmlns:ahyp="http://schemas.microsoft.com/office/drawing/2018/hyperlinkcolor" val="tx"/>
                    </a:ext>
                  </a:extLst>
                </a:hlinkClick>
              </a:rPr>
              <a:t>Customer Access</a:t>
            </a:r>
            <a:endParaRPr lang="en-US" dirty="0">
              <a:solidFill>
                <a:schemeClr val="tx1"/>
              </a:solidFill>
            </a:endParaRPr>
          </a:p>
          <a:p>
            <a:pPr>
              <a:spcBef>
                <a:spcPts val="600"/>
              </a:spcBef>
              <a:buFont typeface="Arial" panose="020B0604020202020204" pitchFamily="34" charset="0"/>
              <a:buChar char="•"/>
            </a:pPr>
            <a:r>
              <a:rPr lang="en-US" dirty="0">
                <a:solidFill>
                  <a:schemeClr val="tx1"/>
                </a:solidFill>
                <a:hlinkClick r:id="rId5" action="ppaction://hlinksldjump">
                  <a:extLst>
                    <a:ext uri="{A12FA001-AC4F-418D-AE19-62706E023703}">
                      <ahyp:hlinkClr xmlns:ahyp="http://schemas.microsoft.com/office/drawing/2018/hyperlinkcolor" val="tx"/>
                    </a:ext>
                  </a:extLst>
                </a:hlinkClick>
              </a:rPr>
              <a:t>Demand Creation</a:t>
            </a:r>
            <a:endParaRPr lang="en-US" dirty="0">
              <a:solidFill>
                <a:schemeClr val="tx1"/>
              </a:solidFill>
            </a:endParaRPr>
          </a:p>
          <a:p>
            <a:pPr>
              <a:spcBef>
                <a:spcPts val="600"/>
              </a:spcBef>
              <a:buFont typeface="Arial" panose="020B0604020202020204" pitchFamily="34" charset="0"/>
              <a:buChar char="•"/>
            </a:pPr>
            <a:r>
              <a:rPr lang="en-US" dirty="0">
                <a:solidFill>
                  <a:schemeClr val="tx1"/>
                </a:solidFill>
                <a:hlinkClick r:id="rId6" action="ppaction://hlinksldjump">
                  <a:extLst>
                    <a:ext uri="{A12FA001-AC4F-418D-AE19-62706E023703}">
                      <ahyp:hlinkClr xmlns:ahyp="http://schemas.microsoft.com/office/drawing/2018/hyperlinkcolor" val="tx"/>
                    </a:ext>
                  </a:extLst>
                </a:hlinkClick>
              </a:rPr>
              <a:t>The Financial Benefits of the Rep Model for Manufacturers</a:t>
            </a:r>
            <a:endParaRPr lang="en-US" dirty="0">
              <a:solidFill>
                <a:schemeClr val="tx1"/>
              </a:solidFill>
            </a:endParaRPr>
          </a:p>
          <a:p>
            <a:pPr>
              <a:spcBef>
                <a:spcPts val="600"/>
              </a:spcBef>
              <a:buFont typeface="Arial" panose="020B0604020202020204" pitchFamily="34" charset="0"/>
              <a:buChar char="•"/>
            </a:pPr>
            <a:r>
              <a:rPr lang="en-US" dirty="0">
                <a:solidFill>
                  <a:schemeClr val="tx1"/>
                </a:solidFill>
                <a:hlinkClick r:id="rId7" action="ppaction://hlinksldjump">
                  <a:extLst>
                    <a:ext uri="{A12FA001-AC4F-418D-AE19-62706E023703}">
                      <ahyp:hlinkClr xmlns:ahyp="http://schemas.microsoft.com/office/drawing/2018/hyperlinkcolor" val="tx"/>
                    </a:ext>
                  </a:extLst>
                </a:hlinkClick>
              </a:rPr>
              <a:t>Improving Rep Productivity and Efficiency</a:t>
            </a:r>
            <a:endParaRPr lang="en-US" dirty="0">
              <a:solidFill>
                <a:schemeClr val="tx1"/>
              </a:solidFill>
            </a:endParaRPr>
          </a:p>
          <a:p>
            <a:pPr marL="0" indent="0">
              <a:spcBef>
                <a:spcPts val="600"/>
              </a:spcBef>
              <a:buNone/>
            </a:pPr>
            <a:r>
              <a:rPr lang="en-US" dirty="0">
                <a:solidFill>
                  <a:schemeClr val="tx1"/>
                </a:solidFill>
              </a:rPr>
              <a:t>Each slide lists the associated ERA support materials that assists in validating those attributes or in responding to any principal challenges to the Rep Model.  Although all ERA support materials, to varying degrees, reference all benefits, the ones noted on the slides either support that specific Rep Value directly or include relevant commentary on the subject.</a:t>
            </a:r>
          </a:p>
          <a:p>
            <a:pPr marL="0" indent="0">
              <a:spcBef>
                <a:spcPts val="600"/>
              </a:spcBef>
              <a:buNone/>
            </a:pPr>
            <a:r>
              <a:rPr lang="en-US" dirty="0">
                <a:solidFill>
                  <a:schemeClr val="tx1"/>
                </a:solidFill>
              </a:rPr>
              <a:t>As stated in the objective, the intent is to provide Reps a guide to the most appropriate ERA materials to support and communicate the specific inherent benefits of Manufacturers’ Reps.</a:t>
            </a:r>
          </a:p>
        </p:txBody>
      </p:sp>
      <p:sp>
        <p:nvSpPr>
          <p:cNvPr id="9" name="Footer Placeholder 4">
            <a:extLst>
              <a:ext uri="{FF2B5EF4-FFF2-40B4-BE49-F238E27FC236}">
                <a16:creationId xmlns:a16="http://schemas.microsoft.com/office/drawing/2014/main" id="{DCDA37B6-7103-C249-9E49-B0A72B3084EA}"/>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0" name="Slide Number Placeholder 5">
            <a:extLst>
              <a:ext uri="{FF2B5EF4-FFF2-40B4-BE49-F238E27FC236}">
                <a16:creationId xmlns:a16="http://schemas.microsoft.com/office/drawing/2014/main" id="{CA1CFA13-9565-654D-8FDF-31D4E8B1EC3B}"/>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6" name="Rectangle 5">
            <a:extLst>
              <a:ext uri="{FF2B5EF4-FFF2-40B4-BE49-F238E27FC236}">
                <a16:creationId xmlns:a16="http://schemas.microsoft.com/office/drawing/2014/main" id="{66E19E12-9D9E-5E41-BE7B-5F447986DF46}"/>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176968554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5707967" y="5127398"/>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E654E52-B210-4E1C-A46F-8AFE8AAB8297}"/>
              </a:ext>
            </a:extLst>
          </p:cNvPr>
          <p:cNvSpPr>
            <a:spLocks noGrp="1"/>
          </p:cNvSpPr>
          <p:nvPr>
            <p:ph type="title"/>
          </p:nvPr>
        </p:nvSpPr>
        <p:spPr/>
        <p:txBody>
          <a:bodyPr/>
          <a:lstStyle/>
          <a:p>
            <a:pPr algn="ctr"/>
            <a:r>
              <a:rPr lang="en-US">
                <a:solidFill>
                  <a:schemeClr val="tx1"/>
                </a:solidFill>
              </a:rPr>
              <a:t>Manufacturers’ Reps or Direct Sales?</a:t>
            </a:r>
            <a:endParaRPr lang="en-US" dirty="0">
              <a:solidFill>
                <a:schemeClr val="tx1"/>
              </a:solidFill>
            </a:endParaRPr>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a:xfrm>
            <a:off x="1005840" y="2103119"/>
            <a:ext cx="10180338" cy="4114800"/>
          </a:xfrm>
        </p:spPr>
        <p:txBody>
          <a:bodyPr>
            <a:noAutofit/>
          </a:bodyPr>
          <a:lstStyle/>
          <a:p>
            <a:pPr marL="0" indent="0">
              <a:spcBef>
                <a:spcPts val="1200"/>
              </a:spcBef>
              <a:spcAft>
                <a:spcPts val="600"/>
              </a:spcAft>
              <a:buNone/>
            </a:pPr>
            <a:r>
              <a:rPr lang="en-US" sz="2000" kern="0" dirty="0">
                <a:solidFill>
                  <a:schemeClr val="tx1"/>
                </a:solidFill>
                <a:latin typeface="Gill Sans MT" panose="020B0502020104020203" pitchFamily="34" charset="77"/>
              </a:rPr>
              <a:t>Many manufacturers today are committed to the Rep Model, their historical and ongoing success is the foundation of that commitment. However, with the proliferation of M&amp;A and principal leadership changes, as many reps can attest, historical success does not always translate into security. Reinforcement of the benefits of Manufacturers’ Reps is often required. Also, many manufacturers are considering Reps but do not quite understand the overall value of this sales model. The ERA materials noted on the next slide collectively support the Rep value proposition on many fronts. They are an integral tool in the toolkit to share with new or existing principals as needed.</a:t>
            </a:r>
          </a:p>
        </p:txBody>
      </p:sp>
      <p:sp>
        <p:nvSpPr>
          <p:cNvPr id="12" name="Footer Placeholder 4">
            <a:extLst>
              <a:ext uri="{FF2B5EF4-FFF2-40B4-BE49-F238E27FC236}">
                <a16:creationId xmlns:a16="http://schemas.microsoft.com/office/drawing/2014/main" id="{FC7E1D31-8D9C-DE46-9F9B-6F3E8F32851F}"/>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rPr>
              <a:t>Copyright © 2020 Electronics Representatives Association</a:t>
            </a:r>
          </a:p>
        </p:txBody>
      </p:sp>
      <p:sp>
        <p:nvSpPr>
          <p:cNvPr id="13" name="Slide Number Placeholder 5">
            <a:extLst>
              <a:ext uri="{FF2B5EF4-FFF2-40B4-BE49-F238E27FC236}">
                <a16:creationId xmlns:a16="http://schemas.microsoft.com/office/drawing/2014/main" id="{812F0CC9-402B-3A42-B022-D2759C16A023}"/>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8B93069B-4D79-2E40-9584-65B5C2DA375F}"/>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254441020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F0AEA19-E1AA-452F-8C18-2E3A3BE2C865}"/>
              </a:ext>
            </a:extLst>
          </p:cNvPr>
          <p:cNvSpPr>
            <a:spLocks noGrp="1"/>
          </p:cNvSpPr>
          <p:nvPr>
            <p:ph type="title"/>
          </p:nvPr>
        </p:nvSpPr>
        <p:spPr/>
        <p:txBody>
          <a:bodyPr>
            <a:noAutofit/>
          </a:bodyPr>
          <a:lstStyle/>
          <a:p>
            <a:pPr algn="ctr"/>
            <a:r>
              <a:rPr lang="en-US" sz="3200" dirty="0">
                <a:solidFill>
                  <a:schemeClr val="tx1"/>
                </a:solidFill>
              </a:rPr>
              <a:t>Manufacturers’ Reps or Direct Sales:</a:t>
            </a:r>
            <a:br>
              <a:rPr lang="en-US" sz="3200" dirty="0">
                <a:solidFill>
                  <a:schemeClr val="tx1"/>
                </a:solidFill>
              </a:rPr>
            </a:br>
            <a:r>
              <a:rPr lang="en-US" sz="3200" dirty="0">
                <a:solidFill>
                  <a:schemeClr val="tx1"/>
                </a:solidFill>
              </a:rPr>
              <a:t>A Balanced View</a:t>
            </a:r>
            <a:endParaRPr lang="en-US" sz="2200" dirty="0">
              <a:solidFill>
                <a:schemeClr val="tx1"/>
              </a:solidFill>
            </a:endParaRPr>
          </a:p>
        </p:txBody>
      </p:sp>
      <p:sp>
        <p:nvSpPr>
          <p:cNvPr id="16" name="Content Placeholder 15">
            <a:extLst>
              <a:ext uri="{FF2B5EF4-FFF2-40B4-BE49-F238E27FC236}">
                <a16:creationId xmlns:a16="http://schemas.microsoft.com/office/drawing/2014/main" id="{9B6C8B39-528B-492D-8A02-74DA4993826F}"/>
              </a:ext>
            </a:extLst>
          </p:cNvPr>
          <p:cNvSpPr>
            <a:spLocks noGrp="1"/>
          </p:cNvSpPr>
          <p:nvPr>
            <p:ph idx="1"/>
          </p:nvPr>
        </p:nvSpPr>
        <p:spPr>
          <a:xfrm>
            <a:off x="1005840" y="2011363"/>
            <a:ext cx="5360670" cy="4114800"/>
          </a:xfrm>
        </p:spPr>
        <p:txBody>
          <a:bodyPr>
            <a:noAutofit/>
          </a:bodyPr>
          <a:lstStyle/>
          <a:p>
            <a:pPr marL="0" marR="0" lvl="0" indent="0" algn="l" defTabSz="914400" rtl="0" eaLnBrk="1" fontAlgn="auto"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1" i="0" u="none" strike="noStrike" kern="1200" cap="none" spc="0" normalizeH="0" baseline="0" noProof="0" dirty="0">
                <a:ln>
                  <a:noFill/>
                </a:ln>
                <a:solidFill>
                  <a:schemeClr val="tx1"/>
                </a:solidFill>
                <a:effectLst/>
                <a:uLnTx/>
                <a:uFillTx/>
                <a:hlinkClick r:id="rId3">
                  <a:extLst>
                    <a:ext uri="{A12FA001-AC4F-418D-AE19-62706E023703}">
                      <ahyp:hlinkClr xmlns:ahyp="http://schemas.microsoft.com/office/drawing/2018/hyperlinkcolor" val="tx"/>
                    </a:ext>
                  </a:extLst>
                </a:hlinkClick>
              </a:rPr>
              <a:t>Podcast Episode 6 – The Academic View of the Rep Model  </a:t>
            </a:r>
            <a:endParaRPr kumimoji="0" lang="en-US" sz="1200" b="1" i="0" u="none" strike="noStrike" kern="1200" cap="none" spc="0" normalizeH="0" baseline="0" noProof="0" dirty="0">
              <a:ln>
                <a:noFill/>
              </a:ln>
              <a:solidFill>
                <a:schemeClr val="tx1"/>
              </a:solidFill>
              <a:effectLst/>
              <a:uLnTx/>
              <a:uFillTx/>
            </a:endParaRPr>
          </a:p>
          <a:p>
            <a:pPr marL="0" marR="0" lvl="0" indent="0" algn="l" defTabSz="914400" rtl="0" eaLnBrk="1" fontAlgn="auto"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rPr>
              <a:t>ERA CEO, Walter Tobin, interviews Dr. George John, Professor and General Mills-</a:t>
            </a:r>
            <a:r>
              <a:rPr kumimoji="0" lang="en-US" sz="1200" b="0" i="0" u="none" strike="noStrike" kern="1200" cap="none" spc="0" normalizeH="0" baseline="0" noProof="0" dirty="0" err="1">
                <a:ln>
                  <a:noFill/>
                </a:ln>
                <a:solidFill>
                  <a:schemeClr val="tx1"/>
                </a:solidFill>
                <a:effectLst/>
                <a:uLnTx/>
                <a:uFillTx/>
              </a:rPr>
              <a:t>Gerot</a:t>
            </a:r>
            <a:r>
              <a:rPr kumimoji="0" lang="en-US" sz="1200" b="0" i="0" u="none" strike="noStrike" kern="1200" cap="none" spc="0" normalizeH="0" baseline="0" noProof="0" dirty="0">
                <a:ln>
                  <a:noFill/>
                </a:ln>
                <a:solidFill>
                  <a:schemeClr val="tx1"/>
                </a:solidFill>
                <a:effectLst/>
                <a:uLnTx/>
                <a:uFillTx/>
              </a:rPr>
              <a:t> Chair in Marketing for the Carlson School of Management at the University of Minnesota. This discussion focuses on the academic view of the rep model. </a:t>
            </a:r>
            <a:endParaRPr lang="en-US" sz="1200" dirty="0">
              <a:solidFill>
                <a:schemeClr val="tx1"/>
              </a:solidFill>
            </a:endParaRP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1" i="0" u="none" strike="noStrike" kern="1200" cap="none" spc="0" normalizeH="0" baseline="0" noProof="0" dirty="0">
                <a:ln>
                  <a:noFill/>
                </a:ln>
                <a:solidFill>
                  <a:schemeClr val="tx1"/>
                </a:solidFill>
                <a:effectLst/>
                <a:uLnTx/>
                <a:uFillTx/>
                <a:hlinkClick r:id="rId4">
                  <a:extLst>
                    <a:ext uri="{A12FA001-AC4F-418D-AE19-62706E023703}">
                      <ahyp:hlinkClr xmlns:ahyp="http://schemas.microsoft.com/office/drawing/2018/hyperlinkcolor" val="tx"/>
                    </a:ext>
                  </a:extLst>
                </a:hlinkClick>
              </a:rPr>
              <a:t>Podcast Episode 7 – A View Through Customers’ Eyes  </a:t>
            </a:r>
            <a:endParaRPr kumimoji="0" lang="en-US" sz="1200" b="1" i="0" u="none" strike="noStrike" kern="1200" cap="none" spc="0" normalizeH="0" baseline="0" noProof="0" dirty="0">
              <a:ln>
                <a:noFill/>
              </a:ln>
              <a:solidFill>
                <a:schemeClr val="tx1"/>
              </a:solidFill>
              <a:effectLst/>
              <a:uLnTx/>
              <a:uFillTx/>
            </a:endParaRP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rPr>
              <a:t>ERA Membership Director Stephanie Tierney, interviews </a:t>
            </a:r>
            <a:r>
              <a:rPr kumimoji="0" lang="en-US" sz="1200" b="1" i="0" u="none" strike="noStrike" kern="1200" cap="none" spc="0" normalizeH="0" baseline="0" noProof="0" dirty="0">
                <a:ln>
                  <a:noFill/>
                </a:ln>
                <a:solidFill>
                  <a:schemeClr val="tx1"/>
                </a:solidFill>
                <a:effectLst/>
                <a:uLnTx/>
                <a:uFillTx/>
              </a:rPr>
              <a:t>Moe </a:t>
            </a:r>
            <a:r>
              <a:rPr kumimoji="0" lang="en-US" sz="1200" b="1" i="0" u="none" strike="noStrike" kern="1200" cap="none" spc="0" normalizeH="0" baseline="0" noProof="0" dirty="0" err="1">
                <a:ln>
                  <a:noFill/>
                </a:ln>
                <a:solidFill>
                  <a:schemeClr val="tx1"/>
                </a:solidFill>
                <a:effectLst/>
                <a:uLnTx/>
                <a:uFillTx/>
              </a:rPr>
              <a:t>Elghrawi</a:t>
            </a:r>
            <a:r>
              <a:rPr kumimoji="0" lang="en-US" sz="1200" b="1" i="0" u="none" strike="noStrike" kern="1200" cap="none" spc="0" normalizeH="0" baseline="0" noProof="0" dirty="0">
                <a:ln>
                  <a:noFill/>
                </a:ln>
                <a:solidFill>
                  <a:schemeClr val="tx1"/>
                </a:solidFill>
                <a:effectLst/>
                <a:uLnTx/>
                <a:uFillTx/>
              </a:rPr>
              <a:t>,</a:t>
            </a:r>
            <a:r>
              <a:rPr kumimoji="0" lang="en-US" sz="1200" b="0" i="0" u="none" strike="noStrike" kern="1200" cap="none" spc="0" normalizeH="0" baseline="0" noProof="0" dirty="0">
                <a:ln>
                  <a:noFill/>
                </a:ln>
                <a:solidFill>
                  <a:schemeClr val="tx1"/>
                </a:solidFill>
                <a:effectLst/>
                <a:uLnTx/>
                <a:uFillTx/>
              </a:rPr>
              <a:t> Senior Electrical Engineer for </a:t>
            </a:r>
            <a:r>
              <a:rPr kumimoji="0" lang="en-US" sz="1200" b="0" i="0" u="none" strike="noStrike" kern="1200" cap="none" spc="0" normalizeH="0" baseline="0" noProof="0" dirty="0" err="1">
                <a:ln>
                  <a:noFill/>
                </a:ln>
                <a:solidFill>
                  <a:schemeClr val="tx1"/>
                </a:solidFill>
                <a:effectLst/>
                <a:uLnTx/>
                <a:uFillTx/>
              </a:rPr>
              <a:t>Aptiv</a:t>
            </a:r>
            <a:r>
              <a:rPr kumimoji="0" lang="en-US" sz="1200" b="0" i="0" u="none" strike="noStrike" kern="1200" cap="none" spc="0" normalizeH="0" baseline="0" noProof="0" dirty="0">
                <a:ln>
                  <a:noFill/>
                </a:ln>
                <a:solidFill>
                  <a:schemeClr val="tx1"/>
                </a:solidFill>
                <a:effectLst/>
                <a:uLnTx/>
                <a:uFillTx/>
              </a:rPr>
              <a:t>, and </a:t>
            </a:r>
            <a:r>
              <a:rPr kumimoji="0" lang="en-US" sz="1200" b="1" i="0" u="none" strike="noStrike" kern="1200" cap="none" spc="0" normalizeH="0" baseline="0" noProof="0" dirty="0">
                <a:ln>
                  <a:noFill/>
                </a:ln>
                <a:solidFill>
                  <a:schemeClr val="tx1"/>
                </a:solidFill>
                <a:effectLst/>
                <a:uLnTx/>
                <a:uFillTx/>
              </a:rPr>
              <a:t>Chad </a:t>
            </a:r>
            <a:r>
              <a:rPr kumimoji="0" lang="en-US" sz="1200" b="1" i="0" u="none" strike="noStrike" kern="1200" cap="none" spc="0" normalizeH="0" baseline="0" noProof="0" dirty="0" err="1">
                <a:ln>
                  <a:noFill/>
                </a:ln>
                <a:solidFill>
                  <a:schemeClr val="tx1"/>
                </a:solidFill>
                <a:effectLst/>
                <a:uLnTx/>
                <a:uFillTx/>
              </a:rPr>
              <a:t>Bryner</a:t>
            </a:r>
            <a:r>
              <a:rPr kumimoji="0" lang="en-US" sz="1200" b="1" i="0" u="none" strike="noStrike" kern="1200" cap="none" spc="0" normalizeH="0" baseline="0" noProof="0" dirty="0">
                <a:ln>
                  <a:noFill/>
                </a:ln>
                <a:solidFill>
                  <a:schemeClr val="tx1"/>
                </a:solidFill>
                <a:effectLst/>
                <a:uLnTx/>
                <a:uFillTx/>
              </a:rPr>
              <a:t>,</a:t>
            </a:r>
            <a:r>
              <a:rPr kumimoji="0" lang="en-US" sz="1200" b="0" i="0" u="none" strike="noStrike" kern="1200" cap="none" spc="0" normalizeH="0" baseline="0" noProof="0" dirty="0">
                <a:ln>
                  <a:noFill/>
                </a:ln>
                <a:solidFill>
                  <a:schemeClr val="tx1"/>
                </a:solidFill>
                <a:effectLst/>
                <a:uLnTx/>
                <a:uFillTx/>
              </a:rPr>
              <a:t> Senior Hardware Engineer for Sentient Energy. This discussion focuses on the answers to what customers want and need from a manufacturers’ rep in this new abnormal. </a:t>
            </a: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1" i="0" u="none" strike="noStrike" kern="1200" cap="none" spc="0" normalizeH="0" baseline="0" noProof="0" dirty="0">
                <a:ln>
                  <a:noFill/>
                </a:ln>
                <a:solidFill>
                  <a:schemeClr val="tx1"/>
                </a:solidFill>
                <a:effectLst/>
                <a:uLnTx/>
                <a:uFillTx/>
                <a:ea typeface="+mn-ea"/>
                <a:cs typeface="+mn-cs"/>
              </a:rPr>
              <a:t>Videos</a:t>
            </a: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ea typeface="+mn-ea"/>
                <a:cs typeface="+mn-cs"/>
                <a:hlinkClick r:id="rId5">
                  <a:extLst>
                    <a:ext uri="{A12FA001-AC4F-418D-AE19-62706E023703}">
                      <ahyp:hlinkClr xmlns:ahyp="http://schemas.microsoft.com/office/drawing/2018/hyperlinkcolor" val="tx"/>
                    </a:ext>
                  </a:extLst>
                </a:hlinkClick>
              </a:rPr>
              <a:t>The Benefits of Using Authorized Representatives</a:t>
            </a:r>
            <a:endParaRPr kumimoji="0" lang="en-US" sz="1200" b="0" i="0" u="none" strike="noStrike" kern="1200" cap="none" spc="0" normalizeH="0" baseline="0" noProof="0" dirty="0">
              <a:ln>
                <a:noFill/>
              </a:ln>
              <a:solidFill>
                <a:schemeClr val="tx1"/>
              </a:solidFill>
              <a:effectLst/>
              <a:uLnTx/>
              <a:uFillTx/>
              <a:ea typeface="+mn-ea"/>
              <a:cs typeface="+mn-cs"/>
            </a:endParaRP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ea typeface="+mn-ea"/>
                <a:cs typeface="+mn-cs"/>
                <a:hlinkClick r:id="rId6">
                  <a:extLst>
                    <a:ext uri="{A12FA001-AC4F-418D-AE19-62706E023703}">
                      <ahyp:hlinkClr xmlns:ahyp="http://schemas.microsoft.com/office/drawing/2018/hyperlinkcolor" val="tx"/>
                    </a:ext>
                  </a:extLst>
                </a:hlinkClick>
              </a:rPr>
              <a:t>Representatives Role and Value</a:t>
            </a:r>
            <a:endParaRPr kumimoji="0" lang="en-US" sz="1200" b="0" i="0" u="none" strike="noStrike" kern="1200" cap="none" spc="0" normalizeH="0" baseline="0" noProof="0" dirty="0">
              <a:ln>
                <a:noFill/>
              </a:ln>
              <a:solidFill>
                <a:schemeClr val="tx1"/>
              </a:solidFill>
              <a:effectLst/>
              <a:uLnTx/>
              <a:uFillTx/>
              <a:ea typeface="+mn-ea"/>
              <a:cs typeface="+mn-cs"/>
            </a:endParaRP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ea typeface="+mn-ea"/>
                <a:cs typeface="+mn-cs"/>
                <a:hlinkClick r:id="rId7">
                  <a:extLst>
                    <a:ext uri="{A12FA001-AC4F-418D-AE19-62706E023703}">
                      <ahyp:hlinkClr xmlns:ahyp="http://schemas.microsoft.com/office/drawing/2018/hyperlinkcolor" val="tx"/>
                    </a:ext>
                  </a:extLst>
                </a:hlinkClick>
              </a:rPr>
              <a:t>Authorized Representatives Offer Product Knowledge </a:t>
            </a:r>
            <a:endParaRPr kumimoji="0" lang="en-US" sz="1200" b="0" i="0" u="none" strike="noStrike" kern="1200" cap="none" spc="0" normalizeH="0" baseline="0" noProof="0" dirty="0">
              <a:ln>
                <a:noFill/>
              </a:ln>
              <a:solidFill>
                <a:schemeClr val="tx1"/>
              </a:solidFill>
              <a:effectLst/>
              <a:uLnTx/>
              <a:uFillTx/>
              <a:ea typeface="+mn-ea"/>
              <a:cs typeface="+mn-cs"/>
            </a:endParaRPr>
          </a:p>
          <a:p>
            <a:pPr marL="0" indent="0" fontAlgn="base">
              <a:buNone/>
            </a:pPr>
            <a:r>
              <a:rPr lang="en-US" sz="1200" b="1" dirty="0">
                <a:solidFill>
                  <a:schemeClr val="tx1"/>
                </a:solidFill>
                <a:hlinkClick r:id="rId8">
                  <a:extLst>
                    <a:ext uri="{A12FA001-AC4F-418D-AE19-62706E023703}">
                      <ahyp:hlinkClr xmlns:ahyp="http://schemas.microsoft.com/office/drawing/2018/hyperlinkcolor" val="tx"/>
                    </a:ext>
                  </a:extLst>
                </a:hlinkClick>
              </a:rPr>
              <a:t>2018 Conference Breakout Presentation</a:t>
            </a:r>
            <a:endParaRPr lang="en-US" sz="1200" b="1" dirty="0">
              <a:solidFill>
                <a:schemeClr val="tx1"/>
              </a:solidFill>
            </a:endParaRPr>
          </a:p>
          <a:p>
            <a:pPr marL="0" indent="0" fontAlgn="base">
              <a:buNone/>
            </a:pPr>
            <a:r>
              <a:rPr lang="en-US" sz="1200" dirty="0">
                <a:solidFill>
                  <a:schemeClr val="tx1"/>
                </a:solidFill>
              </a:rPr>
              <a:t>The Rep Value Proposition: Taking a Fresh Look at Manufacturers' Reps —A Framework for Discussions</a:t>
            </a:r>
          </a:p>
          <a:p>
            <a:pPr marL="0" marR="0" lvl="0" indent="0" algn="l" defTabSz="914400" rtl="0" eaLnBrk="1" fontAlgn="base" latinLnBrk="0" hangingPunct="1">
              <a:lnSpc>
                <a:spcPct val="100000"/>
              </a:lnSpc>
              <a:spcAft>
                <a:spcPts val="0"/>
              </a:spcAft>
              <a:buClr>
                <a:prstClr val="white">
                  <a:lumMod val="85000"/>
                  <a:lumOff val="15000"/>
                </a:prstClr>
              </a:buClr>
              <a:buSzTx/>
              <a:buFont typeface="Garamond" pitchFamily="18" charset="0"/>
              <a:buNone/>
              <a:tabLst/>
              <a:defRPr/>
            </a:pPr>
            <a:endParaRPr kumimoji="0" lang="en-US" sz="1200" b="0" i="0" u="none" strike="noStrike" kern="1200" cap="none" spc="0" normalizeH="0" baseline="0" noProof="0" dirty="0">
              <a:ln>
                <a:noFill/>
              </a:ln>
              <a:solidFill>
                <a:schemeClr val="tx1"/>
              </a:solidFill>
              <a:effectLst/>
              <a:uLnTx/>
              <a:uFillTx/>
              <a:ea typeface="+mn-ea"/>
              <a:cs typeface="+mn-cs"/>
            </a:endParaRPr>
          </a:p>
        </p:txBody>
      </p:sp>
      <p:sp>
        <p:nvSpPr>
          <p:cNvPr id="18" name="Content Placeholder 17">
            <a:extLst>
              <a:ext uri="{FF2B5EF4-FFF2-40B4-BE49-F238E27FC236}">
                <a16:creationId xmlns:a16="http://schemas.microsoft.com/office/drawing/2014/main" id="{698DCF45-413B-47A7-A00E-C1A26A0CA814}"/>
              </a:ext>
            </a:extLst>
          </p:cNvPr>
          <p:cNvSpPr>
            <a:spLocks noGrp="1"/>
          </p:cNvSpPr>
          <p:nvPr>
            <p:ph sz="quarter" idx="4294967295"/>
          </p:nvPr>
        </p:nvSpPr>
        <p:spPr>
          <a:xfrm>
            <a:off x="6434714" y="2011363"/>
            <a:ext cx="5029200" cy="4437062"/>
          </a:xfrm>
        </p:spPr>
        <p:txBody>
          <a:bodyPr>
            <a:noAutofit/>
          </a:bodyPr>
          <a:lstStyle/>
          <a:p>
            <a:pPr marL="0" indent="0" algn="l" fontAlgn="base">
              <a:buNone/>
            </a:pPr>
            <a:r>
              <a:rPr lang="en-US" sz="1200" b="1" dirty="0">
                <a:solidFill>
                  <a:schemeClr val="tx1"/>
                </a:solidFill>
              </a:rPr>
              <a:t>White Paper</a:t>
            </a:r>
          </a:p>
          <a:p>
            <a:pPr marL="0" indent="0" algn="l" fontAlgn="base">
              <a:buNone/>
            </a:pPr>
            <a:r>
              <a:rPr lang="en-US" sz="1200" b="0" i="0" u="none" strike="noStrike" dirty="0">
                <a:solidFill>
                  <a:schemeClr val="tx1"/>
                </a:solidFill>
                <a:effectLst/>
                <a:hlinkClick r:id="rId9">
                  <a:extLst>
                    <a:ext uri="{A12FA001-AC4F-418D-AE19-62706E023703}">
                      <ahyp:hlinkClr xmlns:ahyp="http://schemas.microsoft.com/office/drawing/2018/hyperlinkcolor" val="tx"/>
                    </a:ext>
                  </a:extLst>
                </a:hlinkClick>
              </a:rPr>
              <a:t>Introduction to Manufacturers Reps</a:t>
            </a:r>
            <a:endParaRPr lang="en-US" sz="1200" b="1" dirty="0">
              <a:solidFill>
                <a:schemeClr val="tx1"/>
              </a:solidFill>
            </a:endParaRPr>
          </a:p>
          <a:p>
            <a:pPr marL="0" indent="0" algn="l" fontAlgn="base">
              <a:buNone/>
            </a:pPr>
            <a:r>
              <a:rPr lang="en-US" sz="1200" b="1" dirty="0">
                <a:solidFill>
                  <a:schemeClr val="tx1"/>
                </a:solidFill>
              </a:rPr>
              <a:t>Water Cooler Sessions</a:t>
            </a:r>
          </a:p>
          <a:p>
            <a:pPr marL="0" indent="0" algn="l" fontAlgn="base">
              <a:buNone/>
            </a:pPr>
            <a:r>
              <a:rPr lang="en-US" sz="1200" b="1" dirty="0">
                <a:solidFill>
                  <a:schemeClr val="tx1"/>
                </a:solidFill>
                <a:hlinkClick r:id="rId10">
                  <a:extLst>
                    <a:ext uri="{A12FA001-AC4F-418D-AE19-62706E023703}">
                      <ahyp:hlinkClr xmlns:ahyp="http://schemas.microsoft.com/office/drawing/2018/hyperlinkcolor" val="tx"/>
                    </a:ext>
                  </a:extLst>
                </a:hlinkClick>
              </a:rPr>
              <a:t> June 16, 2020</a:t>
            </a:r>
            <a:endParaRPr lang="en-US" sz="1200" b="1" dirty="0">
              <a:solidFill>
                <a:schemeClr val="tx1"/>
              </a:solidFill>
            </a:endParaRPr>
          </a:p>
          <a:p>
            <a:pPr marL="0" indent="0" algn="l" fontAlgn="base">
              <a:buNone/>
            </a:pPr>
            <a:r>
              <a:rPr lang="en-US" sz="1200" b="0" i="0" dirty="0">
                <a:solidFill>
                  <a:schemeClr val="tx1"/>
                </a:solidFill>
                <a:effectLst/>
              </a:rPr>
              <a:t>Perspectives from a Rep, Manufacturer and Distributor regarding what they think tomorrow will look like for themselves as well as the customer, how they have recently enhanced their digital online image, preparations they are making for a potential second wave of COVID-19, new and effective ways that they are communicating with their customers, and their plans for upcoming in-person meetings.  </a:t>
            </a:r>
          </a:p>
          <a:p>
            <a:pPr marL="0" indent="0" algn="l" fontAlgn="base">
              <a:buNone/>
            </a:pPr>
            <a:r>
              <a:rPr lang="en-US" sz="1200" b="1" i="0" dirty="0">
                <a:solidFill>
                  <a:schemeClr val="tx1"/>
                </a:solidFill>
                <a:effectLst/>
                <a:hlinkClick r:id="rId11">
                  <a:extLst>
                    <a:ext uri="{A12FA001-AC4F-418D-AE19-62706E023703}">
                      <ahyp:hlinkClr xmlns:ahyp="http://schemas.microsoft.com/office/drawing/2018/hyperlinkcolor" val="tx"/>
                    </a:ext>
                  </a:extLst>
                </a:hlinkClick>
              </a:rPr>
              <a:t>May 19, 2020</a:t>
            </a:r>
            <a:endParaRPr lang="en-US" sz="1200" b="1" i="0" dirty="0">
              <a:solidFill>
                <a:schemeClr val="tx1"/>
              </a:solidFill>
              <a:effectLst/>
            </a:endParaRPr>
          </a:p>
          <a:p>
            <a:pPr marL="0" indent="0" algn="l" fontAlgn="base">
              <a:buNone/>
            </a:pPr>
            <a:r>
              <a:rPr lang="en-US" sz="1200" dirty="0">
                <a:solidFill>
                  <a:schemeClr val="tx1"/>
                </a:solidFill>
              </a:rPr>
              <a:t>A </a:t>
            </a:r>
            <a:r>
              <a:rPr lang="en-US" sz="1200" b="0" i="0" dirty="0">
                <a:solidFill>
                  <a:schemeClr val="tx1"/>
                </a:solidFill>
                <a:effectLst/>
              </a:rPr>
              <a:t>Rep, Manufacturer and Distributor discuss topics focusing on the cadence they have developed in their daily/weekly schedules; what they are doing to prepare their companies and teams for more normal times to come; and how they are redefining the role of the face-to-face sales-person and arming their outside sales team for the challenges ahead.</a:t>
            </a:r>
          </a:p>
        </p:txBody>
      </p:sp>
      <p:sp>
        <p:nvSpPr>
          <p:cNvPr id="10" name="Footer Placeholder 4">
            <a:extLst>
              <a:ext uri="{FF2B5EF4-FFF2-40B4-BE49-F238E27FC236}">
                <a16:creationId xmlns:a16="http://schemas.microsoft.com/office/drawing/2014/main" id="{FD4D1935-F312-9348-9900-DCAB76335BA0}"/>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1" name="Slide Number Placeholder 5">
            <a:extLst>
              <a:ext uri="{FF2B5EF4-FFF2-40B4-BE49-F238E27FC236}">
                <a16:creationId xmlns:a16="http://schemas.microsoft.com/office/drawing/2014/main" id="{6B8AC3B3-1180-7445-9C2E-127FEECFF628}"/>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C79F18B5-BCDE-9842-9BF1-E9E821B944AC}"/>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108852473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10436380" y="4954142"/>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E654E52-B210-4E1C-A46F-8AFE8AAB8297}"/>
              </a:ext>
            </a:extLst>
          </p:cNvPr>
          <p:cNvSpPr>
            <a:spLocks noGrp="1"/>
          </p:cNvSpPr>
          <p:nvPr>
            <p:ph type="title"/>
          </p:nvPr>
        </p:nvSpPr>
        <p:spPr/>
        <p:txBody>
          <a:bodyPr/>
          <a:lstStyle/>
          <a:p>
            <a:pPr algn="ctr"/>
            <a:r>
              <a:rPr lang="en-US" dirty="0">
                <a:solidFill>
                  <a:schemeClr val="tx1"/>
                </a:solidFill>
              </a:rPr>
              <a:t>Customer Access</a:t>
            </a:r>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a:xfrm>
            <a:off x="1005840" y="2103119"/>
            <a:ext cx="10180338" cy="4114800"/>
          </a:xfrm>
        </p:spPr>
        <p:txBody>
          <a:bodyPr>
            <a:noAutofit/>
          </a:bodyPr>
          <a:lstStyle/>
          <a:p>
            <a:pPr marL="0" indent="0">
              <a:spcBef>
                <a:spcPts val="1200"/>
              </a:spcBef>
              <a:spcAft>
                <a:spcPts val="600"/>
              </a:spcAft>
              <a:buNone/>
            </a:pPr>
            <a:r>
              <a:rPr lang="en-US" sz="2000" dirty="0">
                <a:solidFill>
                  <a:schemeClr val="tx1"/>
                </a:solidFill>
              </a:rPr>
              <a:t>A significant benefit of manufacturers’ reps is the ability to offer multiple options to their customers. As customers are doing more with less people and with an increasing dependence to view and select components online, getting time in front of the customer either in person or virtually is more challenging. </a:t>
            </a:r>
            <a:r>
              <a:rPr lang="en-US" sz="2000" b="1" dirty="0">
                <a:solidFill>
                  <a:schemeClr val="tx1"/>
                </a:solidFill>
              </a:rPr>
              <a:t>The local Manufacturers’ Reps, armed with complementary lines and experienced product and application knowledge, brings real value to the customer</a:t>
            </a:r>
            <a:r>
              <a:rPr lang="en-US" sz="2000" dirty="0">
                <a:solidFill>
                  <a:schemeClr val="tx1"/>
                </a:solidFill>
              </a:rPr>
              <a:t>. </a:t>
            </a:r>
            <a:br>
              <a:rPr lang="en-US" sz="2000" dirty="0">
                <a:solidFill>
                  <a:schemeClr val="tx1"/>
                </a:solidFill>
              </a:rPr>
            </a:br>
            <a:r>
              <a:rPr lang="en-US" sz="2000" dirty="0">
                <a:solidFill>
                  <a:schemeClr val="tx1"/>
                </a:solidFill>
              </a:rPr>
              <a:t>This translates into </a:t>
            </a:r>
            <a:r>
              <a:rPr lang="en-US" sz="2000" b="1" dirty="0">
                <a:solidFill>
                  <a:schemeClr val="tx1"/>
                </a:solidFill>
              </a:rPr>
              <a:t>Customer Access</a:t>
            </a:r>
            <a:r>
              <a:rPr lang="en-US" sz="2000" dirty="0">
                <a:solidFill>
                  <a:schemeClr val="tx1"/>
                </a:solidFill>
              </a:rPr>
              <a:t>.</a:t>
            </a:r>
          </a:p>
          <a:p>
            <a:pPr marL="0" indent="0">
              <a:spcBef>
                <a:spcPts val="1200"/>
              </a:spcBef>
              <a:spcAft>
                <a:spcPts val="600"/>
              </a:spcAft>
              <a:buNone/>
            </a:pPr>
            <a:r>
              <a:rPr lang="en-US" sz="2000" dirty="0">
                <a:solidFill>
                  <a:schemeClr val="tx1"/>
                </a:solidFill>
              </a:rPr>
              <a:t>The ERA materials noted on the next slide collectively support this benefit.</a:t>
            </a:r>
          </a:p>
        </p:txBody>
      </p:sp>
      <p:sp>
        <p:nvSpPr>
          <p:cNvPr id="12" name="Footer Placeholder 4">
            <a:extLst>
              <a:ext uri="{FF2B5EF4-FFF2-40B4-BE49-F238E27FC236}">
                <a16:creationId xmlns:a16="http://schemas.microsoft.com/office/drawing/2014/main" id="{7141C1B4-21B8-5741-B3D5-FC445768B2D1}"/>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Slide Number Placeholder 5">
            <a:extLst>
              <a:ext uri="{FF2B5EF4-FFF2-40B4-BE49-F238E27FC236}">
                <a16:creationId xmlns:a16="http://schemas.microsoft.com/office/drawing/2014/main" id="{68335B8C-8D6D-3647-958D-56CC59312CD5}"/>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FC052FEF-C177-F048-BC00-87FC324EA124}"/>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66763953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F0AEA19-E1AA-452F-8C18-2E3A3BE2C865}"/>
              </a:ext>
            </a:extLst>
          </p:cNvPr>
          <p:cNvSpPr>
            <a:spLocks noGrp="1"/>
          </p:cNvSpPr>
          <p:nvPr>
            <p:ph type="title"/>
          </p:nvPr>
        </p:nvSpPr>
        <p:spPr/>
        <p:txBody>
          <a:bodyPr>
            <a:noAutofit/>
          </a:bodyPr>
          <a:lstStyle/>
          <a:p>
            <a:pPr algn="ctr"/>
            <a:r>
              <a:rPr lang="en-US" dirty="0">
                <a:solidFill>
                  <a:schemeClr val="tx1"/>
                </a:solidFill>
              </a:rPr>
              <a:t>Customer Access</a:t>
            </a:r>
            <a:br>
              <a:rPr lang="en-US" sz="3200" dirty="0">
                <a:solidFill>
                  <a:schemeClr val="tx1"/>
                </a:solidFill>
              </a:rPr>
            </a:br>
            <a:r>
              <a:rPr lang="en-US" sz="1600" dirty="0">
                <a:solidFill>
                  <a:schemeClr val="tx1"/>
                </a:solidFill>
              </a:rPr>
              <a:t>Product &amp; Application Knowledge Complementary Lines</a:t>
            </a:r>
          </a:p>
        </p:txBody>
      </p:sp>
      <p:sp>
        <p:nvSpPr>
          <p:cNvPr id="16" name="Content Placeholder 15">
            <a:extLst>
              <a:ext uri="{FF2B5EF4-FFF2-40B4-BE49-F238E27FC236}">
                <a16:creationId xmlns:a16="http://schemas.microsoft.com/office/drawing/2014/main" id="{9B6C8B39-528B-492D-8A02-74DA4993826F}"/>
              </a:ext>
            </a:extLst>
          </p:cNvPr>
          <p:cNvSpPr>
            <a:spLocks noGrp="1"/>
          </p:cNvSpPr>
          <p:nvPr>
            <p:ph idx="1"/>
          </p:nvPr>
        </p:nvSpPr>
        <p:spPr>
          <a:xfrm>
            <a:off x="1005822" y="2114550"/>
            <a:ext cx="4834908" cy="3694112"/>
          </a:xfrm>
        </p:spPr>
        <p:txBody>
          <a:bodyPr>
            <a:noAutofit/>
          </a:bodyPr>
          <a:lstStyle/>
          <a:p>
            <a:pPr marL="0" marR="0" lvl="0" indent="0" algn="l" defTabSz="914400" rtl="0" eaLnBrk="1" fontAlgn="auto"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hlinkClick r:id="rId3">
                  <a:extLst>
                    <a:ext uri="{A12FA001-AC4F-418D-AE19-62706E023703}">
                      <ahyp:hlinkClr xmlns:ahyp="http://schemas.microsoft.com/office/drawing/2018/hyperlinkcolor" val="tx"/>
                    </a:ext>
                  </a:extLst>
                </a:hlinkClick>
              </a:rPr>
              <a:t>Podcast Episode 6 – The Academic View of the Rep Model  </a:t>
            </a:r>
            <a:endPar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endParaRPr>
          </a:p>
          <a:p>
            <a:pPr marL="0" marR="0" lvl="0" indent="0" algn="l" defTabSz="914400" rtl="0" eaLnBrk="1" fontAlgn="auto"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ERA CEO, Walter Tobin, interviews Dr. George John, Professor and General Mills-</a:t>
            </a:r>
            <a:r>
              <a:rPr kumimoji="0" lang="en-US" sz="1200" b="0" i="0" u="none" strike="noStrike" kern="1200" cap="none" spc="0" normalizeH="0" baseline="0" noProof="0" dirty="0" err="1">
                <a:ln>
                  <a:noFill/>
                </a:ln>
                <a:solidFill>
                  <a:schemeClr val="tx1"/>
                </a:solidFill>
                <a:effectLst/>
                <a:uLnTx/>
                <a:uFillTx/>
                <a:latin typeface="Gill Sans MT" panose="020B0502020104020203" pitchFamily="34" charset="77"/>
              </a:rPr>
              <a:t>Gerot</a:t>
            </a: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 Chair in Marketing for the Carlson School of Management at the University of Minnesota.  This discussion focuses on the academic view of the rep model. </a:t>
            </a:r>
            <a:endParaRPr lang="en-US" sz="1200" dirty="0">
              <a:solidFill>
                <a:schemeClr val="tx1"/>
              </a:solidFill>
              <a:latin typeface="Gill Sans MT" panose="020B0502020104020203" pitchFamily="34" charset="77"/>
            </a:endParaRPr>
          </a:p>
          <a:p>
            <a:pPr marL="0" marR="0" lvl="0" indent="0" algn="l" defTabSz="914400" rtl="0" eaLnBrk="1" fontAlgn="base"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hlinkClick r:id="rId4">
                  <a:extLst>
                    <a:ext uri="{A12FA001-AC4F-418D-AE19-62706E023703}">
                      <ahyp:hlinkClr xmlns:ahyp="http://schemas.microsoft.com/office/drawing/2018/hyperlinkcolor" val="tx"/>
                    </a:ext>
                  </a:extLst>
                </a:hlinkClick>
              </a:rPr>
              <a:t>Podcast Episode 7 – A View Through Customers’ Eyes  </a:t>
            </a:r>
            <a:endPar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endParaRPr>
          </a:p>
          <a:p>
            <a:pPr marL="0" marR="0" lvl="0" indent="0" algn="l" defTabSz="914400" rtl="0" eaLnBrk="1" fontAlgn="base"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ERA Membership Director Stephanie Tierney, interviews </a:t>
            </a: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rPr>
              <a:t>Moe </a:t>
            </a:r>
            <a:r>
              <a:rPr kumimoji="0" lang="en-US" sz="1200" b="1" i="0" u="none" strike="noStrike" kern="1200" cap="none" spc="0" normalizeH="0" baseline="0" noProof="0" dirty="0" err="1">
                <a:ln>
                  <a:noFill/>
                </a:ln>
                <a:solidFill>
                  <a:schemeClr val="tx1"/>
                </a:solidFill>
                <a:effectLst/>
                <a:uLnTx/>
                <a:uFillTx/>
                <a:latin typeface="Gill Sans MT" panose="020B0502020104020203" pitchFamily="34" charset="77"/>
              </a:rPr>
              <a:t>Elghrawi</a:t>
            </a: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rPr>
              <a:t>,</a:t>
            </a: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 Senior Electrical Engineer for </a:t>
            </a:r>
            <a:r>
              <a:rPr kumimoji="0" lang="en-US" sz="1200" b="0" i="0" u="none" strike="noStrike" kern="1200" cap="none" spc="0" normalizeH="0" baseline="0" noProof="0" dirty="0" err="1">
                <a:ln>
                  <a:noFill/>
                </a:ln>
                <a:solidFill>
                  <a:schemeClr val="tx1"/>
                </a:solidFill>
                <a:effectLst/>
                <a:uLnTx/>
                <a:uFillTx/>
                <a:latin typeface="Gill Sans MT" panose="020B0502020104020203" pitchFamily="34" charset="77"/>
              </a:rPr>
              <a:t>Aptiv</a:t>
            </a: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 and </a:t>
            </a: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rPr>
              <a:t>Chad </a:t>
            </a:r>
            <a:r>
              <a:rPr kumimoji="0" lang="en-US" sz="1200" b="1" i="0" u="none" strike="noStrike" kern="1200" cap="none" spc="0" normalizeH="0" baseline="0" noProof="0" dirty="0" err="1">
                <a:ln>
                  <a:noFill/>
                </a:ln>
                <a:solidFill>
                  <a:schemeClr val="tx1"/>
                </a:solidFill>
                <a:effectLst/>
                <a:uLnTx/>
                <a:uFillTx/>
                <a:latin typeface="Gill Sans MT" panose="020B0502020104020203" pitchFamily="34" charset="77"/>
              </a:rPr>
              <a:t>Bryner</a:t>
            </a:r>
            <a:r>
              <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rPr>
              <a:t>,</a:t>
            </a:r>
            <a:r>
              <a:rPr kumimoji="0" lang="en-US" sz="1200" b="0" i="0" u="none" strike="noStrike" kern="1200" cap="none" spc="0" normalizeH="0" baseline="0" noProof="0" dirty="0">
                <a:ln>
                  <a:noFill/>
                </a:ln>
                <a:solidFill>
                  <a:schemeClr val="tx1"/>
                </a:solidFill>
                <a:effectLst/>
                <a:uLnTx/>
                <a:uFillTx/>
                <a:latin typeface="Gill Sans MT" panose="020B0502020104020203" pitchFamily="34" charset="77"/>
              </a:rPr>
              <a:t> Senior Hardware Engineer for Sentient Energy. This discussion focuses on the answers to what customers want and need from a manufacturers’ rep in this new abnormal. </a:t>
            </a:r>
          </a:p>
          <a:p>
            <a:pPr marL="0" marR="0" lvl="0" indent="0" algn="l" defTabSz="914400" rtl="0" eaLnBrk="1" fontAlgn="base"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lang="en-US" sz="1200" b="1" i="0" u="none" strike="noStrike" dirty="0">
                <a:solidFill>
                  <a:schemeClr val="tx1"/>
                </a:solidFill>
                <a:effectLst/>
                <a:latin typeface="Gill Sans MT" panose="020B0502020104020203" pitchFamily="34" charset="77"/>
                <a:hlinkClick r:id="rId5">
                  <a:extLst>
                    <a:ext uri="{A12FA001-AC4F-418D-AE19-62706E023703}">
                      <ahyp:hlinkClr xmlns:ahyp="http://schemas.microsoft.com/office/drawing/2018/hyperlinkcolor" val="tx"/>
                    </a:ext>
                  </a:extLst>
                </a:hlinkClick>
              </a:rPr>
              <a:t>Podcast Episode 5 – Line Conflict and Resolution Today</a:t>
            </a:r>
            <a:endParaRPr kumimoji="0" lang="en-US" sz="1200" b="1" i="0" u="none" strike="noStrike" kern="1200" cap="none" spc="0" normalizeH="0" baseline="0" noProof="0" dirty="0">
              <a:ln>
                <a:noFill/>
              </a:ln>
              <a:solidFill>
                <a:schemeClr val="tx1"/>
              </a:solidFill>
              <a:effectLst/>
              <a:uLnTx/>
              <a:uFillTx/>
              <a:latin typeface="Gill Sans MT" panose="020B0502020104020203" pitchFamily="34" charset="77"/>
            </a:endParaRPr>
          </a:p>
          <a:p>
            <a:pPr marL="0" marR="0" lvl="0" indent="0" algn="l" defTabSz="914400" rtl="0" eaLnBrk="1" fontAlgn="auto" latinLnBrk="0" hangingPunct="1">
              <a:lnSpc>
                <a:spcPct val="100000"/>
              </a:lnSpc>
              <a:spcBef>
                <a:spcPts val="900"/>
              </a:spcBef>
              <a:spcAft>
                <a:spcPts val="0"/>
              </a:spcAft>
              <a:buClr>
                <a:prstClr val="white">
                  <a:lumMod val="85000"/>
                  <a:lumOff val="15000"/>
                </a:prstClr>
              </a:buClr>
              <a:buSzTx/>
              <a:buFont typeface="Garamond" pitchFamily="18" charset="0"/>
              <a:buNone/>
              <a:tabLst/>
              <a:defRPr/>
            </a:pPr>
            <a:r>
              <a:rPr lang="en-US" sz="1200" b="0" i="0" u="none" strike="noStrike" dirty="0">
                <a:solidFill>
                  <a:schemeClr val="tx1"/>
                </a:solidFill>
                <a:effectLst/>
                <a:latin typeface="Gill Sans MT" panose="020B0502020104020203" pitchFamily="34" charset="77"/>
              </a:rPr>
              <a:t>White paper, “Line Conflicts: Navigating to a Mutually Beneficial Resolution,” which was featured in the summer issue of The Representor magazine and can be found on the ERA website. This ERA Talks episode dives deeper into the topic</a:t>
            </a:r>
            <a:r>
              <a:rPr lang="en-US" sz="1200" dirty="0">
                <a:solidFill>
                  <a:schemeClr val="tx1"/>
                </a:solidFill>
                <a:latin typeface="Gill Sans MT" panose="020B0502020104020203" pitchFamily="34" charset="77"/>
              </a:rPr>
              <a:t>.</a:t>
            </a:r>
            <a:endParaRPr lang="en-US" sz="1400" dirty="0">
              <a:solidFill>
                <a:schemeClr val="tx1"/>
              </a:solidFill>
              <a:latin typeface="Gill Sans MT" panose="020B0502020104020203" pitchFamily="34" charset="77"/>
            </a:endParaRPr>
          </a:p>
        </p:txBody>
      </p:sp>
      <p:sp>
        <p:nvSpPr>
          <p:cNvPr id="18" name="Content Placeholder 17">
            <a:extLst>
              <a:ext uri="{FF2B5EF4-FFF2-40B4-BE49-F238E27FC236}">
                <a16:creationId xmlns:a16="http://schemas.microsoft.com/office/drawing/2014/main" id="{698DCF45-413B-47A7-A00E-C1A26A0CA814}"/>
              </a:ext>
            </a:extLst>
          </p:cNvPr>
          <p:cNvSpPr>
            <a:spLocks noGrp="1"/>
          </p:cNvSpPr>
          <p:nvPr>
            <p:ph sz="quarter" idx="4294967295"/>
          </p:nvPr>
        </p:nvSpPr>
        <p:spPr>
          <a:xfrm>
            <a:off x="6474715" y="2114550"/>
            <a:ext cx="4711446" cy="3694112"/>
          </a:xfrm>
        </p:spPr>
        <p:txBody>
          <a:bodyPr>
            <a:noAutofit/>
          </a:bodyPr>
          <a:lstStyle/>
          <a:p>
            <a:pPr marL="0" indent="0" algn="l" fontAlgn="base">
              <a:buNone/>
            </a:pPr>
            <a:r>
              <a:rPr lang="en-US" sz="1200" b="1" i="0" dirty="0">
                <a:solidFill>
                  <a:schemeClr val="tx1"/>
                </a:solidFill>
                <a:effectLst/>
                <a:latin typeface="Gill Sans MT" panose="020B0502020104020203" pitchFamily="34" charset="77"/>
              </a:rPr>
              <a:t>Videos</a:t>
            </a:r>
          </a:p>
          <a:p>
            <a:pPr marL="0" indent="0" algn="l" fontAlgn="base">
              <a:buNone/>
            </a:pPr>
            <a:r>
              <a:rPr lang="en-US" sz="1200" b="0" i="0" dirty="0">
                <a:solidFill>
                  <a:schemeClr val="tx1"/>
                </a:solidFill>
                <a:effectLst/>
                <a:latin typeface="Gill Sans MT" panose="020B0502020104020203" pitchFamily="34" charset="77"/>
                <a:hlinkClick r:id="rId6">
                  <a:extLst>
                    <a:ext uri="{A12FA001-AC4F-418D-AE19-62706E023703}">
                      <ahyp:hlinkClr xmlns:ahyp="http://schemas.microsoft.com/office/drawing/2018/hyperlinkcolor" val="tx"/>
                    </a:ext>
                  </a:extLst>
                </a:hlinkClick>
              </a:rPr>
              <a:t>The Benefits of Using Authorized Representatives</a:t>
            </a:r>
            <a:endParaRPr lang="en-US" sz="1200" b="0" i="0" dirty="0">
              <a:solidFill>
                <a:schemeClr val="tx1"/>
              </a:solidFill>
              <a:effectLst/>
              <a:latin typeface="Gill Sans MT" panose="020B0502020104020203" pitchFamily="34" charset="77"/>
            </a:endParaRPr>
          </a:p>
          <a:p>
            <a:pPr marL="0" indent="0" algn="l" fontAlgn="base">
              <a:buNone/>
            </a:pPr>
            <a:r>
              <a:rPr lang="en-US" sz="1200" b="0" i="0" u="none" strike="noStrike" dirty="0">
                <a:solidFill>
                  <a:schemeClr val="tx1"/>
                </a:solidFill>
                <a:effectLst/>
                <a:latin typeface="Gill Sans MT" panose="020B0502020104020203" pitchFamily="34" charset="77"/>
                <a:hlinkClick r:id="rId7">
                  <a:extLst>
                    <a:ext uri="{A12FA001-AC4F-418D-AE19-62706E023703}">
                      <ahyp:hlinkClr xmlns:ahyp="http://schemas.microsoft.com/office/drawing/2018/hyperlinkcolor" val="tx"/>
                    </a:ext>
                  </a:extLst>
                </a:hlinkClick>
              </a:rPr>
              <a:t>Authorized Representatives Offer Product Knowledge</a:t>
            </a:r>
            <a:r>
              <a:rPr lang="en-US" sz="1200" dirty="0">
                <a:solidFill>
                  <a:schemeClr val="tx1"/>
                </a:solidFill>
                <a:latin typeface="Gill Sans MT" panose="020B0502020104020203" pitchFamily="34" charset="77"/>
                <a:hlinkClick r:id="rId7">
                  <a:extLst>
                    <a:ext uri="{A12FA001-AC4F-418D-AE19-62706E023703}">
                      <ahyp:hlinkClr xmlns:ahyp="http://schemas.microsoft.com/office/drawing/2018/hyperlinkcolor" val="tx"/>
                    </a:ext>
                  </a:extLst>
                </a:hlinkClick>
              </a:rPr>
              <a:t> </a:t>
            </a:r>
            <a:endParaRPr lang="en-US" sz="1200" b="0" i="0" dirty="0">
              <a:solidFill>
                <a:schemeClr val="tx1"/>
              </a:solidFill>
              <a:effectLst/>
              <a:latin typeface="Gill Sans MT" panose="020B0502020104020203" pitchFamily="34" charset="77"/>
            </a:endParaRPr>
          </a:p>
          <a:p>
            <a:pPr marL="0" indent="0" algn="l" fontAlgn="base">
              <a:buNone/>
            </a:pPr>
            <a:r>
              <a:rPr lang="en-US" sz="1200" b="1" dirty="0">
                <a:solidFill>
                  <a:schemeClr val="tx1"/>
                </a:solidFill>
                <a:latin typeface="Gill Sans MT" panose="020B0502020104020203" pitchFamily="34" charset="77"/>
              </a:rPr>
              <a:t>White Paper</a:t>
            </a:r>
          </a:p>
          <a:p>
            <a:pPr marL="0" indent="0" algn="l" fontAlgn="base">
              <a:buNone/>
            </a:pPr>
            <a:r>
              <a:rPr lang="en-US" sz="1200" dirty="0">
                <a:solidFill>
                  <a:schemeClr val="tx1"/>
                </a:solidFill>
                <a:latin typeface="Gill Sans MT" panose="020B0502020104020203" pitchFamily="34" charset="77"/>
                <a:hlinkClick r:id="rId8">
                  <a:extLst>
                    <a:ext uri="{A12FA001-AC4F-418D-AE19-62706E023703}">
                      <ahyp:hlinkClr xmlns:ahyp="http://schemas.microsoft.com/office/drawing/2018/hyperlinkcolor" val="tx"/>
                    </a:ext>
                  </a:extLst>
                </a:hlinkClick>
              </a:rPr>
              <a:t>Line Conflicts: Navigating to a Mutually Beneficial Resolution</a:t>
            </a:r>
            <a:endParaRPr lang="en-US" sz="1200" dirty="0">
              <a:solidFill>
                <a:schemeClr val="tx1"/>
              </a:solidFill>
              <a:latin typeface="Gill Sans MT" panose="020B0502020104020203" pitchFamily="34" charset="77"/>
            </a:endParaRPr>
          </a:p>
          <a:p>
            <a:pPr marL="0" indent="0" algn="l" fontAlgn="base">
              <a:buNone/>
            </a:pPr>
            <a:r>
              <a:rPr lang="en-US" sz="1200" b="1" dirty="0">
                <a:solidFill>
                  <a:schemeClr val="tx1"/>
                </a:solidFill>
                <a:latin typeface="Gill Sans MT" panose="020B0502020104020203" pitchFamily="34" charset="77"/>
              </a:rPr>
              <a:t>Water Cooler Session </a:t>
            </a:r>
          </a:p>
          <a:p>
            <a:pPr marL="0" indent="0" algn="l" fontAlgn="base">
              <a:buNone/>
            </a:pPr>
            <a:r>
              <a:rPr lang="en-US" sz="1200" b="1" dirty="0">
                <a:solidFill>
                  <a:schemeClr val="tx1"/>
                </a:solidFill>
                <a:latin typeface="Gill Sans MT" panose="020B0502020104020203" pitchFamily="34" charset="77"/>
                <a:hlinkClick r:id="rId9">
                  <a:extLst>
                    <a:ext uri="{A12FA001-AC4F-418D-AE19-62706E023703}">
                      <ahyp:hlinkClr xmlns:ahyp="http://schemas.microsoft.com/office/drawing/2018/hyperlinkcolor" val="tx"/>
                    </a:ext>
                  </a:extLst>
                </a:hlinkClick>
              </a:rPr>
              <a:t>Sept. 22, 2020</a:t>
            </a:r>
            <a:endParaRPr lang="en-US" sz="1200" b="1" dirty="0">
              <a:solidFill>
                <a:schemeClr val="tx1"/>
              </a:solidFill>
              <a:latin typeface="Gill Sans MT" panose="020B0502020104020203" pitchFamily="34" charset="77"/>
            </a:endParaRPr>
          </a:p>
          <a:p>
            <a:pPr marL="0" indent="0" algn="l" fontAlgn="base">
              <a:buNone/>
            </a:pPr>
            <a:r>
              <a:rPr lang="en-US" sz="1200" b="0" i="0" dirty="0">
                <a:solidFill>
                  <a:schemeClr val="tx1"/>
                </a:solidFill>
                <a:effectLst/>
                <a:latin typeface="Gill Sans MT" panose="020B0502020104020203" pitchFamily="34" charset="77"/>
              </a:rPr>
              <a:t>Two reps share their experiences in finding new opportunities and maintaining business in today’s challenging business environment. The discussion included tips on how to engage new customers, how to add more value to existing customers, tricks for reaching someone you don’t know, how to lead targeted conversations with solutions, and what successful things they are doing now that will carry over into the post-COVID world.</a:t>
            </a:r>
            <a:endParaRPr lang="en-US" sz="1200" dirty="0">
              <a:solidFill>
                <a:schemeClr val="tx1"/>
              </a:solidFill>
              <a:latin typeface="Gill Sans MT" panose="020B0502020104020203" pitchFamily="34" charset="77"/>
            </a:endParaRPr>
          </a:p>
        </p:txBody>
      </p:sp>
      <p:sp>
        <p:nvSpPr>
          <p:cNvPr id="8" name="Footer Placeholder 4">
            <a:extLst>
              <a:ext uri="{FF2B5EF4-FFF2-40B4-BE49-F238E27FC236}">
                <a16:creationId xmlns:a16="http://schemas.microsoft.com/office/drawing/2014/main" id="{26F83E01-3362-BC45-994D-6A15880E4870}"/>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9" name="Slide Number Placeholder 5">
            <a:extLst>
              <a:ext uri="{FF2B5EF4-FFF2-40B4-BE49-F238E27FC236}">
                <a16:creationId xmlns:a16="http://schemas.microsoft.com/office/drawing/2014/main" id="{0C70C7F3-7DAE-4544-90C9-71BA9954F0EC}"/>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E9699975-28E1-E749-BF12-504267C2FA87}"/>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246273604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10436379" y="5292836"/>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E654E52-B210-4E1C-A46F-8AFE8AAB8297}"/>
              </a:ext>
            </a:extLst>
          </p:cNvPr>
          <p:cNvSpPr>
            <a:spLocks noGrp="1"/>
          </p:cNvSpPr>
          <p:nvPr>
            <p:ph type="title"/>
          </p:nvPr>
        </p:nvSpPr>
        <p:spPr/>
        <p:txBody>
          <a:bodyPr>
            <a:normAutofit/>
          </a:bodyPr>
          <a:lstStyle/>
          <a:p>
            <a:pPr algn="ctr"/>
            <a:r>
              <a:rPr lang="en-US" dirty="0">
                <a:solidFill>
                  <a:schemeClr val="tx1"/>
                </a:solidFill>
              </a:rPr>
              <a:t> Demand Creation</a:t>
            </a:r>
            <a:endParaRPr lang="en-US" sz="2000" dirty="0">
              <a:solidFill>
                <a:schemeClr val="tx1"/>
              </a:solidFill>
            </a:endParaRPr>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a:xfrm>
            <a:off x="1005840" y="2103119"/>
            <a:ext cx="10180338" cy="3931921"/>
          </a:xfrm>
        </p:spPr>
        <p:txBody>
          <a:bodyPr>
            <a:noAutofit/>
          </a:bodyPr>
          <a:lstStyle/>
          <a:p>
            <a:pPr marL="0" indent="0">
              <a:spcBef>
                <a:spcPts val="1500"/>
              </a:spcBef>
              <a:buNone/>
            </a:pPr>
            <a:r>
              <a:rPr lang="en-US" sz="2000" dirty="0">
                <a:solidFill>
                  <a:schemeClr val="tx1"/>
                </a:solidFill>
              </a:rPr>
              <a:t>All Manufacturers expect their sales team to be able to drive demand both from existing and new customers. Manufacturers’ Reps are in a strong position to support this effort. Reps reside where they work and as such </a:t>
            </a:r>
            <a:r>
              <a:rPr lang="en-US" sz="2000" b="1" dirty="0">
                <a:solidFill>
                  <a:schemeClr val="tx1"/>
                </a:solidFill>
              </a:rPr>
              <a:t>understand the local markets</a:t>
            </a:r>
            <a:r>
              <a:rPr lang="en-US" sz="2000" dirty="0">
                <a:solidFill>
                  <a:schemeClr val="tx1"/>
                </a:solidFill>
              </a:rPr>
              <a:t>. They know where to focus to achieve the best results. Rep organizations have </a:t>
            </a:r>
            <a:r>
              <a:rPr lang="en-US" sz="2000" b="1" dirty="0">
                <a:solidFill>
                  <a:schemeClr val="tx1"/>
                </a:solidFill>
              </a:rPr>
              <a:t>optimized the territory coverage </a:t>
            </a:r>
            <a:r>
              <a:rPr lang="en-US" sz="2000" dirty="0">
                <a:solidFill>
                  <a:schemeClr val="tx1"/>
                </a:solidFill>
              </a:rPr>
              <a:t>so all opportunities can be quickly addressed, and they have the </a:t>
            </a:r>
            <a:r>
              <a:rPr lang="en-US" sz="2000" b="1" dirty="0">
                <a:solidFill>
                  <a:schemeClr val="tx1"/>
                </a:solidFill>
              </a:rPr>
              <a:t>technical skills </a:t>
            </a:r>
            <a:r>
              <a:rPr lang="en-US" sz="2000" dirty="0">
                <a:solidFill>
                  <a:schemeClr val="tx1"/>
                </a:solidFill>
              </a:rPr>
              <a:t>to provide the customer with a credible design resource. </a:t>
            </a:r>
            <a:r>
              <a:rPr lang="en-US" sz="2000" b="1" dirty="0">
                <a:solidFill>
                  <a:schemeClr val="tx1"/>
                </a:solidFill>
              </a:rPr>
              <a:t>Distribution support </a:t>
            </a:r>
            <a:r>
              <a:rPr lang="en-US" sz="2000" dirty="0">
                <a:solidFill>
                  <a:schemeClr val="tx1"/>
                </a:solidFill>
              </a:rPr>
              <a:t>allows for expanded opportunity development and optimization of the manufacturers channel.</a:t>
            </a:r>
          </a:p>
          <a:p>
            <a:pPr marL="0" indent="0">
              <a:spcBef>
                <a:spcPts val="1500"/>
              </a:spcBef>
              <a:buNone/>
            </a:pPr>
            <a:r>
              <a:rPr lang="en-US" sz="2000" dirty="0">
                <a:solidFill>
                  <a:schemeClr val="tx1"/>
                </a:solidFill>
              </a:rPr>
              <a:t>The ERA materials noted on the next slide collectively support this benefit.</a:t>
            </a:r>
          </a:p>
        </p:txBody>
      </p:sp>
      <p:sp>
        <p:nvSpPr>
          <p:cNvPr id="12" name="Footer Placeholder 4">
            <a:extLst>
              <a:ext uri="{FF2B5EF4-FFF2-40B4-BE49-F238E27FC236}">
                <a16:creationId xmlns:a16="http://schemas.microsoft.com/office/drawing/2014/main" id="{DCD0352E-A13F-974F-B284-90EC544EE2CF}"/>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Slide Number Placeholder 5">
            <a:extLst>
              <a:ext uri="{FF2B5EF4-FFF2-40B4-BE49-F238E27FC236}">
                <a16:creationId xmlns:a16="http://schemas.microsoft.com/office/drawing/2014/main" id="{875B5D09-401B-1542-9063-C390044EC299}"/>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7AB96339-F8F7-FE43-BBB9-22D417364BB7}"/>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1983406961"/>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9B6C8B39-528B-492D-8A02-74DA4993826F}"/>
              </a:ext>
            </a:extLst>
          </p:cNvPr>
          <p:cNvSpPr>
            <a:spLocks noGrp="1"/>
          </p:cNvSpPr>
          <p:nvPr>
            <p:ph idx="1"/>
          </p:nvPr>
        </p:nvSpPr>
        <p:spPr>
          <a:xfrm>
            <a:off x="543306" y="1783080"/>
            <a:ext cx="5091684" cy="4355148"/>
          </a:xfrm>
        </p:spPr>
        <p:txBody>
          <a:bodyPr>
            <a:noAutofit/>
          </a:bodyPr>
          <a:lstStyle/>
          <a:p>
            <a:pPr marL="0" lvl="0" indent="0" fontAlgn="base">
              <a:buClr>
                <a:prstClr val="white">
                  <a:lumMod val="85000"/>
                  <a:lumOff val="15000"/>
                </a:prstClr>
              </a:buClr>
              <a:buNone/>
              <a:defRPr/>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Podcast Episode 7 – A View Through Customers’ Eyes  </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lvl="0" indent="0" fontAlgn="base">
              <a:buClr>
                <a:prstClr val="white">
                  <a:lumMod val="85000"/>
                  <a:lumOff val="15000"/>
                </a:prstClr>
              </a:buClr>
              <a:buNone/>
              <a:defRPr/>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Moe </a:t>
            </a:r>
            <a:r>
              <a:rPr lang="en-US" sz="1200" dirty="0" err="1">
                <a:solidFill>
                  <a:schemeClr val="tx1"/>
                </a:solidFill>
                <a:latin typeface="Gill Sans MT" panose="020B0502020104020203" pitchFamily="34" charset="77"/>
                <a:ea typeface="Open Sans" panose="020B0606030504020204" pitchFamily="34" charset="0"/>
                <a:cs typeface="Open Sans" panose="020B0606030504020204" pitchFamily="34" charset="0"/>
              </a:rPr>
              <a:t>Elghrawi</a:t>
            </a: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rPr>
              <a:t>,</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 Senior Electrical Engineer for </a:t>
            </a:r>
            <a:r>
              <a:rPr lang="en-US" sz="1200" dirty="0" err="1">
                <a:solidFill>
                  <a:schemeClr val="tx1"/>
                </a:solidFill>
                <a:latin typeface="Gill Sans MT" panose="020B0502020104020203" pitchFamily="34" charset="77"/>
                <a:ea typeface="Open Sans" panose="020B0606030504020204" pitchFamily="34" charset="0"/>
                <a:cs typeface="Open Sans" panose="020B0606030504020204" pitchFamily="34" charset="0"/>
              </a:rPr>
              <a:t>Aptiv</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 and Chad </a:t>
            </a:r>
            <a:r>
              <a:rPr lang="en-US" sz="1200" dirty="0" err="1">
                <a:solidFill>
                  <a:schemeClr val="tx1"/>
                </a:solidFill>
                <a:latin typeface="Gill Sans MT" panose="020B0502020104020203" pitchFamily="34" charset="77"/>
                <a:ea typeface="Open Sans" panose="020B0606030504020204" pitchFamily="34" charset="0"/>
                <a:cs typeface="Open Sans" panose="020B0606030504020204" pitchFamily="34" charset="0"/>
              </a:rPr>
              <a:t>Bryner</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 Senior Hardware Engineer for Sentient Energy discuss what customers want and need from a manufacturers’ rep in the new abnormal. </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endParaRPr>
          </a:p>
          <a:p>
            <a:pPr marL="0" indent="0" fontAlgn="t">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Podcast Episode 4 – The Transformation of the Rep Role</a:t>
            </a:r>
            <a:endPar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t">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Alan Ahern, President of Crowley Associates, and Mike Swenson, President at Mel Foster Company, discuss the transformation of the rep role and their plans to improve business in the times ahead.</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t">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rPr>
              <a:t>Videos</a:t>
            </a:r>
            <a:endPar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t">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Authorized Representatives Offer Product Knowledge</a:t>
            </a:r>
            <a:endPar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t">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Representatives Roles and Values</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rPr>
              <a:t>White Paper</a:t>
            </a:r>
          </a:p>
          <a:p>
            <a:pPr marL="0" indent="0" fontAlgn="base">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7">
                  <a:extLst>
                    <a:ext uri="{A12FA001-AC4F-418D-AE19-62706E023703}">
                      <ahyp:hlinkClr xmlns:ahyp="http://schemas.microsoft.com/office/drawing/2018/hyperlinkcolor" val="tx"/>
                    </a:ext>
                  </a:extLst>
                </a:hlinkClick>
              </a:rPr>
              <a:t>Introduction to Manufacturers’ Reps</a:t>
            </a:r>
            <a:endPar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rPr>
              <a:t>2019 Conference Breakout Presentation </a:t>
            </a:r>
          </a:p>
          <a:p>
            <a:pPr marL="0" indent="0" fontAlgn="base">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8">
                  <a:extLst>
                    <a:ext uri="{A12FA001-AC4F-418D-AE19-62706E023703}">
                      <ahyp:hlinkClr xmlns:ahyp="http://schemas.microsoft.com/office/drawing/2018/hyperlinkcolor" val="tx"/>
                    </a:ext>
                  </a:extLst>
                </a:hlinkClick>
              </a:rPr>
              <a:t>How Reps, Manufacturers and Distributors Can Implement a Joint Strategy to Produce Sales Qualified Leads Every Month.</a:t>
            </a:r>
            <a:endPar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base">
              <a:spcBef>
                <a:spcPts val="600"/>
              </a:spcBef>
              <a:buNone/>
            </a:pPr>
            <a:endPar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indent="0" fontAlgn="base">
              <a:spcBef>
                <a:spcPts val="600"/>
              </a:spcBef>
              <a:buNone/>
            </a:pPr>
            <a:endPar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indent="0" fontAlgn="t">
              <a:buNone/>
            </a:pPr>
            <a:endParaRPr lang="en-US" sz="11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Content Placeholder 17">
            <a:extLst>
              <a:ext uri="{FF2B5EF4-FFF2-40B4-BE49-F238E27FC236}">
                <a16:creationId xmlns:a16="http://schemas.microsoft.com/office/drawing/2014/main" id="{698DCF45-413B-47A7-A00E-C1A26A0CA814}"/>
              </a:ext>
            </a:extLst>
          </p:cNvPr>
          <p:cNvSpPr>
            <a:spLocks noGrp="1"/>
          </p:cNvSpPr>
          <p:nvPr>
            <p:ph sz="quarter" idx="4294967295"/>
          </p:nvPr>
        </p:nvSpPr>
        <p:spPr>
          <a:xfrm>
            <a:off x="5737860" y="1783080"/>
            <a:ext cx="5990844" cy="4572000"/>
          </a:xfrm>
        </p:spPr>
        <p:txBody>
          <a:bodyPr>
            <a:noAutofit/>
          </a:bodyPr>
          <a:lstStyle/>
          <a:p>
            <a:pPr marL="0" indent="0" algn="l"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rPr>
              <a:t>Water Cooler Sessions </a:t>
            </a:r>
          </a:p>
          <a:p>
            <a:pPr marL="0" indent="0"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9">
                  <a:extLst>
                    <a:ext uri="{A12FA001-AC4F-418D-AE19-62706E023703}">
                      <ahyp:hlinkClr xmlns:ahyp="http://schemas.microsoft.com/office/drawing/2018/hyperlinkcolor" val="tx"/>
                    </a:ext>
                  </a:extLst>
                </a:hlinkClick>
              </a:rPr>
              <a:t>Dec. 2, 2020</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base">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This session focuses on the world of Startups, best practices for reps and distributors to support their needs, and how to evaluate the criteria for continued support and investment.</a:t>
            </a:r>
          </a:p>
          <a:p>
            <a:pPr marL="0" indent="0" algn="l"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10">
                  <a:extLst>
                    <a:ext uri="{A12FA001-AC4F-418D-AE19-62706E023703}">
                      <ahyp:hlinkClr xmlns:ahyp="http://schemas.microsoft.com/office/drawing/2018/hyperlinkcolor" val="tx"/>
                    </a:ext>
                  </a:extLst>
                </a:hlinkClick>
              </a:rPr>
              <a:t>Sept. 22, 2020</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algn="l" fontAlgn="base">
              <a:buNone/>
            </a:pPr>
            <a:r>
              <a:rPr lang="en-US" sz="1200" b="0" i="0"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rPr>
              <a:t>Two reps share their experiences in finding new opportunities and maintaining business in today’s challenging environment. The discussion included tips on how to engage new customers, how to add more value to existing customers, tricks for reaching someone you don’t know, and how to lead targeted conversations with solutions</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a:t>
            </a:r>
            <a:endParaRPr lang="en-US" sz="1200" b="0" i="0"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endParaRPr>
          </a:p>
          <a:p>
            <a:pPr marL="0" indent="0" algn="l" fontAlgn="base">
              <a:buNone/>
            </a:pPr>
            <a:r>
              <a:rPr lang="en-US" sz="1200" b="1" u="sng" dirty="0">
                <a:solidFill>
                  <a:schemeClr val="tx1"/>
                </a:solidFill>
                <a:latin typeface="Gill Sans MT" panose="020B0502020104020203" pitchFamily="34" charset="77"/>
                <a:ea typeface="Open Sans" panose="020B0606030504020204" pitchFamily="34" charset="0"/>
                <a:cs typeface="Open Sans" panose="020B0606030504020204" pitchFamily="34" charset="0"/>
              </a:rPr>
              <a:t>Aug. 25, 2020</a:t>
            </a:r>
            <a:endParaRPr lang="en-US" sz="1200" b="1" i="0" u="sng"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endParaRPr>
          </a:p>
          <a:p>
            <a:pPr marL="0" indent="0" algn="l" fontAlgn="base">
              <a:buNone/>
            </a:pP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U</a:t>
            </a:r>
            <a:r>
              <a:rPr lang="en-US" sz="1200" b="0" i="0" u="none" strike="noStrike"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rPr>
              <a:t>sing data analytics to create actions, administer efficiencies and increase the timeliness of getting information. Learn about data system alignment, the synergy of CRM management systems and POS management, using data to forecast and grow your sales, and the benefits of using data analytics to benefit the customer.</a:t>
            </a:r>
          </a:p>
          <a:p>
            <a:pPr marL="0" indent="0" algn="l" fontAlgn="base">
              <a:buNone/>
            </a:pPr>
            <a:r>
              <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hlinkClick r:id="rId11">
                  <a:extLst>
                    <a:ext uri="{A12FA001-AC4F-418D-AE19-62706E023703}">
                      <ahyp:hlinkClr xmlns:ahyp="http://schemas.microsoft.com/office/drawing/2018/hyperlinkcolor" val="tx"/>
                    </a:ext>
                  </a:extLst>
                </a:hlinkClick>
              </a:rPr>
              <a:t>May 5, 2020</a:t>
            </a:r>
            <a:endParaRPr lang="en-US" sz="1200" b="1" dirty="0">
              <a:solidFill>
                <a:schemeClr val="tx1"/>
              </a:solidFill>
              <a:latin typeface="Gill Sans MT" panose="020B0502020104020203" pitchFamily="34" charset="77"/>
              <a:ea typeface="Open Sans" panose="020B0606030504020204" pitchFamily="34" charset="0"/>
              <a:cs typeface="Open Sans" panose="020B0606030504020204" pitchFamily="34" charset="0"/>
            </a:endParaRPr>
          </a:p>
          <a:p>
            <a:pPr marL="0" indent="0" fontAlgn="base">
              <a:buNone/>
            </a:pPr>
            <a:r>
              <a:rPr lang="en-US" sz="1200" b="0" i="0"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rPr>
              <a:t>A rep, manufacturer and distributor weigh in on new collaboration and training methods</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 while </a:t>
            </a:r>
            <a:r>
              <a:rPr lang="en-US" sz="1200" b="0" i="0"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rPr>
              <a:t>working remotely, what new practices they have recently implemented</a:t>
            </a:r>
            <a:r>
              <a:rPr lang="en-US" sz="1200" dirty="0">
                <a:solidFill>
                  <a:schemeClr val="tx1"/>
                </a:solidFill>
                <a:latin typeface="Gill Sans MT" panose="020B0502020104020203" pitchFamily="34" charset="77"/>
                <a:ea typeface="Open Sans" panose="020B0606030504020204" pitchFamily="34" charset="0"/>
                <a:cs typeface="Open Sans" panose="020B0606030504020204" pitchFamily="34" charset="0"/>
              </a:rPr>
              <a:t>, what they are doing to prepare for more normal times, and what they are implementing to help create a hygienic and safe office environment for their staff.</a:t>
            </a:r>
            <a:endParaRPr lang="en-US" sz="1200" b="1" i="0" u="none" strike="noStrike" dirty="0">
              <a:solidFill>
                <a:schemeClr val="tx1"/>
              </a:solidFill>
              <a:effectLst/>
              <a:latin typeface="Gill Sans MT" panose="020B0502020104020203" pitchFamily="34" charset="77"/>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F5CA14C2-8375-4492-A8E7-EBDA49FFB7F1}"/>
              </a:ext>
            </a:extLst>
          </p:cNvPr>
          <p:cNvSpPr txBox="1"/>
          <p:nvPr/>
        </p:nvSpPr>
        <p:spPr>
          <a:xfrm>
            <a:off x="609600" y="411162"/>
            <a:ext cx="11210544" cy="892552"/>
          </a:xfrm>
          <a:prstGeom prst="rect">
            <a:avLst/>
          </a:prstGeom>
          <a:noFill/>
        </p:spPr>
        <p:txBody>
          <a:bodyPr wrap="square">
            <a:spAutoFit/>
          </a:bodyPr>
          <a:lstStyle/>
          <a:p>
            <a:pPr algn="ctr"/>
            <a:r>
              <a:rPr kumimoji="0" lang="en-US" sz="3600" b="1" i="0" u="none" strike="noStrike" kern="1200" cap="none" spc="0" normalizeH="0" baseline="0" noProof="0" dirty="0">
                <a:ln>
                  <a:noFill/>
                </a:ln>
                <a:solidFill>
                  <a:prstClr val="white">
                    <a:lumMod val="85000"/>
                    <a:lumOff val="15000"/>
                  </a:prstClr>
                </a:solidFill>
                <a:effectLst/>
                <a:uLnTx/>
                <a:uFillTx/>
                <a:latin typeface="Century Gothic" panose="02020404030301010803"/>
                <a:ea typeface="+mn-ea"/>
                <a:cs typeface="+mn-cs"/>
              </a:rPr>
              <a:t>Demand Creation</a:t>
            </a:r>
            <a:br>
              <a:rPr kumimoji="0" lang="en-US" sz="3600" b="1" i="0" u="none" strike="noStrike" kern="1200" cap="none" spc="0" normalizeH="0" baseline="0" noProof="0" dirty="0">
                <a:ln>
                  <a:noFill/>
                </a:ln>
                <a:solidFill>
                  <a:prstClr val="white">
                    <a:lumMod val="85000"/>
                    <a:lumOff val="15000"/>
                  </a:prstClr>
                </a:solidFill>
                <a:effectLst/>
                <a:uLnTx/>
                <a:uFillTx/>
                <a:latin typeface="Century Gothic" panose="02020404030301010803"/>
                <a:ea typeface="+mn-ea"/>
                <a:cs typeface="+mn-cs"/>
              </a:rPr>
            </a:br>
            <a:r>
              <a:rPr kumimoji="0" lang="en-US" sz="1600" b="1" i="0" u="none" strike="noStrike" kern="1200" cap="none" spc="0" normalizeH="0" baseline="0" noProof="0" dirty="0">
                <a:ln>
                  <a:noFill/>
                </a:ln>
                <a:solidFill>
                  <a:prstClr val="white">
                    <a:lumMod val="85000"/>
                    <a:lumOff val="15000"/>
                  </a:prstClr>
                </a:solidFill>
                <a:effectLst/>
                <a:uLnTx/>
                <a:uFillTx/>
                <a:latin typeface="Century Gothic" panose="02020404030301010803"/>
                <a:ea typeface="+mn-ea"/>
                <a:cs typeface="+mn-cs"/>
              </a:rPr>
              <a:t>Local Market Knowledge • </a:t>
            </a:r>
            <a:r>
              <a:rPr lang="en-US" sz="1600" b="1" dirty="0">
                <a:solidFill>
                  <a:prstClr val="white">
                    <a:lumMod val="85000"/>
                    <a:lumOff val="15000"/>
                  </a:prstClr>
                </a:solidFill>
                <a:latin typeface="Century Gothic" panose="02020404030301010803"/>
              </a:rPr>
              <a:t>Technical Selling Skills • Distribution Support • Territory Coverage • Lead Follow Up</a:t>
            </a:r>
            <a:endParaRPr lang="en-US" sz="1600" dirty="0"/>
          </a:p>
        </p:txBody>
      </p:sp>
      <p:sp>
        <p:nvSpPr>
          <p:cNvPr id="12" name="Footer Placeholder 4">
            <a:extLst>
              <a:ext uri="{FF2B5EF4-FFF2-40B4-BE49-F238E27FC236}">
                <a16:creationId xmlns:a16="http://schemas.microsoft.com/office/drawing/2014/main" id="{B770188A-5D4C-DB45-A5A4-1077DDA31462}"/>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Slide Number Placeholder 5">
            <a:extLst>
              <a:ext uri="{FF2B5EF4-FFF2-40B4-BE49-F238E27FC236}">
                <a16:creationId xmlns:a16="http://schemas.microsoft.com/office/drawing/2014/main" id="{BEE51CA0-EA6B-7A4B-8BBE-A7FDEAA72157}"/>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8" name="Rectangle 7">
            <a:extLst>
              <a:ext uri="{FF2B5EF4-FFF2-40B4-BE49-F238E27FC236}">
                <a16:creationId xmlns:a16="http://schemas.microsoft.com/office/drawing/2014/main" id="{6F4B65F6-2D81-3647-939A-4435FB6993ED}"/>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9211459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4082501" y="5156278"/>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E654E52-B210-4E1C-A46F-8AFE8AAB8297}"/>
              </a:ext>
            </a:extLst>
          </p:cNvPr>
          <p:cNvSpPr>
            <a:spLocks noGrp="1"/>
          </p:cNvSpPr>
          <p:nvPr>
            <p:ph type="title"/>
          </p:nvPr>
        </p:nvSpPr>
        <p:spPr/>
        <p:txBody>
          <a:bodyPr>
            <a:normAutofit/>
          </a:bodyPr>
          <a:lstStyle/>
          <a:p>
            <a:pPr algn="ctr"/>
            <a:r>
              <a:rPr lang="en-US" dirty="0">
                <a:solidFill>
                  <a:schemeClr val="tx1"/>
                </a:solidFill>
              </a:rPr>
              <a:t> Return on the Investment in Reps</a:t>
            </a:r>
            <a:endParaRPr lang="en-US" sz="2000" dirty="0">
              <a:solidFill>
                <a:schemeClr val="tx1"/>
              </a:solidFill>
            </a:endParaRPr>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a:xfrm>
            <a:off x="1108710" y="2281884"/>
            <a:ext cx="10077468" cy="4114800"/>
          </a:xfrm>
        </p:spPr>
        <p:txBody>
          <a:bodyPr>
            <a:noAutofit/>
          </a:bodyPr>
          <a:lstStyle/>
          <a:p>
            <a:pPr marL="0" indent="0">
              <a:spcBef>
                <a:spcPts val="1500"/>
              </a:spcBef>
              <a:spcAft>
                <a:spcPts val="600"/>
              </a:spcAft>
              <a:buNone/>
            </a:pPr>
            <a:r>
              <a:rPr lang="en-US" sz="2000" dirty="0">
                <a:solidFill>
                  <a:schemeClr val="tx1"/>
                </a:solidFill>
              </a:rPr>
              <a:t>One of the most obvious benefits of the Rep Model for manufacturers is the variable cost of sales. However, a singular focus on this financial benefit risks overlooking the magnitude of what the manufacturer is getting for their commission dollar. Essentially, the overhead for direct salespeople is assumed by the Rep plus the many other services the Reps provide in support of their principals’ business.</a:t>
            </a:r>
          </a:p>
          <a:p>
            <a:pPr marL="0" indent="0">
              <a:spcBef>
                <a:spcPts val="1500"/>
              </a:spcBef>
              <a:spcAft>
                <a:spcPts val="600"/>
              </a:spcAft>
              <a:buNone/>
            </a:pPr>
            <a:r>
              <a:rPr lang="en-US" sz="2000" dirty="0">
                <a:solidFill>
                  <a:schemeClr val="tx1"/>
                </a:solidFill>
              </a:rPr>
              <a:t>The ERA materials noted on the next slide collectively reference this, with a specific example (Appendix #1) on the 2018 ERA Conference Breakout — Rep Value Proposition presentation.</a:t>
            </a:r>
          </a:p>
        </p:txBody>
      </p:sp>
      <p:sp>
        <p:nvSpPr>
          <p:cNvPr id="12" name="Footer Placeholder 4">
            <a:extLst>
              <a:ext uri="{FF2B5EF4-FFF2-40B4-BE49-F238E27FC236}">
                <a16:creationId xmlns:a16="http://schemas.microsoft.com/office/drawing/2014/main" id="{69BC2F38-1094-9245-9693-548F32B491D7}"/>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Slide Number Placeholder 5">
            <a:extLst>
              <a:ext uri="{FF2B5EF4-FFF2-40B4-BE49-F238E27FC236}">
                <a16:creationId xmlns:a16="http://schemas.microsoft.com/office/drawing/2014/main" id="{4E440A71-2FD2-B940-9682-71C1A5002753}"/>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D9D757FE-C97E-DF45-A31A-F32D82B8138A}"/>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161574751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F0AEA19-E1AA-452F-8C18-2E3A3BE2C865}"/>
              </a:ext>
            </a:extLst>
          </p:cNvPr>
          <p:cNvSpPr>
            <a:spLocks noGrp="1"/>
          </p:cNvSpPr>
          <p:nvPr>
            <p:ph type="title"/>
          </p:nvPr>
        </p:nvSpPr>
        <p:spPr>
          <a:xfrm>
            <a:off x="1005840" y="374904"/>
            <a:ext cx="10515600" cy="1639290"/>
          </a:xfrm>
        </p:spPr>
        <p:txBody>
          <a:bodyPr>
            <a:noAutofit/>
          </a:bodyPr>
          <a:lstStyle/>
          <a:p>
            <a:pPr algn="ctr"/>
            <a:r>
              <a:rPr lang="en-US" sz="3200" dirty="0">
                <a:solidFill>
                  <a:schemeClr val="tx1"/>
                </a:solidFill>
              </a:rPr>
              <a:t> </a:t>
            </a:r>
            <a:r>
              <a:rPr lang="en-US" dirty="0">
                <a:solidFill>
                  <a:schemeClr val="tx1"/>
                </a:solidFill>
              </a:rPr>
              <a:t>Financial Benefits of the Rep Model</a:t>
            </a:r>
            <a:br>
              <a:rPr lang="en-US" sz="3200" dirty="0">
                <a:solidFill>
                  <a:schemeClr val="tx1"/>
                </a:solidFill>
              </a:rPr>
            </a:br>
            <a:r>
              <a:rPr lang="en-US" sz="1600" dirty="0">
                <a:solidFill>
                  <a:schemeClr val="tx1"/>
                </a:solidFill>
              </a:rPr>
              <a:t>Variable Cost of Sales </a:t>
            </a:r>
            <a:br>
              <a:rPr lang="en-US" sz="1600" dirty="0">
                <a:solidFill>
                  <a:schemeClr val="tx1"/>
                </a:solidFill>
              </a:rPr>
            </a:br>
            <a:r>
              <a:rPr lang="en-US" sz="1600" dirty="0">
                <a:solidFill>
                  <a:schemeClr val="tx1"/>
                </a:solidFill>
              </a:rPr>
              <a:t>Reps Absorb All Employee Costs</a:t>
            </a:r>
            <a:br>
              <a:rPr lang="en-US" sz="1600" dirty="0">
                <a:solidFill>
                  <a:schemeClr val="tx1"/>
                </a:solidFill>
              </a:rPr>
            </a:br>
            <a:r>
              <a:rPr lang="en-US" sz="1600" dirty="0">
                <a:solidFill>
                  <a:schemeClr val="tx1"/>
                </a:solidFill>
              </a:rPr>
              <a:t>Reps Invest Significant Resources in Support of Principals</a:t>
            </a:r>
          </a:p>
        </p:txBody>
      </p:sp>
      <p:sp>
        <p:nvSpPr>
          <p:cNvPr id="18" name="Content Placeholder 17">
            <a:extLst>
              <a:ext uri="{FF2B5EF4-FFF2-40B4-BE49-F238E27FC236}">
                <a16:creationId xmlns:a16="http://schemas.microsoft.com/office/drawing/2014/main" id="{698DCF45-413B-47A7-A00E-C1A26A0CA814}"/>
              </a:ext>
            </a:extLst>
          </p:cNvPr>
          <p:cNvSpPr>
            <a:spLocks noGrp="1"/>
          </p:cNvSpPr>
          <p:nvPr>
            <p:ph idx="1"/>
          </p:nvPr>
        </p:nvSpPr>
        <p:spPr>
          <a:xfrm>
            <a:off x="1005840" y="2103119"/>
            <a:ext cx="10180338" cy="4114800"/>
          </a:xfrm>
        </p:spPr>
        <p:txBody>
          <a:bodyPr>
            <a:normAutofit/>
          </a:bodyPr>
          <a:lstStyle/>
          <a:p>
            <a:pPr marL="0" indent="0" algn="l" fontAlgn="base">
              <a:buNone/>
            </a:pPr>
            <a:r>
              <a:rPr lang="en-US" sz="1400" b="1" i="0" dirty="0">
                <a:solidFill>
                  <a:schemeClr val="tx1"/>
                </a:solidFill>
                <a:effectLst/>
                <a:latin typeface="Gill Sans MT" panose="020B0502020104020203" pitchFamily="34" charset="77"/>
              </a:rPr>
              <a:t>Videos</a:t>
            </a:r>
          </a:p>
          <a:p>
            <a:pPr marL="0" indent="0" algn="l" fontAlgn="base">
              <a:buNone/>
            </a:pPr>
            <a:r>
              <a:rPr lang="en-US" sz="1400" dirty="0">
                <a:solidFill>
                  <a:schemeClr val="tx1"/>
                </a:solidFill>
                <a:latin typeface="Gill Sans MT" panose="020B0502020104020203" pitchFamily="34" charset="77"/>
                <a:hlinkClick r:id="rId3">
                  <a:extLst>
                    <a:ext uri="{A12FA001-AC4F-418D-AE19-62706E023703}">
                      <ahyp:hlinkClr xmlns:ahyp="http://schemas.microsoft.com/office/drawing/2018/hyperlinkcolor" val="tx"/>
                    </a:ext>
                  </a:extLst>
                </a:hlinkClick>
              </a:rPr>
              <a:t>Representatives Role and Value</a:t>
            </a:r>
            <a:endParaRPr lang="en-US" sz="1400" b="0" i="0" dirty="0">
              <a:solidFill>
                <a:schemeClr val="tx1"/>
              </a:solidFill>
              <a:effectLst/>
              <a:latin typeface="Gill Sans MT" panose="020B0502020104020203" pitchFamily="34" charset="77"/>
            </a:endParaRPr>
          </a:p>
          <a:p>
            <a:pPr marL="0" indent="0" algn="l" fontAlgn="base">
              <a:buNone/>
            </a:pPr>
            <a:r>
              <a:rPr lang="en-US" sz="1400" b="1" dirty="0">
                <a:solidFill>
                  <a:schemeClr val="tx1"/>
                </a:solidFill>
                <a:latin typeface="Gill Sans MT" panose="020B0502020104020203" pitchFamily="34" charset="77"/>
              </a:rPr>
              <a:t>White Paper</a:t>
            </a:r>
          </a:p>
          <a:p>
            <a:pPr marL="0" indent="0" algn="l" fontAlgn="base">
              <a:buNone/>
            </a:pPr>
            <a:r>
              <a:rPr lang="en-US" sz="1400" dirty="0">
                <a:solidFill>
                  <a:schemeClr val="tx1"/>
                </a:solidFill>
                <a:latin typeface="Gill Sans MT" panose="020B0502020104020203" pitchFamily="34" charset="77"/>
                <a:hlinkClick r:id="rId4">
                  <a:extLst>
                    <a:ext uri="{A12FA001-AC4F-418D-AE19-62706E023703}">
                      <ahyp:hlinkClr xmlns:ahyp="http://schemas.microsoft.com/office/drawing/2018/hyperlinkcolor" val="tx"/>
                    </a:ext>
                  </a:extLst>
                </a:hlinkClick>
              </a:rPr>
              <a:t>Introduction to Manufacturers Reps</a:t>
            </a:r>
            <a:endParaRPr lang="en-US" sz="1400" dirty="0">
              <a:solidFill>
                <a:schemeClr val="tx1"/>
              </a:solidFill>
              <a:latin typeface="Gill Sans MT" panose="020B0502020104020203" pitchFamily="34" charset="77"/>
            </a:endParaRPr>
          </a:p>
          <a:p>
            <a:pPr marL="0" indent="0" algn="l" fontAlgn="base">
              <a:buNone/>
            </a:pPr>
            <a:r>
              <a:rPr lang="en-US" sz="1400" b="1" dirty="0">
                <a:solidFill>
                  <a:schemeClr val="tx1"/>
                </a:solidFill>
                <a:latin typeface="Gill Sans MT" panose="020B0502020104020203" pitchFamily="34" charset="77"/>
                <a:hlinkClick r:id="rId5">
                  <a:extLst>
                    <a:ext uri="{A12FA001-AC4F-418D-AE19-62706E023703}">
                      <ahyp:hlinkClr xmlns:ahyp="http://schemas.microsoft.com/office/drawing/2018/hyperlinkcolor" val="tx"/>
                    </a:ext>
                  </a:extLst>
                </a:hlinkClick>
              </a:rPr>
              <a:t>Podcast Episode 4 – The Transformation of the Rep Role</a:t>
            </a:r>
            <a:endParaRPr lang="en-US" sz="1400" b="1" dirty="0">
              <a:solidFill>
                <a:schemeClr val="tx1"/>
              </a:solidFill>
              <a:latin typeface="Gill Sans MT" panose="020B0502020104020203" pitchFamily="34" charset="77"/>
            </a:endParaRPr>
          </a:p>
          <a:p>
            <a:pPr marL="0" indent="0" fontAlgn="base">
              <a:buNone/>
            </a:pPr>
            <a:r>
              <a:rPr lang="en-US" sz="1400" i="0" dirty="0">
                <a:solidFill>
                  <a:schemeClr val="tx1"/>
                </a:solidFill>
                <a:effectLst/>
                <a:latin typeface="Gill Sans MT" panose="020B0502020104020203" pitchFamily="34" charset="77"/>
              </a:rPr>
              <a:t>The world has seen a great deal of transformation in the industry.  In this episode of ERA Talks, Alan Ahern, President of Crowley Associates, and Mike Swenson, President at Mel Foster Company, discuss the transformation of the rep role and their plans to improve business in the times ahead</a:t>
            </a:r>
            <a:r>
              <a:rPr lang="en-US" sz="1400" b="0" i="0" dirty="0">
                <a:solidFill>
                  <a:schemeClr val="tx1"/>
                </a:solidFill>
                <a:effectLst/>
                <a:latin typeface="Gill Sans MT" panose="020B0502020104020203" pitchFamily="34" charset="77"/>
              </a:rPr>
              <a:t>.</a:t>
            </a:r>
          </a:p>
          <a:p>
            <a:pPr marL="0" indent="0" fontAlgn="base">
              <a:buNone/>
            </a:pPr>
            <a:r>
              <a:rPr lang="en-US" sz="1400" b="1" dirty="0">
                <a:solidFill>
                  <a:schemeClr val="tx1"/>
                </a:solidFill>
                <a:latin typeface="Gill Sans MT" panose="020B0502020104020203" pitchFamily="34" charset="77"/>
              </a:rPr>
              <a:t>2020 Conference Breakout Presentation</a:t>
            </a:r>
          </a:p>
          <a:p>
            <a:pPr marL="0" indent="0" fontAlgn="base">
              <a:buNone/>
            </a:pPr>
            <a:r>
              <a:rPr lang="en-US" sz="1400" b="0" i="0" u="none" strike="noStrike" dirty="0">
                <a:solidFill>
                  <a:schemeClr val="tx1"/>
                </a:solidFill>
                <a:effectLst/>
                <a:latin typeface="Gill Sans MT" panose="020B0502020104020203" pitchFamily="34" charset="77"/>
                <a:hlinkClick r:id="rId6">
                  <a:extLst>
                    <a:ext uri="{A12FA001-AC4F-418D-AE19-62706E023703}">
                      <ahyp:hlinkClr xmlns:ahyp="http://schemas.microsoft.com/office/drawing/2018/hyperlinkcolor" val="tx"/>
                    </a:ext>
                  </a:extLst>
                </a:hlinkClick>
              </a:rPr>
              <a:t>Best Practices in Rep Compensation: Driving Behavior to Achieve Mutual Success</a:t>
            </a:r>
            <a:endParaRPr lang="en-US" sz="1400" b="0" i="0" u="none" strike="noStrike" dirty="0">
              <a:solidFill>
                <a:schemeClr val="tx1"/>
              </a:solidFill>
              <a:effectLst/>
              <a:latin typeface="Gill Sans MT" panose="020B0502020104020203" pitchFamily="34" charset="77"/>
            </a:endParaRPr>
          </a:p>
          <a:p>
            <a:pPr marL="0" indent="0" fontAlgn="base">
              <a:buNone/>
            </a:pPr>
            <a:r>
              <a:rPr lang="en-US" sz="1400" b="1" dirty="0">
                <a:solidFill>
                  <a:schemeClr val="tx1"/>
                </a:solidFill>
                <a:latin typeface="Gill Sans MT" panose="020B0502020104020203" pitchFamily="34" charset="77"/>
              </a:rPr>
              <a:t>2018 Conference Breakout Presentation </a:t>
            </a:r>
          </a:p>
          <a:p>
            <a:pPr marL="0" indent="0" fontAlgn="base">
              <a:buNone/>
            </a:pPr>
            <a:r>
              <a:rPr lang="en-US" sz="1400" b="0" i="0" u="none" strike="noStrike" dirty="0">
                <a:solidFill>
                  <a:schemeClr val="tx1"/>
                </a:solidFill>
                <a:effectLst/>
                <a:latin typeface="Gill Sans MT" panose="020B0502020104020203" pitchFamily="34" charset="77"/>
                <a:hlinkClick r:id="rId7">
                  <a:extLst>
                    <a:ext uri="{A12FA001-AC4F-418D-AE19-62706E023703}">
                      <ahyp:hlinkClr xmlns:ahyp="http://schemas.microsoft.com/office/drawing/2018/hyperlinkcolor" val="tx"/>
                    </a:ext>
                  </a:extLst>
                </a:hlinkClick>
              </a:rPr>
              <a:t>The Rep Value Proposition: Taking a Fresh Look at Manufacturers' Reps - A Framework for Discussions</a:t>
            </a:r>
            <a:endParaRPr lang="en-US" dirty="0">
              <a:solidFill>
                <a:schemeClr val="tx1"/>
              </a:solidFill>
              <a:latin typeface="Gill Sans MT" panose="020B0502020104020203" pitchFamily="34" charset="77"/>
            </a:endParaRPr>
          </a:p>
        </p:txBody>
      </p:sp>
      <p:sp>
        <p:nvSpPr>
          <p:cNvPr id="8" name="Footer Placeholder 4">
            <a:extLst>
              <a:ext uri="{FF2B5EF4-FFF2-40B4-BE49-F238E27FC236}">
                <a16:creationId xmlns:a16="http://schemas.microsoft.com/office/drawing/2014/main" id="{121CEB29-4294-3A4C-AA40-00EB9F2D5CF1}"/>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rPr>
              <a:t>Copyright © 2020 Electronics Representatives Association</a:t>
            </a:r>
          </a:p>
        </p:txBody>
      </p:sp>
      <p:sp>
        <p:nvSpPr>
          <p:cNvPr id="9" name="Slide Number Placeholder 5">
            <a:extLst>
              <a:ext uri="{FF2B5EF4-FFF2-40B4-BE49-F238E27FC236}">
                <a16:creationId xmlns:a16="http://schemas.microsoft.com/office/drawing/2014/main" id="{754081C5-6A3C-4D49-BD7F-3E78FC42D5CD}"/>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6" name="Rectangle 5">
            <a:extLst>
              <a:ext uri="{FF2B5EF4-FFF2-40B4-BE49-F238E27FC236}">
                <a16:creationId xmlns:a16="http://schemas.microsoft.com/office/drawing/2014/main" id="{CDDD99A2-7E94-E84F-B983-22A58FB34153}"/>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75244362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Right 8">
            <a:extLst>
              <a:ext uri="{FF2B5EF4-FFF2-40B4-BE49-F238E27FC236}">
                <a16:creationId xmlns:a16="http://schemas.microsoft.com/office/drawing/2014/main" id="{2C19041B-2502-4493-8427-976BC4BAF093}"/>
              </a:ext>
            </a:extLst>
          </p:cNvPr>
          <p:cNvSpPr/>
          <p:nvPr/>
        </p:nvSpPr>
        <p:spPr>
          <a:xfrm>
            <a:off x="4444651" y="4793528"/>
            <a:ext cx="245097" cy="263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BE654E52-B210-4E1C-A46F-8AFE8AAB8297}"/>
              </a:ext>
            </a:extLst>
          </p:cNvPr>
          <p:cNvSpPr>
            <a:spLocks noGrp="1"/>
          </p:cNvSpPr>
          <p:nvPr>
            <p:ph type="title"/>
          </p:nvPr>
        </p:nvSpPr>
        <p:spPr/>
        <p:txBody>
          <a:bodyPr>
            <a:normAutofit/>
          </a:bodyPr>
          <a:lstStyle/>
          <a:p>
            <a:pPr algn="ctr"/>
            <a:r>
              <a:rPr lang="en-US">
                <a:solidFill>
                  <a:schemeClr val="tx1"/>
                </a:solidFill>
              </a:rPr>
              <a:t> Enhancing Rep Efficiency and Productivity</a:t>
            </a:r>
            <a:endParaRPr lang="en-US" sz="2000" dirty="0">
              <a:solidFill>
                <a:schemeClr val="tx1"/>
              </a:solidFill>
            </a:endParaRPr>
          </a:p>
        </p:txBody>
      </p:sp>
      <p:sp>
        <p:nvSpPr>
          <p:cNvPr id="8" name="Content Placeholder 7">
            <a:extLst>
              <a:ext uri="{FF2B5EF4-FFF2-40B4-BE49-F238E27FC236}">
                <a16:creationId xmlns:a16="http://schemas.microsoft.com/office/drawing/2014/main" id="{133BBABA-DBCE-4A98-9870-E5106F016E19}"/>
              </a:ext>
            </a:extLst>
          </p:cNvPr>
          <p:cNvSpPr>
            <a:spLocks noGrp="1"/>
          </p:cNvSpPr>
          <p:nvPr>
            <p:ph idx="1"/>
          </p:nvPr>
        </p:nvSpPr>
        <p:spPr>
          <a:xfrm>
            <a:off x="1005822" y="2014193"/>
            <a:ext cx="10180338" cy="4066565"/>
          </a:xfrm>
        </p:spPr>
        <p:txBody>
          <a:bodyPr>
            <a:noAutofit/>
          </a:bodyPr>
          <a:lstStyle/>
          <a:p>
            <a:pPr marL="0" indent="0">
              <a:spcBef>
                <a:spcPts val="1500"/>
              </a:spcBef>
              <a:buNone/>
            </a:pPr>
            <a:r>
              <a:rPr lang="en-US" sz="2000" dirty="0">
                <a:solidFill>
                  <a:schemeClr val="tx1"/>
                </a:solidFill>
              </a:rPr>
              <a:t>Along with all the materials ERA has produced in support of the Rep Value Proposition, there is also a wealth of shared knowledge to help Reps improve from an overall organizational perspective. Initiatives and actions that improve a Rep organization’s efficiency and productivity translate into a more cost-effective business that is in a stronger position to invest in support of its principals.  </a:t>
            </a:r>
          </a:p>
          <a:p>
            <a:pPr marL="0" indent="0">
              <a:spcBef>
                <a:spcPts val="1500"/>
              </a:spcBef>
              <a:buNone/>
            </a:pPr>
            <a:r>
              <a:rPr lang="en-US" sz="2000" dirty="0">
                <a:solidFill>
                  <a:schemeClr val="tx1"/>
                </a:solidFill>
              </a:rPr>
              <a:t>The </a:t>
            </a:r>
            <a:r>
              <a:rPr lang="en-US" sz="2000" dirty="0">
                <a:solidFill>
                  <a:schemeClr val="tx1"/>
                </a:solidFill>
                <a:hlinkClick r:id="rId3" action="ppaction://hlinksldjump">
                  <a:extLst>
                    <a:ext uri="{A12FA001-AC4F-418D-AE19-62706E023703}">
                      <ahyp:hlinkClr xmlns:ahyp="http://schemas.microsoft.com/office/drawing/2018/hyperlinkcolor" val="tx"/>
                    </a:ext>
                  </a:extLst>
                </a:hlinkClick>
              </a:rPr>
              <a:t>ERA Podcasts</a:t>
            </a:r>
            <a:r>
              <a:rPr lang="en-US" sz="2000" dirty="0">
                <a:solidFill>
                  <a:schemeClr val="tx1"/>
                </a:solidFill>
              </a:rPr>
              <a:t> and </a:t>
            </a:r>
            <a:r>
              <a:rPr lang="en-US" sz="2000" dirty="0">
                <a:solidFill>
                  <a:schemeClr val="tx1"/>
                </a:solidFill>
                <a:hlinkClick r:id="rId3" action="ppaction://hlinksldjump">
                  <a:extLst>
                    <a:ext uri="{A12FA001-AC4F-418D-AE19-62706E023703}">
                      <ahyp:hlinkClr xmlns:ahyp="http://schemas.microsoft.com/office/drawing/2018/hyperlinkcolor" val="tx"/>
                    </a:ext>
                  </a:extLst>
                </a:hlinkClick>
              </a:rPr>
              <a:t>Water Cooler</a:t>
            </a:r>
            <a:r>
              <a:rPr lang="en-US" sz="2000" dirty="0">
                <a:solidFill>
                  <a:schemeClr val="tx1"/>
                </a:solidFill>
              </a:rPr>
              <a:t> session noted on the next slide focus on process and technology options that are geared to improving a Rep organization’s efficiency and productivity. </a:t>
            </a:r>
          </a:p>
          <a:p>
            <a:pPr marL="0" indent="0">
              <a:buNone/>
            </a:pPr>
            <a:endParaRPr lang="en-US" sz="1000" dirty="0">
              <a:solidFill>
                <a:schemeClr val="tx1"/>
              </a:solidFill>
            </a:endParaRPr>
          </a:p>
          <a:p>
            <a:pPr marL="0" indent="0">
              <a:buNone/>
            </a:pPr>
            <a:endParaRPr lang="en-US" sz="1000" dirty="0">
              <a:solidFill>
                <a:schemeClr val="tx1"/>
              </a:solidFill>
            </a:endParaRPr>
          </a:p>
          <a:p>
            <a:pPr marL="0" indent="0" fontAlgn="base">
              <a:buNone/>
            </a:pPr>
            <a:endParaRPr lang="en-US" sz="1000" dirty="0">
              <a:solidFill>
                <a:schemeClr val="tx1"/>
              </a:solidFill>
              <a:latin typeface="Open Sans"/>
            </a:endParaRPr>
          </a:p>
          <a:p>
            <a:pPr marL="0" indent="0" fontAlgn="base">
              <a:buNone/>
            </a:pPr>
            <a:br>
              <a:rPr lang="en-US" sz="1000" b="1" i="0" dirty="0">
                <a:solidFill>
                  <a:schemeClr val="tx1"/>
                </a:solidFill>
                <a:effectLst/>
                <a:latin typeface="inherit"/>
              </a:rPr>
            </a:br>
            <a:endParaRPr lang="en-US" sz="1000" b="0" i="0" dirty="0">
              <a:solidFill>
                <a:schemeClr val="tx1"/>
              </a:solidFill>
              <a:effectLst/>
              <a:latin typeface="Open Sans"/>
            </a:endParaRPr>
          </a:p>
          <a:p>
            <a:pPr marL="0" indent="0">
              <a:buNone/>
            </a:pPr>
            <a:endParaRPr lang="en-US" sz="1000" dirty="0">
              <a:solidFill>
                <a:schemeClr val="tx1"/>
              </a:solidFill>
            </a:endParaRPr>
          </a:p>
          <a:p>
            <a:pPr marL="0" indent="0">
              <a:buNone/>
            </a:pPr>
            <a:r>
              <a:rPr lang="en-US" dirty="0">
                <a:solidFill>
                  <a:schemeClr val="tx1"/>
                </a:solidFill>
              </a:rPr>
              <a:t>                                                                                                                                                </a:t>
            </a:r>
          </a:p>
        </p:txBody>
      </p:sp>
      <p:sp>
        <p:nvSpPr>
          <p:cNvPr id="12" name="Footer Placeholder 4">
            <a:extLst>
              <a:ext uri="{FF2B5EF4-FFF2-40B4-BE49-F238E27FC236}">
                <a16:creationId xmlns:a16="http://schemas.microsoft.com/office/drawing/2014/main" id="{DF46FA9B-44B2-2D4C-B76D-BBD0F9C09FE9}"/>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3" name="Slide Number Placeholder 5">
            <a:extLst>
              <a:ext uri="{FF2B5EF4-FFF2-40B4-BE49-F238E27FC236}">
                <a16:creationId xmlns:a16="http://schemas.microsoft.com/office/drawing/2014/main" id="{77CA108A-76E0-A141-821C-3DD8DA62BB6F}"/>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4F8BE6F3-6941-6A49-8B31-D4856EF29C05}"/>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362070809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F0AEA19-E1AA-452F-8C18-2E3A3BE2C865}"/>
              </a:ext>
            </a:extLst>
          </p:cNvPr>
          <p:cNvSpPr>
            <a:spLocks noGrp="1"/>
          </p:cNvSpPr>
          <p:nvPr>
            <p:ph type="title"/>
          </p:nvPr>
        </p:nvSpPr>
        <p:spPr>
          <a:xfrm>
            <a:off x="670560" y="374904"/>
            <a:ext cx="10972800" cy="1083018"/>
          </a:xfrm>
        </p:spPr>
        <p:txBody>
          <a:bodyPr>
            <a:noAutofit/>
          </a:bodyPr>
          <a:lstStyle/>
          <a:p>
            <a:pPr algn="ctr"/>
            <a:r>
              <a:rPr lang="en-US" sz="3100" dirty="0">
                <a:solidFill>
                  <a:schemeClr val="tx1"/>
                </a:solidFill>
              </a:rPr>
              <a:t>Enhancing Rep Organizations Efficiency and Productivity</a:t>
            </a:r>
            <a:br>
              <a:rPr lang="en-US" sz="2200" dirty="0">
                <a:solidFill>
                  <a:schemeClr val="tx1"/>
                </a:solidFill>
              </a:rPr>
            </a:br>
            <a:endParaRPr lang="en-US" sz="2200" dirty="0">
              <a:solidFill>
                <a:schemeClr val="tx1"/>
              </a:solidFill>
            </a:endParaRPr>
          </a:p>
        </p:txBody>
      </p:sp>
      <p:sp>
        <p:nvSpPr>
          <p:cNvPr id="4" name="Content Placeholder 3">
            <a:extLst>
              <a:ext uri="{FF2B5EF4-FFF2-40B4-BE49-F238E27FC236}">
                <a16:creationId xmlns:a16="http://schemas.microsoft.com/office/drawing/2014/main" id="{92F3ED98-5F54-4992-813E-E399DE9B3293}"/>
              </a:ext>
            </a:extLst>
          </p:cNvPr>
          <p:cNvSpPr>
            <a:spLocks noGrp="1"/>
          </p:cNvSpPr>
          <p:nvPr>
            <p:ph idx="1"/>
          </p:nvPr>
        </p:nvSpPr>
        <p:spPr>
          <a:xfrm>
            <a:off x="548639" y="1303020"/>
            <a:ext cx="5170161" cy="4844034"/>
          </a:xfrm>
        </p:spPr>
        <p:txBody>
          <a:bodyPr>
            <a:noAutofit/>
          </a:bodyPr>
          <a:lstStyle/>
          <a:p>
            <a:pPr marL="0" indent="0">
              <a:spcBef>
                <a:spcPts val="600"/>
              </a:spcBef>
              <a:buNone/>
            </a:pPr>
            <a:r>
              <a:rPr lang="en-US" sz="1200" b="1" dirty="0">
                <a:solidFill>
                  <a:schemeClr val="tx1"/>
                </a:solidFill>
                <a:latin typeface="Gill Sans MT" panose="020B0502020104020203" pitchFamily="34" charset="77"/>
              </a:rPr>
              <a:t>Water Cooler Sessions</a:t>
            </a:r>
            <a:endParaRPr lang="en-US" sz="1200" b="1" dirty="0">
              <a:solidFill>
                <a:schemeClr val="tx1"/>
              </a:solidFill>
              <a:latin typeface="Gill Sans MT" panose="020B0502020104020203" pitchFamily="34" charset="77"/>
              <a:hlinkClick r:id="rId3">
                <a:extLst>
                  <a:ext uri="{A12FA001-AC4F-418D-AE19-62706E023703}">
                    <ahyp:hlinkClr xmlns:ahyp="http://schemas.microsoft.com/office/drawing/2018/hyperlinkcolor" val="tx"/>
                  </a:ext>
                </a:extLst>
              </a:hlinkClick>
            </a:endParaRPr>
          </a:p>
          <a:p>
            <a:pPr marL="0" indent="0">
              <a:spcBef>
                <a:spcPts val="600"/>
              </a:spcBef>
              <a:buNone/>
            </a:pPr>
            <a:r>
              <a:rPr lang="en-US" sz="1200" b="1" dirty="0">
                <a:solidFill>
                  <a:schemeClr val="tx1"/>
                </a:solidFill>
                <a:latin typeface="Gill Sans MT" panose="020B0502020104020203" pitchFamily="34" charset="77"/>
                <a:hlinkClick r:id="rId3">
                  <a:extLst>
                    <a:ext uri="{A12FA001-AC4F-418D-AE19-62706E023703}">
                      <ahyp:hlinkClr xmlns:ahyp="http://schemas.microsoft.com/office/drawing/2018/hyperlinkcolor" val="tx"/>
                    </a:ext>
                  </a:extLst>
                </a:hlinkClick>
              </a:rPr>
              <a:t>June 30, 2020</a:t>
            </a:r>
            <a:endParaRPr lang="en-US" sz="1200" b="1" dirty="0">
              <a:solidFill>
                <a:schemeClr val="tx1"/>
              </a:solidFill>
              <a:latin typeface="Gill Sans MT" panose="020B0502020104020203" pitchFamily="34" charset="77"/>
            </a:endParaRPr>
          </a:p>
          <a:p>
            <a:pPr marL="0" indent="0">
              <a:spcBef>
                <a:spcPts val="600"/>
              </a:spcBef>
              <a:buNone/>
            </a:pPr>
            <a:r>
              <a:rPr lang="en-US" sz="1200" b="0" i="0" dirty="0">
                <a:solidFill>
                  <a:schemeClr val="tx1"/>
                </a:solidFill>
                <a:effectLst/>
                <a:latin typeface="Gill Sans MT" panose="020B0502020104020203" pitchFamily="34" charset="77"/>
              </a:rPr>
              <a:t>An interactive discussion featuring Microsoft experts from Cloud 9 Infosystems Inc. focusing on an overview of Microsoft Office 365 and its uses, the difference between One Drive, SharePoint and Teams and the benefits of all, collaboration and sharing of files, security features and how third-party apps work within the Microsoft Office 365 platforms.</a:t>
            </a:r>
            <a:endParaRPr lang="en-US" sz="1200" b="1" dirty="0">
              <a:solidFill>
                <a:schemeClr val="tx1"/>
              </a:solidFill>
              <a:latin typeface="Gill Sans MT" panose="020B0502020104020203" pitchFamily="34" charset="77"/>
              <a:hlinkClick r:id="rId4">
                <a:extLst>
                  <a:ext uri="{A12FA001-AC4F-418D-AE19-62706E023703}">
                    <ahyp:hlinkClr xmlns:ahyp="http://schemas.microsoft.com/office/drawing/2018/hyperlinkcolor" val="tx"/>
                  </a:ext>
                </a:extLst>
              </a:hlinkClick>
            </a:endParaRPr>
          </a:p>
          <a:p>
            <a:pPr marL="0" indent="0">
              <a:spcBef>
                <a:spcPts val="600"/>
              </a:spcBef>
              <a:buNone/>
            </a:pPr>
            <a:r>
              <a:rPr lang="en-US" sz="1200" b="1" dirty="0">
                <a:solidFill>
                  <a:schemeClr val="tx1"/>
                </a:solidFill>
                <a:latin typeface="Gill Sans MT" panose="020B0502020104020203" pitchFamily="34" charset="77"/>
                <a:hlinkClick r:id="rId4">
                  <a:extLst>
                    <a:ext uri="{A12FA001-AC4F-418D-AE19-62706E023703}">
                      <ahyp:hlinkClr xmlns:ahyp="http://schemas.microsoft.com/office/drawing/2018/hyperlinkcolor" val="tx"/>
                    </a:ext>
                  </a:extLst>
                </a:hlinkClick>
              </a:rPr>
              <a:t>Aug. 25, 2020</a:t>
            </a:r>
            <a:endParaRPr lang="en-US" sz="1200" b="1" dirty="0">
              <a:solidFill>
                <a:schemeClr val="tx1"/>
              </a:solidFill>
              <a:latin typeface="Gill Sans MT" panose="020B0502020104020203" pitchFamily="34" charset="77"/>
            </a:endParaRPr>
          </a:p>
          <a:p>
            <a:pPr marL="0" indent="0">
              <a:spcBef>
                <a:spcPts val="600"/>
              </a:spcBef>
              <a:buNone/>
            </a:pPr>
            <a:r>
              <a:rPr lang="en-US" sz="1200" b="0" i="0" dirty="0">
                <a:solidFill>
                  <a:schemeClr val="tx1"/>
                </a:solidFill>
                <a:effectLst/>
                <a:latin typeface="Gill Sans MT" panose="020B0502020104020203" pitchFamily="34" charset="77"/>
              </a:rPr>
              <a:t>An in-depth discussion on using data analytics to create actions, administer efficiencies, increase the timeliness of getting information, track split commissions, and to help connect the dots to ensure that you are getting paid. Learn about data system alignment, the synergy of CRM management systems and POS management, using data to forecast and grow your sales, and most importantly, the benefits of using data analytics to benefit the customer.</a:t>
            </a:r>
            <a:endParaRPr lang="en-US" sz="1200" b="1" dirty="0">
              <a:solidFill>
                <a:schemeClr val="tx1"/>
              </a:solidFill>
              <a:latin typeface="Gill Sans MT" panose="020B0502020104020203" pitchFamily="34" charset="77"/>
              <a:hlinkClick r:id="rId5">
                <a:extLst>
                  <a:ext uri="{A12FA001-AC4F-418D-AE19-62706E023703}">
                    <ahyp:hlinkClr xmlns:ahyp="http://schemas.microsoft.com/office/drawing/2018/hyperlinkcolor" val="tx"/>
                  </a:ext>
                </a:extLst>
              </a:hlinkClick>
            </a:endParaRPr>
          </a:p>
          <a:p>
            <a:pPr marL="0" indent="0">
              <a:spcBef>
                <a:spcPts val="600"/>
              </a:spcBef>
              <a:buNone/>
            </a:pPr>
            <a:r>
              <a:rPr lang="en-US" sz="1200" b="1" dirty="0">
                <a:solidFill>
                  <a:schemeClr val="tx1"/>
                </a:solidFill>
                <a:latin typeface="Gill Sans MT" panose="020B0502020104020203" pitchFamily="34" charset="77"/>
                <a:hlinkClick r:id="rId5">
                  <a:extLst>
                    <a:ext uri="{A12FA001-AC4F-418D-AE19-62706E023703}">
                      <ahyp:hlinkClr xmlns:ahyp="http://schemas.microsoft.com/office/drawing/2018/hyperlinkcolor" val="tx"/>
                    </a:ext>
                  </a:extLst>
                </a:hlinkClick>
              </a:rPr>
              <a:t>Oct. 20, 2020</a:t>
            </a:r>
            <a:endParaRPr lang="en-US" sz="1200" b="1" dirty="0">
              <a:solidFill>
                <a:schemeClr val="tx1"/>
              </a:solidFill>
              <a:latin typeface="Gill Sans MT" panose="020B0502020104020203" pitchFamily="34" charset="77"/>
            </a:endParaRPr>
          </a:p>
          <a:p>
            <a:pPr marL="0" indent="0">
              <a:spcBef>
                <a:spcPts val="600"/>
              </a:spcBef>
              <a:buNone/>
            </a:pPr>
            <a:r>
              <a:rPr lang="en-US" sz="1200" b="0" i="0" dirty="0">
                <a:solidFill>
                  <a:schemeClr val="tx1"/>
                </a:solidFill>
                <a:effectLst/>
                <a:latin typeface="Gill Sans MT" panose="020B0502020104020203" pitchFamily="34" charset="77"/>
              </a:rPr>
              <a:t>Refreshing your company’s website and digital image is more important now than ever before. Learn valuable tips, where and how to start improving your digital image during this conversation from two experts from Upright, an ERA Recognized Resource. This in-depth discussion touches on topics such as what are people looking for in your website, how to enhance your company’s digital image and add calls to action, how to evaluate the effectiveness of your website, social media best practices, and ways to improve your SEO.</a:t>
            </a:r>
            <a:endParaRPr lang="en-US" sz="1200" dirty="0">
              <a:solidFill>
                <a:schemeClr val="tx1"/>
              </a:solidFill>
              <a:latin typeface="Gill Sans MT" panose="020B0502020104020203" pitchFamily="34" charset="77"/>
            </a:endParaRPr>
          </a:p>
        </p:txBody>
      </p:sp>
      <p:sp>
        <p:nvSpPr>
          <p:cNvPr id="18" name="Content Placeholder 17">
            <a:extLst>
              <a:ext uri="{FF2B5EF4-FFF2-40B4-BE49-F238E27FC236}">
                <a16:creationId xmlns:a16="http://schemas.microsoft.com/office/drawing/2014/main" id="{698DCF45-413B-47A7-A00E-C1A26A0CA814}"/>
              </a:ext>
            </a:extLst>
          </p:cNvPr>
          <p:cNvSpPr>
            <a:spLocks noGrp="1"/>
          </p:cNvSpPr>
          <p:nvPr>
            <p:ph sz="half" idx="4294967295"/>
          </p:nvPr>
        </p:nvSpPr>
        <p:spPr>
          <a:xfrm>
            <a:off x="6017496" y="1303020"/>
            <a:ext cx="5625864" cy="5049546"/>
          </a:xfrm>
        </p:spPr>
        <p:txBody>
          <a:bodyPr>
            <a:noAutofit/>
          </a:bodyPr>
          <a:lstStyle/>
          <a:p>
            <a:pPr marL="0" indent="0" algn="l" fontAlgn="base">
              <a:spcBef>
                <a:spcPts val="600"/>
              </a:spcBef>
              <a:buNone/>
            </a:pPr>
            <a:r>
              <a:rPr lang="en-US" sz="1200" b="1" dirty="0">
                <a:solidFill>
                  <a:schemeClr val="tx1"/>
                </a:solidFill>
                <a:latin typeface="Gill Sans MT" panose="020B0502020104020203" pitchFamily="34" charset="77"/>
                <a:hlinkClick r:id="rId6">
                  <a:extLst>
                    <a:ext uri="{A12FA001-AC4F-418D-AE19-62706E023703}">
                      <ahyp:hlinkClr xmlns:ahyp="http://schemas.microsoft.com/office/drawing/2018/hyperlinkcolor" val="tx"/>
                    </a:ext>
                  </a:extLst>
                </a:hlinkClick>
              </a:rPr>
              <a:t>Podcast Episode 2- Building Your Brand Awareness in a Remote world</a:t>
            </a:r>
            <a:endParaRPr lang="en-US" sz="1200" b="1" dirty="0">
              <a:solidFill>
                <a:schemeClr val="tx1"/>
              </a:solidFill>
              <a:latin typeface="Gill Sans MT" panose="020B0502020104020203" pitchFamily="34" charset="77"/>
            </a:endParaRPr>
          </a:p>
          <a:p>
            <a:pPr marL="0" indent="0" algn="l" fontAlgn="base">
              <a:spcBef>
                <a:spcPts val="600"/>
              </a:spcBef>
              <a:buNone/>
            </a:pPr>
            <a:r>
              <a:rPr lang="en-US" sz="1200" b="0" i="0" dirty="0">
                <a:solidFill>
                  <a:schemeClr val="tx1"/>
                </a:solidFill>
                <a:effectLst/>
                <a:latin typeface="Gill Sans MT" panose="020B0502020104020203" pitchFamily="34" charset="77"/>
              </a:rPr>
              <a:t>Industry </a:t>
            </a:r>
            <a:r>
              <a:rPr lang="en-US" sz="1200" i="0" dirty="0">
                <a:solidFill>
                  <a:schemeClr val="tx1"/>
                </a:solidFill>
                <a:effectLst/>
                <a:latin typeface="Gill Sans MT" panose="020B0502020104020203" pitchFamily="34" charset="77"/>
              </a:rPr>
              <a:t>leaders Graham </a:t>
            </a:r>
            <a:r>
              <a:rPr lang="en-US" sz="1200" i="0" dirty="0" err="1">
                <a:solidFill>
                  <a:schemeClr val="tx1"/>
                </a:solidFill>
                <a:effectLst/>
                <a:latin typeface="Gill Sans MT" panose="020B0502020104020203" pitchFamily="34" charset="77"/>
              </a:rPr>
              <a:t>Kilshaw</a:t>
            </a:r>
            <a:r>
              <a:rPr lang="en-US" sz="1200" i="0" dirty="0">
                <a:solidFill>
                  <a:schemeClr val="tx1"/>
                </a:solidFill>
                <a:effectLst/>
                <a:latin typeface="Gill Sans MT" panose="020B0502020104020203" pitchFamily="34" charset="77"/>
              </a:rPr>
              <a:t>, CEO at </a:t>
            </a:r>
            <a:r>
              <a:rPr lang="en-US" sz="1200" i="0" dirty="0" err="1">
                <a:solidFill>
                  <a:schemeClr val="tx1"/>
                </a:solidFill>
                <a:effectLst/>
                <a:latin typeface="Gill Sans MT" panose="020B0502020104020203" pitchFamily="34" charset="77"/>
              </a:rPr>
              <a:t>Lectrix</a:t>
            </a:r>
            <a:r>
              <a:rPr lang="en-US" sz="1200" i="0" dirty="0">
                <a:solidFill>
                  <a:schemeClr val="tx1"/>
                </a:solidFill>
                <a:effectLst/>
                <a:latin typeface="Gill Sans MT" panose="020B0502020104020203" pitchFamily="34" charset="77"/>
              </a:rPr>
              <a:t>, Rob </a:t>
            </a:r>
            <a:r>
              <a:rPr lang="en-US" sz="1200" i="0" dirty="0" err="1">
                <a:solidFill>
                  <a:schemeClr val="tx1"/>
                </a:solidFill>
                <a:effectLst/>
                <a:latin typeface="Gill Sans MT" panose="020B0502020104020203" pitchFamily="34" charset="77"/>
              </a:rPr>
              <a:t>Tavi</a:t>
            </a:r>
            <a:r>
              <a:rPr lang="en-US" sz="1200" i="0" dirty="0">
                <a:solidFill>
                  <a:schemeClr val="tx1"/>
                </a:solidFill>
                <a:effectLst/>
                <a:latin typeface="Gill Sans MT" panose="020B0502020104020203" pitchFamily="34" charset="77"/>
              </a:rPr>
              <a:t> (Sohrab </a:t>
            </a:r>
            <a:r>
              <a:rPr lang="en-US" sz="1200" i="0" dirty="0" err="1">
                <a:solidFill>
                  <a:schemeClr val="tx1"/>
                </a:solidFill>
                <a:effectLst/>
                <a:latin typeface="Gill Sans MT" panose="020B0502020104020203" pitchFamily="34" charset="77"/>
              </a:rPr>
              <a:t>Tavakoli</a:t>
            </a:r>
            <a:r>
              <a:rPr lang="en-US" sz="1200" i="0" dirty="0">
                <a:solidFill>
                  <a:schemeClr val="tx1"/>
                </a:solidFill>
                <a:effectLst/>
                <a:latin typeface="Gill Sans MT" panose="020B0502020104020203" pitchFamily="34" charset="77"/>
              </a:rPr>
              <a:t>), Managing Director at IBS Electronics and Matthew Amato, </a:t>
            </a:r>
            <a:r>
              <a:rPr lang="en-US" sz="1200" b="0" i="0" dirty="0">
                <a:solidFill>
                  <a:schemeClr val="tx1"/>
                </a:solidFill>
                <a:effectLst/>
                <a:latin typeface="Gill Sans MT" panose="020B0502020104020203" pitchFamily="34" charset="77"/>
              </a:rPr>
              <a:t>Global Marketing and Public Relations Manager at IBS Electronics discuss promoting brand image on social networks, using video, webinars and more!</a:t>
            </a:r>
            <a:endParaRPr lang="en-US" sz="1200" b="1" dirty="0">
              <a:solidFill>
                <a:schemeClr val="tx1"/>
              </a:solidFill>
              <a:latin typeface="Gill Sans MT" panose="020B0502020104020203" pitchFamily="34" charset="77"/>
            </a:endParaRPr>
          </a:p>
          <a:p>
            <a:pPr marL="0" indent="0" fontAlgn="base">
              <a:spcBef>
                <a:spcPts val="600"/>
              </a:spcBef>
              <a:buNone/>
            </a:pPr>
            <a:r>
              <a:rPr lang="en-US" sz="1200" b="1" dirty="0">
                <a:solidFill>
                  <a:schemeClr val="tx1"/>
                </a:solidFill>
                <a:latin typeface="Gill Sans MT" panose="020B0502020104020203" pitchFamily="34" charset="77"/>
                <a:hlinkClick r:id="rId7">
                  <a:extLst>
                    <a:ext uri="{A12FA001-AC4F-418D-AE19-62706E023703}">
                      <ahyp:hlinkClr xmlns:ahyp="http://schemas.microsoft.com/office/drawing/2018/hyperlinkcolor" val="tx"/>
                    </a:ext>
                  </a:extLst>
                </a:hlinkClick>
              </a:rPr>
              <a:t>Podcast Episode 6– The Transformation of the Rep Role</a:t>
            </a:r>
            <a:endParaRPr lang="en-US" sz="1200" b="1" dirty="0">
              <a:solidFill>
                <a:schemeClr val="tx1"/>
              </a:solidFill>
              <a:latin typeface="Gill Sans MT" panose="020B0502020104020203" pitchFamily="34" charset="77"/>
            </a:endParaRPr>
          </a:p>
          <a:p>
            <a:pPr marL="0" indent="0" fontAlgn="base">
              <a:spcBef>
                <a:spcPts val="600"/>
              </a:spcBef>
              <a:buNone/>
            </a:pPr>
            <a:r>
              <a:rPr lang="en-US" sz="1200" dirty="0">
                <a:solidFill>
                  <a:schemeClr val="tx1"/>
                </a:solidFill>
                <a:latin typeface="Gill Sans MT" panose="020B0502020104020203" pitchFamily="34" charset="77"/>
              </a:rPr>
              <a:t>The world has seen a great deal of transformation in the industry.  In this episode of ERA Talks, Alan Ahern, President of Crowley Associates, and Mike Swenson, President at Mel Foster Company, discuss the transformation of the rep role and their plans to improve business in the times ahead.</a:t>
            </a:r>
          </a:p>
          <a:p>
            <a:pPr marL="0" indent="0" algn="l" fontAlgn="base">
              <a:spcBef>
                <a:spcPts val="600"/>
              </a:spcBef>
              <a:buNone/>
            </a:pPr>
            <a:r>
              <a:rPr lang="en-US" sz="1200" b="1" dirty="0">
                <a:solidFill>
                  <a:schemeClr val="tx1"/>
                </a:solidFill>
                <a:latin typeface="Gill Sans MT" panose="020B0502020104020203" pitchFamily="34" charset="77"/>
              </a:rPr>
              <a:t>Water Cooler Sessions</a:t>
            </a:r>
          </a:p>
          <a:p>
            <a:pPr marL="0" indent="0" algn="l" fontAlgn="base">
              <a:spcBef>
                <a:spcPts val="600"/>
              </a:spcBef>
              <a:buNone/>
            </a:pPr>
            <a:r>
              <a:rPr lang="en-US" sz="1200" b="1" dirty="0">
                <a:solidFill>
                  <a:schemeClr val="tx1"/>
                </a:solidFill>
                <a:latin typeface="Gill Sans MT" panose="020B0502020104020203" pitchFamily="34" charset="77"/>
                <a:hlinkClick r:id="rId8">
                  <a:extLst>
                    <a:ext uri="{A12FA001-AC4F-418D-AE19-62706E023703}">
                      <ahyp:hlinkClr xmlns:ahyp="http://schemas.microsoft.com/office/drawing/2018/hyperlinkcolor" val="tx"/>
                    </a:ext>
                  </a:extLst>
                </a:hlinkClick>
              </a:rPr>
              <a:t>April 14, 2020</a:t>
            </a:r>
            <a:endParaRPr lang="en-US" sz="1200" b="1" dirty="0">
              <a:solidFill>
                <a:schemeClr val="tx1"/>
              </a:solidFill>
              <a:latin typeface="Gill Sans MT" panose="020B0502020104020203" pitchFamily="34" charset="77"/>
            </a:endParaRPr>
          </a:p>
          <a:p>
            <a:pPr marL="0" indent="0" algn="l" fontAlgn="base">
              <a:spcBef>
                <a:spcPts val="600"/>
              </a:spcBef>
              <a:buNone/>
            </a:pPr>
            <a:r>
              <a:rPr lang="en-US" sz="1200" b="0" i="0" dirty="0">
                <a:solidFill>
                  <a:schemeClr val="tx1"/>
                </a:solidFill>
                <a:effectLst/>
                <a:latin typeface="Gill Sans MT" panose="020B0502020104020203" pitchFamily="34" charset="77"/>
              </a:rPr>
              <a:t>Three ERA Rep members discuss what they are doing to lead and nurture their teams remotely and describe tools they use to stay in touch with customers, distributor partners and manufacturers. This conversation also features input by Rich Greaves from Empowering Systems, Inc. on how different systems can be linked to various software to help companies manage their data and teams.</a:t>
            </a:r>
            <a:endParaRPr lang="en-US" sz="1200" b="1" dirty="0">
              <a:solidFill>
                <a:schemeClr val="tx1"/>
              </a:solidFill>
              <a:latin typeface="Gill Sans MT" panose="020B0502020104020203" pitchFamily="34" charset="77"/>
            </a:endParaRPr>
          </a:p>
          <a:p>
            <a:pPr marL="0" indent="0">
              <a:spcBef>
                <a:spcPts val="600"/>
              </a:spcBef>
              <a:buNone/>
            </a:pPr>
            <a:r>
              <a:rPr lang="en-US" sz="1200" b="1" dirty="0">
                <a:solidFill>
                  <a:schemeClr val="tx1"/>
                </a:solidFill>
                <a:latin typeface="Gill Sans MT" panose="020B0502020104020203" pitchFamily="34" charset="77"/>
                <a:hlinkClick r:id="rId9">
                  <a:extLst>
                    <a:ext uri="{A12FA001-AC4F-418D-AE19-62706E023703}">
                      <ahyp:hlinkClr xmlns:ahyp="http://schemas.microsoft.com/office/drawing/2018/hyperlinkcolor" val="tx"/>
                    </a:ext>
                  </a:extLst>
                </a:hlinkClick>
              </a:rPr>
              <a:t>May 12, 2020</a:t>
            </a:r>
            <a:endParaRPr lang="en-US" sz="1200" b="1" dirty="0">
              <a:solidFill>
                <a:schemeClr val="tx1"/>
              </a:solidFill>
              <a:latin typeface="Gill Sans MT" panose="020B0502020104020203" pitchFamily="34" charset="77"/>
            </a:endParaRPr>
          </a:p>
          <a:p>
            <a:pPr marL="0" indent="0">
              <a:spcBef>
                <a:spcPts val="600"/>
              </a:spcBef>
              <a:buNone/>
            </a:pPr>
            <a:r>
              <a:rPr lang="en-US" sz="1200" dirty="0">
                <a:solidFill>
                  <a:schemeClr val="tx1"/>
                </a:solidFill>
                <a:latin typeface="Gill Sans MT" panose="020B0502020104020203" pitchFamily="34" charset="77"/>
              </a:rPr>
              <a:t>Gain valuable takeaways from this robust conversation covering several topics, including how reps are currently supporting principals and distributors; what distributors and principals are expecting from reps during these uncertain times; and what new e-marketing initiatives reps, distributors and manufacturers are implementing to generate leads.</a:t>
            </a:r>
            <a:endParaRPr lang="en-US" sz="1200" b="1" dirty="0">
              <a:solidFill>
                <a:schemeClr val="tx1"/>
              </a:solidFill>
              <a:latin typeface="Gill Sans MT" panose="020B0502020104020203" pitchFamily="34" charset="77"/>
            </a:endParaRPr>
          </a:p>
          <a:p>
            <a:pPr marL="0" indent="0" fontAlgn="base">
              <a:buNone/>
            </a:pPr>
            <a:endParaRPr lang="en-US" sz="1000" b="1" dirty="0">
              <a:solidFill>
                <a:schemeClr val="tx1"/>
              </a:solidFill>
              <a:latin typeface="Open Sans"/>
            </a:endParaRPr>
          </a:p>
          <a:p>
            <a:pPr marL="0" indent="0" algn="l" fontAlgn="base">
              <a:buNone/>
            </a:pPr>
            <a:endParaRPr lang="en-US" sz="1000" dirty="0">
              <a:solidFill>
                <a:schemeClr val="tx1"/>
              </a:solidFill>
              <a:latin typeface="Open Sans"/>
            </a:endParaRPr>
          </a:p>
          <a:p>
            <a:pPr marL="0" indent="0" algn="l" fontAlgn="base">
              <a:buNone/>
            </a:pPr>
            <a:endParaRPr lang="en-US" sz="1000" b="1" dirty="0">
              <a:solidFill>
                <a:schemeClr val="tx1"/>
              </a:solidFill>
              <a:latin typeface="Open Sans"/>
            </a:endParaRPr>
          </a:p>
          <a:p>
            <a:pPr marL="0" indent="0" algn="l" fontAlgn="base">
              <a:buNone/>
            </a:pPr>
            <a:endParaRPr lang="en-US" sz="1000" dirty="0">
              <a:solidFill>
                <a:schemeClr val="tx1"/>
              </a:solidFill>
              <a:latin typeface="Questrial"/>
            </a:endParaRPr>
          </a:p>
          <a:p>
            <a:pPr marL="0" indent="0" algn="l" fontAlgn="base">
              <a:buNone/>
            </a:pPr>
            <a:endParaRPr lang="en-US" sz="1000" dirty="0">
              <a:solidFill>
                <a:schemeClr val="tx1"/>
              </a:solidFill>
              <a:latin typeface="Questrial"/>
            </a:endParaRPr>
          </a:p>
          <a:p>
            <a:pPr marL="0" indent="0" algn="l" fontAlgn="base">
              <a:buNone/>
            </a:pPr>
            <a:endParaRPr lang="en-US" sz="1000" b="0" i="0" dirty="0">
              <a:solidFill>
                <a:schemeClr val="tx1"/>
              </a:solidFill>
              <a:effectLst/>
              <a:latin typeface="Questrial"/>
            </a:endParaRPr>
          </a:p>
          <a:p>
            <a:pPr algn="l" fontAlgn="base"/>
            <a:endParaRPr lang="en-US" sz="1000" b="0" i="0" dirty="0">
              <a:solidFill>
                <a:schemeClr val="tx1"/>
              </a:solidFill>
              <a:effectLst/>
              <a:latin typeface="Questrial"/>
            </a:endParaRPr>
          </a:p>
          <a:p>
            <a:pPr marL="0" indent="0" fontAlgn="base">
              <a:buNone/>
            </a:pPr>
            <a:endParaRPr lang="en-US" sz="1000" dirty="0">
              <a:solidFill>
                <a:schemeClr val="tx1"/>
              </a:solidFill>
            </a:endParaRPr>
          </a:p>
          <a:p>
            <a:pPr algn="l" fontAlgn="base"/>
            <a:endParaRPr lang="en-US" sz="1000" b="0" i="0" dirty="0">
              <a:solidFill>
                <a:schemeClr val="tx1"/>
              </a:solidFill>
              <a:effectLst/>
              <a:latin typeface="Questrial"/>
            </a:endParaRPr>
          </a:p>
          <a:p>
            <a:pPr algn="l" fontAlgn="base"/>
            <a:endParaRPr lang="en-US" sz="1000" b="0" i="0" dirty="0">
              <a:solidFill>
                <a:schemeClr val="tx1"/>
              </a:solidFill>
              <a:effectLst/>
              <a:latin typeface="Questrial"/>
            </a:endParaRPr>
          </a:p>
          <a:p>
            <a:pPr algn="l" fontAlgn="base"/>
            <a:endParaRPr lang="en-US" sz="1000" b="0" i="0" dirty="0">
              <a:solidFill>
                <a:schemeClr val="tx1"/>
              </a:solidFill>
              <a:effectLst/>
              <a:latin typeface="Questrial"/>
            </a:endParaRPr>
          </a:p>
          <a:p>
            <a:endParaRPr lang="en-US" sz="1000" dirty="0">
              <a:solidFill>
                <a:schemeClr val="tx1"/>
              </a:solidFill>
            </a:endParaRPr>
          </a:p>
        </p:txBody>
      </p:sp>
      <p:sp>
        <p:nvSpPr>
          <p:cNvPr id="10" name="Footer Placeholder 4">
            <a:extLst>
              <a:ext uri="{FF2B5EF4-FFF2-40B4-BE49-F238E27FC236}">
                <a16:creationId xmlns:a16="http://schemas.microsoft.com/office/drawing/2014/main" id="{634BFC4C-9C0E-DC41-9CC5-7626D5337FDC}"/>
              </a:ext>
            </a:extLst>
          </p:cNvPr>
          <p:cNvSpPr txBox="1">
            <a:spLocks/>
          </p:cNvSpPr>
          <p:nvPr/>
        </p:nvSpPr>
        <p:spPr>
          <a:xfrm>
            <a:off x="1005822" y="6035040"/>
            <a:ext cx="5816600" cy="365760"/>
          </a:xfrm>
          <a:prstGeom prst="rect">
            <a:avLst/>
          </a:prstGeom>
        </p:spPr>
        <p:txBody>
          <a:bodyPr vert="horz" lIns="91440" tIns="45720" rIns="91440" bIns="45720" rtlCol="0" anchor="b"/>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white"/>
                </a:solidFill>
                <a:effectLst/>
                <a:uLnTx/>
                <a:uFillTx/>
                <a:latin typeface="Gill Sans MT" panose="02020404030301010803"/>
                <a:ea typeface="+mn-ea"/>
                <a:cs typeface="+mn-cs"/>
              </a:rPr>
              <a:t>Copyright © 2020 Electronics Representatives Association</a:t>
            </a:r>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11" name="Slide Number Placeholder 5">
            <a:extLst>
              <a:ext uri="{FF2B5EF4-FFF2-40B4-BE49-F238E27FC236}">
                <a16:creationId xmlns:a16="http://schemas.microsoft.com/office/drawing/2014/main" id="{B483FAB2-C840-4E47-9432-E92F1579B147}"/>
              </a:ext>
            </a:extLst>
          </p:cNvPr>
          <p:cNvSpPr txBox="1">
            <a:spLocks/>
          </p:cNvSpPr>
          <p:nvPr/>
        </p:nvSpPr>
        <p:spPr>
          <a:xfrm>
            <a:off x="10683249" y="6035040"/>
            <a:ext cx="838200" cy="365760"/>
          </a:xfrm>
          <a:prstGeom prst="rect">
            <a:avLst/>
          </a:prstGeom>
        </p:spPr>
        <p:txBody>
          <a:bodyPr vert="horz" lIns="91440" tIns="45720" rIns="91440" bIns="45720" rtlCol="0" anchor="b"/>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4B7E4EF-A1BD-40F4-AB7B-04F084DD991D}" type="slidenum">
              <a:rPr kumimoji="0" lang="en-US" sz="1000" b="0" i="0" u="none" strike="noStrike" kern="1200" cap="none" spc="0" normalizeH="0" baseline="0" noProof="0" smtClean="0">
                <a:ln>
                  <a:noFill/>
                </a:ln>
                <a:solidFill>
                  <a:prstClr val="white"/>
                </a:solidFill>
                <a:effectLst/>
                <a:uLnTx/>
                <a:uFillTx/>
                <a:latin typeface="Gill Sans MT" panose="020204040303010108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dirty="0">
              <a:ln>
                <a:noFill/>
              </a:ln>
              <a:solidFill>
                <a:prstClr val="white"/>
              </a:solidFill>
              <a:effectLst/>
              <a:uLnTx/>
              <a:uFillTx/>
              <a:latin typeface="Gill Sans MT" panose="02020404030301010803"/>
              <a:ea typeface="+mn-ea"/>
              <a:cs typeface="+mn-cs"/>
            </a:endParaRPr>
          </a:p>
        </p:txBody>
      </p:sp>
      <p:sp>
        <p:nvSpPr>
          <p:cNvPr id="7" name="Rectangle 6">
            <a:extLst>
              <a:ext uri="{FF2B5EF4-FFF2-40B4-BE49-F238E27FC236}">
                <a16:creationId xmlns:a16="http://schemas.microsoft.com/office/drawing/2014/main" id="{6C60DCEC-8C0A-F642-82D7-A7D9D05696C5}"/>
              </a:ext>
            </a:extLst>
          </p:cNvPr>
          <p:cNvSpPr/>
          <p:nvPr/>
        </p:nvSpPr>
        <p:spPr>
          <a:xfrm>
            <a:off x="371856" y="374904"/>
            <a:ext cx="11448288" cy="6108192"/>
          </a:xfrm>
          <a:prstGeom prst="rect">
            <a:avLst/>
          </a:prstGeom>
          <a:noFill/>
          <a:ln w="6350" cap="sq" cmpd="sng" algn="ctr">
            <a:solidFill>
              <a:schemeClr val="tx1"/>
            </a:solidFill>
            <a:prstDash val="solid"/>
            <a:miter lim="800000"/>
          </a:ln>
          <a:effectLst/>
        </p:spPr>
      </p:sp>
    </p:spTree>
    <p:extLst>
      <p:ext uri="{BB962C8B-B14F-4D97-AF65-F5344CB8AC3E}">
        <p14:creationId xmlns:p14="http://schemas.microsoft.com/office/powerpoint/2010/main" val="22252988"/>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Custom 8">
      <a:dk1>
        <a:sysClr val="windowText" lastClr="000000"/>
      </a:dk1>
      <a:lt1>
        <a:sysClr val="window" lastClr="FFFFFF"/>
      </a:lt1>
      <a:dk2>
        <a:srgbClr val="696464"/>
      </a:dk2>
      <a:lt2>
        <a:srgbClr val="E9E5DC"/>
      </a:lt2>
      <a:accent1>
        <a:srgbClr val="96A9A9"/>
      </a:accent1>
      <a:accent2>
        <a:srgbClr val="CB581F"/>
      </a:accent2>
      <a:accent3>
        <a:srgbClr val="A28E6A"/>
      </a:accent3>
      <a:accent4>
        <a:srgbClr val="956251"/>
      </a:accent4>
      <a:accent5>
        <a:srgbClr val="918485"/>
      </a:accent5>
      <a:accent6>
        <a:srgbClr val="855D5D"/>
      </a:accent6>
      <a:hlink>
        <a:srgbClr val="D0690C"/>
      </a:hlink>
      <a:folHlink>
        <a:srgbClr val="9696A0"/>
      </a:folHlink>
    </a:clrScheme>
    <a:fontScheme name="Savon">
      <a:majorFont>
        <a:latin typeface="Century Gothic"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9679</TotalTime>
  <Words>3031</Words>
  <Application>Microsoft Macintosh PowerPoint</Application>
  <PresentationFormat>Widescreen</PresentationFormat>
  <Paragraphs>214</Paragraphs>
  <Slides>17</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Century Gothic</vt:lpstr>
      <vt:lpstr>Garamond</vt:lpstr>
      <vt:lpstr>Gill Sans MT</vt:lpstr>
      <vt:lpstr>inherit</vt:lpstr>
      <vt:lpstr>Open Sans</vt:lpstr>
      <vt:lpstr>Questrial</vt:lpstr>
      <vt:lpstr>SavonVTI</vt:lpstr>
      <vt:lpstr>Manufacturers’ Rep ToolKit</vt:lpstr>
      <vt:lpstr>ERA Toolkit Objective</vt:lpstr>
      <vt:lpstr>The Profile of a Manufacturers’ Rep</vt:lpstr>
      <vt:lpstr>What is a Manufacturers’ Rep?</vt:lpstr>
      <vt:lpstr>Key Attributes of Reps</vt:lpstr>
      <vt:lpstr>Growth Benefits of the Rep Model</vt:lpstr>
      <vt:lpstr>ERA Tools in Support of Rep Value</vt:lpstr>
      <vt:lpstr>Manufacturers’ Reps or Direct Sales?</vt:lpstr>
      <vt:lpstr>Manufacturers’ Reps or Direct Sales: A Balanced View</vt:lpstr>
      <vt:lpstr>Customer Access</vt:lpstr>
      <vt:lpstr>Customer Access Product &amp; Application Knowledge Complementary Lines</vt:lpstr>
      <vt:lpstr> Demand Creation</vt:lpstr>
      <vt:lpstr>PowerPoint Presentation</vt:lpstr>
      <vt:lpstr> Return on the Investment in Reps</vt:lpstr>
      <vt:lpstr> Financial Benefits of the Rep Model Variable Cost of Sales  Reps Absorb All Employee Costs Reps Invest Significant Resources in Support of Principals</vt:lpstr>
      <vt:lpstr> Enhancing Rep Efficiency and Productivity</vt:lpstr>
      <vt:lpstr>Enhancing Rep Organizations Efficiency and Productivity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Manufacturers Rep Tool  Kit</dc:title>
  <dc:creator>cesare giammarco</dc:creator>
  <cp:lastModifiedBy>Neda Simeonova</cp:lastModifiedBy>
  <cp:revision>245</cp:revision>
  <dcterms:created xsi:type="dcterms:W3CDTF">2020-10-17T16:22:35Z</dcterms:created>
  <dcterms:modified xsi:type="dcterms:W3CDTF">2020-12-08T01:17:07Z</dcterms:modified>
</cp:coreProperties>
</file>