
<file path=[Content_Types].xml><?xml version="1.0" encoding="utf-8"?>
<Types xmlns="http://schemas.openxmlformats.org/package/2006/content-types">
  <Default Extension="png" ContentType="image/png"/>
  <Default Extension="png&amp;ehk=b6qx42QTuKnqB36yvmWKhg&amp;r=0&amp;pid=OfficeInsert"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png&amp;ehk=THoFxIVVQZW6Jbw" ContentType="image/png"/>
  <Default Extension="vml" ContentType="application/vnd.openxmlformats-officedocument.vmlDrawing"/>
  <Default Extension="xlsx" ContentType="application/vnd.openxmlformats-officedocument.spreadsheetml.sheet"/>
  <Default Extension="jpg&amp;ehk=GY2Ml0IvnGtqwg2VcWk5Jw&amp;r=0&amp;pid=OfficeInsert"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4"/>
  </p:notesMasterIdLst>
  <p:sldIdLst>
    <p:sldId id="298" r:id="rId3"/>
    <p:sldId id="259" r:id="rId4"/>
    <p:sldId id="292" r:id="rId5"/>
    <p:sldId id="270" r:id="rId6"/>
    <p:sldId id="258" r:id="rId7"/>
    <p:sldId id="276" r:id="rId8"/>
    <p:sldId id="275" r:id="rId9"/>
    <p:sldId id="283" r:id="rId10"/>
    <p:sldId id="278" r:id="rId11"/>
    <p:sldId id="256" r:id="rId12"/>
    <p:sldId id="277" r:id="rId13"/>
    <p:sldId id="265" r:id="rId14"/>
    <p:sldId id="266" r:id="rId15"/>
    <p:sldId id="268" r:id="rId16"/>
    <p:sldId id="269" r:id="rId17"/>
    <p:sldId id="272" r:id="rId18"/>
    <p:sldId id="262" r:id="rId19"/>
    <p:sldId id="294" r:id="rId20"/>
    <p:sldId id="296" r:id="rId21"/>
    <p:sldId id="291" r:id="rId22"/>
    <p:sldId id="289" r:id="rId23"/>
    <p:sldId id="297" r:id="rId24"/>
    <p:sldId id="271" r:id="rId25"/>
    <p:sldId id="293" r:id="rId26"/>
    <p:sldId id="290" r:id="rId27"/>
    <p:sldId id="264" r:id="rId28"/>
    <p:sldId id="295" r:id="rId29"/>
    <p:sldId id="285" r:id="rId30"/>
    <p:sldId id="280" r:id="rId31"/>
    <p:sldId id="286" r:id="rId32"/>
    <p:sldId id="287" r:id="rId33"/>
  </p:sldIdLst>
  <p:sldSz cx="12192000" cy="6858000"/>
  <p:notesSz cx="71024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51"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sare giammarco" initials="cg" lastIdx="0" clrIdx="0">
    <p:extLst>
      <p:ext uri="{19B8F6BF-5375-455C-9EA6-DF929625EA0E}">
        <p15:presenceInfo xmlns:p15="http://schemas.microsoft.com/office/powerpoint/2012/main" userId="3fc6d3d7ce22181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34" autoAdjust="0"/>
    <p:restoredTop sz="55042" autoAdjust="0"/>
  </p:normalViewPr>
  <p:slideViewPr>
    <p:cSldViewPr snapToGrid="0">
      <p:cViewPr varScale="1">
        <p:scale>
          <a:sx n="71" d="100"/>
          <a:sy n="71" d="100"/>
        </p:scale>
        <p:origin x="1800" y="6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2152"/>
    </p:cViewPr>
  </p:sorterViewPr>
  <p:notesViewPr>
    <p:cSldViewPr snapToGrid="0" showGuides="1">
      <p:cViewPr varScale="1">
        <p:scale>
          <a:sx n="68" d="100"/>
          <a:sy n="68" d="100"/>
        </p:scale>
        <p:origin x="2692" y="76"/>
      </p:cViewPr>
      <p:guideLst>
        <p:guide orient="horz" pos="2951"/>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Total % Rep Expense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4-D874-4C24-A6A4-575BEED11BF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8-D874-4C24-A6A4-575BEED11BF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7-D874-4C24-A6A4-575BEED11BF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2E-42EA-BD17-B7CA5B9D5B9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C2E-42EA-BD17-B7CA5B9D5B9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6-D874-4C24-A6A4-575BEED11BF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1-D874-4C24-A6A4-575BEED11BF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CC2E-42EA-BD17-B7CA5B9D5B93}"/>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2-D874-4C24-A6A4-575BEED11BF1}"/>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3-D874-4C24-A6A4-575BEED11BF1}"/>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CC2E-42EA-BD17-B7CA5B9D5B93}"/>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5-D874-4C24-A6A4-575BEED11BF1}"/>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CC2E-42EA-BD17-B7CA5B9D5B93}"/>
              </c:ext>
            </c:extLst>
          </c:dPt>
          <c:dLbls>
            <c:dLbl>
              <c:idx val="0"/>
              <c:layout>
                <c:manualLayout>
                  <c:x val="-0.10988447342519685"/>
                  <c:y val="-0.11455548015775836"/>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4-D874-4C24-A6A4-575BEED11BF1}"/>
                </c:ext>
              </c:extLst>
            </c:dLbl>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8-D874-4C24-A6A4-575BEED11BF1}"/>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7-D874-4C24-A6A4-575BEED11BF1}"/>
                </c:ext>
              </c:extLst>
            </c:dLbl>
            <c:dLbl>
              <c:idx val="5"/>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6-D874-4C24-A6A4-575BEED11BF1}"/>
                </c:ext>
              </c:extLst>
            </c:dLbl>
            <c:dLbl>
              <c:idx val="6"/>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1-D874-4C24-A6A4-575BEED11BF1}"/>
                </c:ext>
              </c:extLst>
            </c:dLbl>
            <c:dLbl>
              <c:idx val="8"/>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2-D874-4C24-A6A4-575BEED11BF1}"/>
                </c:ext>
              </c:extLst>
            </c:dLbl>
            <c:dLbl>
              <c:idx val="9"/>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3-D874-4C24-A6A4-575BEED11BF1}"/>
                </c:ext>
              </c:extLst>
            </c:dLbl>
            <c:dLbl>
              <c:idx val="11"/>
              <c:delete val="1"/>
              <c:extLst>
                <c:ext xmlns:c15="http://schemas.microsoft.com/office/drawing/2012/chart" uri="{CE6537A1-D6FC-4f65-9D91-7224C49458BB}"/>
                <c:ext xmlns:c16="http://schemas.microsoft.com/office/drawing/2014/chart" uri="{C3380CC4-5D6E-409C-BE32-E72D297353CC}">
                  <c16:uniqueId val="{00000005-D874-4C24-A6A4-575BEED11BF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Sheet1!$A$2:$A$14</c:f>
              <c:strCache>
                <c:ptCount val="13"/>
                <c:pt idx="0">
                  <c:v>Salary</c:v>
                </c:pt>
                <c:pt idx="1">
                  <c:v>Travel &amp; Sales</c:v>
                </c:pt>
                <c:pt idx="2">
                  <c:v>Auto</c:v>
                </c:pt>
                <c:pt idx="3">
                  <c:v>Advertising</c:v>
                </c:pt>
                <c:pt idx="4">
                  <c:v>Communications</c:v>
                </c:pt>
                <c:pt idx="5">
                  <c:v>Occupancy</c:v>
                </c:pt>
                <c:pt idx="6">
                  <c:v>Medical</c:v>
                </c:pt>
                <c:pt idx="7">
                  <c:v>Other Insurance</c:v>
                </c:pt>
                <c:pt idx="8">
                  <c:v>Taxes</c:v>
                </c:pt>
                <c:pt idx="9">
                  <c:v>Office Expenses</c:v>
                </c:pt>
                <c:pt idx="10">
                  <c:v>Professional Services</c:v>
                </c:pt>
                <c:pt idx="11">
                  <c:v>Retirement</c:v>
                </c:pt>
                <c:pt idx="12">
                  <c:v>Misc</c:v>
                </c:pt>
              </c:strCache>
            </c:strRef>
          </c:cat>
          <c:val>
            <c:numRef>
              <c:f>Sheet1!$B$2:$B$14</c:f>
              <c:numCache>
                <c:formatCode>General</c:formatCode>
                <c:ptCount val="13"/>
                <c:pt idx="0">
                  <c:v>67.73</c:v>
                </c:pt>
                <c:pt idx="1">
                  <c:v>3.96</c:v>
                </c:pt>
                <c:pt idx="2">
                  <c:v>3.72</c:v>
                </c:pt>
                <c:pt idx="3">
                  <c:v>0.32</c:v>
                </c:pt>
                <c:pt idx="4">
                  <c:v>1.52</c:v>
                </c:pt>
                <c:pt idx="5">
                  <c:v>4.75</c:v>
                </c:pt>
                <c:pt idx="6">
                  <c:v>6.22</c:v>
                </c:pt>
                <c:pt idx="7">
                  <c:v>1.31</c:v>
                </c:pt>
                <c:pt idx="8">
                  <c:v>4.5</c:v>
                </c:pt>
                <c:pt idx="9">
                  <c:v>3.5</c:v>
                </c:pt>
                <c:pt idx="10">
                  <c:v>1.25</c:v>
                </c:pt>
                <c:pt idx="11">
                  <c:v>0.8</c:v>
                </c:pt>
                <c:pt idx="12">
                  <c:v>1.32</c:v>
                </c:pt>
              </c:numCache>
            </c:numRef>
          </c:val>
          <c:extLst>
            <c:ext xmlns:c16="http://schemas.microsoft.com/office/drawing/2014/chart" uri="{C3380CC4-5D6E-409C-BE32-E72D297353CC}">
              <c16:uniqueId val="{00000000-D874-4C24-A6A4-575BEED11BF1}"/>
            </c:ext>
          </c:extLst>
        </c:ser>
        <c:dLbls>
          <c:showLegendKey val="0"/>
          <c:showVal val="0"/>
          <c:showCatName val="0"/>
          <c:showSerName val="0"/>
          <c:showPercent val="0"/>
          <c:showBubbleSize val="0"/>
          <c:showLeaderLines val="0"/>
        </c:dLbls>
        <c:firstSliceAng val="0"/>
      </c:pieChart>
      <c:spPr>
        <a:noFill/>
        <a:ln>
          <a:noFill/>
        </a:ln>
        <a:effectLst/>
      </c:spPr>
    </c:plotArea>
    <c:legend>
      <c:legendPos val="r"/>
      <c:layout>
        <c:manualLayout>
          <c:xMode val="edge"/>
          <c:yMode val="edge"/>
          <c:x val="0.71925161441165775"/>
          <c:y val="0.16997612143355553"/>
          <c:w val="0.20586916467380117"/>
          <c:h val="0.771914937751295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Direct</c:v>
                </c:pt>
              </c:strCache>
            </c:strRef>
          </c:tx>
          <c:marker>
            <c:symbol val="none"/>
          </c:marker>
          <c:cat>
            <c:strRef>
              <c:f>Sheet1!$A$2:$A$5</c:f>
              <c:strCache>
                <c:ptCount val="4"/>
                <c:pt idx="0">
                  <c:v>yr 1</c:v>
                </c:pt>
                <c:pt idx="1">
                  <c:v>yr 2</c:v>
                </c:pt>
                <c:pt idx="2">
                  <c:v>yr 3</c:v>
                </c:pt>
                <c:pt idx="3">
                  <c:v>yr 4</c:v>
                </c:pt>
              </c:strCache>
            </c:strRef>
          </c:cat>
          <c:val>
            <c:numRef>
              <c:f>Sheet1!$B$2:$B$5</c:f>
              <c:numCache>
                <c:formatCode>General</c:formatCode>
                <c:ptCount val="4"/>
                <c:pt idx="0">
                  <c:v>2.5</c:v>
                </c:pt>
                <c:pt idx="1">
                  <c:v>2.5</c:v>
                </c:pt>
                <c:pt idx="2">
                  <c:v>2.75</c:v>
                </c:pt>
                <c:pt idx="3">
                  <c:v>2.75</c:v>
                </c:pt>
              </c:numCache>
            </c:numRef>
          </c:val>
          <c:smooth val="0"/>
          <c:extLst>
            <c:ext xmlns:c16="http://schemas.microsoft.com/office/drawing/2014/chart" uri="{C3380CC4-5D6E-409C-BE32-E72D297353CC}">
              <c16:uniqueId val="{00000000-6312-445D-A655-7EB75DD4CFD5}"/>
            </c:ext>
          </c:extLst>
        </c:ser>
        <c:ser>
          <c:idx val="1"/>
          <c:order val="1"/>
          <c:tx>
            <c:strRef>
              <c:f>Sheet1!$C$1</c:f>
              <c:strCache>
                <c:ptCount val="1"/>
                <c:pt idx="0">
                  <c:v>Rep </c:v>
                </c:pt>
              </c:strCache>
            </c:strRef>
          </c:tx>
          <c:marker>
            <c:symbol val="none"/>
          </c:marker>
          <c:cat>
            <c:strRef>
              <c:f>Sheet1!$A$2:$A$5</c:f>
              <c:strCache>
                <c:ptCount val="4"/>
                <c:pt idx="0">
                  <c:v>yr 1</c:v>
                </c:pt>
                <c:pt idx="1">
                  <c:v>yr 2</c:v>
                </c:pt>
                <c:pt idx="2">
                  <c:v>yr 3</c:v>
                </c:pt>
                <c:pt idx="3">
                  <c:v>yr 4</c:v>
                </c:pt>
              </c:strCache>
            </c:strRef>
          </c:cat>
          <c:val>
            <c:numRef>
              <c:f>Sheet1!$C$2:$C$5</c:f>
              <c:numCache>
                <c:formatCode>General</c:formatCode>
                <c:ptCount val="4"/>
                <c:pt idx="0">
                  <c:v>0</c:v>
                </c:pt>
                <c:pt idx="1">
                  <c:v>0.5</c:v>
                </c:pt>
                <c:pt idx="2">
                  <c:v>6</c:v>
                </c:pt>
                <c:pt idx="3">
                  <c:v>6</c:v>
                </c:pt>
              </c:numCache>
            </c:numRef>
          </c:val>
          <c:smooth val="0"/>
          <c:extLst>
            <c:ext xmlns:c16="http://schemas.microsoft.com/office/drawing/2014/chart" uri="{C3380CC4-5D6E-409C-BE32-E72D297353CC}">
              <c16:uniqueId val="{00000001-6312-445D-A655-7EB75DD4CFD5}"/>
            </c:ext>
          </c:extLst>
        </c:ser>
        <c:ser>
          <c:idx val="2"/>
          <c:order val="2"/>
          <c:tx>
            <c:strRef>
              <c:f>Sheet1!$D$1</c:f>
              <c:strCache>
                <c:ptCount val="1"/>
                <c:pt idx="0">
                  <c:v>Direct Cum</c:v>
                </c:pt>
              </c:strCache>
            </c:strRef>
          </c:tx>
          <c:marker>
            <c:symbol val="none"/>
          </c:marker>
          <c:cat>
            <c:strRef>
              <c:f>Sheet1!$A$2:$A$5</c:f>
              <c:strCache>
                <c:ptCount val="4"/>
                <c:pt idx="0">
                  <c:v>yr 1</c:v>
                </c:pt>
                <c:pt idx="1">
                  <c:v>yr 2</c:v>
                </c:pt>
                <c:pt idx="2">
                  <c:v>yr 3</c:v>
                </c:pt>
                <c:pt idx="3">
                  <c:v>yr 4</c:v>
                </c:pt>
              </c:strCache>
            </c:strRef>
          </c:cat>
          <c:val>
            <c:numRef>
              <c:f>Sheet1!$D$2:$D$5</c:f>
              <c:numCache>
                <c:formatCode>General</c:formatCode>
                <c:ptCount val="4"/>
                <c:pt idx="0">
                  <c:v>2.5</c:v>
                </c:pt>
                <c:pt idx="1">
                  <c:v>5</c:v>
                </c:pt>
                <c:pt idx="2">
                  <c:v>7.75</c:v>
                </c:pt>
                <c:pt idx="3">
                  <c:v>10.5</c:v>
                </c:pt>
              </c:numCache>
            </c:numRef>
          </c:val>
          <c:smooth val="0"/>
          <c:extLst>
            <c:ext xmlns:c16="http://schemas.microsoft.com/office/drawing/2014/chart" uri="{C3380CC4-5D6E-409C-BE32-E72D297353CC}">
              <c16:uniqueId val="{00000002-6312-445D-A655-7EB75DD4CFD5}"/>
            </c:ext>
          </c:extLst>
        </c:ser>
        <c:ser>
          <c:idx val="3"/>
          <c:order val="3"/>
          <c:tx>
            <c:strRef>
              <c:f>Sheet1!$E$1</c:f>
              <c:strCache>
                <c:ptCount val="1"/>
                <c:pt idx="0">
                  <c:v>Rep Cum</c:v>
                </c:pt>
              </c:strCache>
            </c:strRef>
          </c:tx>
          <c:marker>
            <c:symbol val="none"/>
          </c:marker>
          <c:cat>
            <c:strRef>
              <c:f>Sheet1!$A$2:$A$5</c:f>
              <c:strCache>
                <c:ptCount val="4"/>
                <c:pt idx="0">
                  <c:v>yr 1</c:v>
                </c:pt>
                <c:pt idx="1">
                  <c:v>yr 2</c:v>
                </c:pt>
                <c:pt idx="2">
                  <c:v>yr 3</c:v>
                </c:pt>
                <c:pt idx="3">
                  <c:v>yr 4</c:v>
                </c:pt>
              </c:strCache>
            </c:strRef>
          </c:cat>
          <c:val>
            <c:numRef>
              <c:f>Sheet1!$E$2:$E$5</c:f>
              <c:numCache>
                <c:formatCode>General</c:formatCode>
                <c:ptCount val="4"/>
                <c:pt idx="0">
                  <c:v>0</c:v>
                </c:pt>
                <c:pt idx="1">
                  <c:v>0.5</c:v>
                </c:pt>
                <c:pt idx="2">
                  <c:v>6.5</c:v>
                </c:pt>
                <c:pt idx="3">
                  <c:v>13</c:v>
                </c:pt>
              </c:numCache>
            </c:numRef>
          </c:val>
          <c:smooth val="0"/>
          <c:extLst>
            <c:ext xmlns:c16="http://schemas.microsoft.com/office/drawing/2014/chart" uri="{C3380CC4-5D6E-409C-BE32-E72D297353CC}">
              <c16:uniqueId val="{00000003-6312-445D-A655-7EB75DD4CFD5}"/>
            </c:ext>
          </c:extLst>
        </c:ser>
        <c:dLbls>
          <c:showLegendKey val="0"/>
          <c:showVal val="0"/>
          <c:showCatName val="0"/>
          <c:showSerName val="0"/>
          <c:showPercent val="0"/>
          <c:showBubbleSize val="0"/>
        </c:dLbls>
        <c:smooth val="0"/>
        <c:axId val="33551488"/>
        <c:axId val="33553024"/>
      </c:lineChart>
      <c:catAx>
        <c:axId val="33551488"/>
        <c:scaling>
          <c:orientation val="minMax"/>
        </c:scaling>
        <c:delete val="0"/>
        <c:axPos val="b"/>
        <c:numFmt formatCode="General" sourceLinked="0"/>
        <c:majorTickMark val="out"/>
        <c:minorTickMark val="none"/>
        <c:tickLblPos val="nextTo"/>
        <c:crossAx val="33553024"/>
        <c:crosses val="autoZero"/>
        <c:auto val="1"/>
        <c:lblAlgn val="ctr"/>
        <c:lblOffset val="100"/>
        <c:noMultiLvlLbl val="0"/>
      </c:catAx>
      <c:valAx>
        <c:axId val="33553024"/>
        <c:scaling>
          <c:orientation val="minMax"/>
        </c:scaling>
        <c:delete val="0"/>
        <c:axPos val="l"/>
        <c:majorGridlines/>
        <c:numFmt formatCode="General" sourceLinked="1"/>
        <c:majorTickMark val="out"/>
        <c:minorTickMark val="none"/>
        <c:tickLblPos val="nextTo"/>
        <c:crossAx val="33551488"/>
        <c:crosses val="autoZero"/>
        <c:crossBetween val="between"/>
      </c:valAx>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43646000560611"/>
          <c:y val="4.0585875984251965E-2"/>
          <c:w val="0.64576870078740156"/>
          <c:h val="0.8253464566929134"/>
        </c:manualLayout>
      </c:layout>
      <c:lineChart>
        <c:grouping val="stacked"/>
        <c:varyColors val="0"/>
        <c:ser>
          <c:idx val="0"/>
          <c:order val="0"/>
          <c:tx>
            <c:strRef>
              <c:f>Sheet1!$B$1</c:f>
              <c:strCache>
                <c:ptCount val="1"/>
                <c:pt idx="0">
                  <c:v>Direct</c:v>
                </c:pt>
              </c:strCache>
            </c:strRef>
          </c:tx>
          <c:marker>
            <c:symbol val="none"/>
          </c:marker>
          <c:cat>
            <c:strRef>
              <c:f>Sheet1!$A$2:$A$8</c:f>
              <c:strCache>
                <c:ptCount val="7"/>
                <c:pt idx="0">
                  <c:v>yr 1</c:v>
                </c:pt>
                <c:pt idx="1">
                  <c:v>yr 2</c:v>
                </c:pt>
                <c:pt idx="2">
                  <c:v>yr 3</c:v>
                </c:pt>
                <c:pt idx="3">
                  <c:v>yr 4</c:v>
                </c:pt>
                <c:pt idx="4">
                  <c:v>yr 5</c:v>
                </c:pt>
                <c:pt idx="5">
                  <c:v>yr 6</c:v>
                </c:pt>
                <c:pt idx="6">
                  <c:v>yr 7</c:v>
                </c:pt>
              </c:strCache>
            </c:strRef>
          </c:cat>
          <c:val>
            <c:numRef>
              <c:f>Sheet1!$B$2:$B$8</c:f>
              <c:numCache>
                <c:formatCode>General</c:formatCode>
                <c:ptCount val="7"/>
                <c:pt idx="0">
                  <c:v>2.5</c:v>
                </c:pt>
                <c:pt idx="1">
                  <c:v>2.5</c:v>
                </c:pt>
                <c:pt idx="2">
                  <c:v>2.5</c:v>
                </c:pt>
                <c:pt idx="3">
                  <c:v>2.5</c:v>
                </c:pt>
                <c:pt idx="4">
                  <c:v>2.5</c:v>
                </c:pt>
                <c:pt idx="5">
                  <c:v>2.5</c:v>
                </c:pt>
                <c:pt idx="6">
                  <c:v>2.5</c:v>
                </c:pt>
              </c:numCache>
            </c:numRef>
          </c:val>
          <c:smooth val="0"/>
          <c:extLst>
            <c:ext xmlns:c16="http://schemas.microsoft.com/office/drawing/2014/chart" uri="{C3380CC4-5D6E-409C-BE32-E72D297353CC}">
              <c16:uniqueId val="{00000000-C3C1-4D80-9C5F-EA4FA1DBC737}"/>
            </c:ext>
          </c:extLst>
        </c:ser>
        <c:ser>
          <c:idx val="1"/>
          <c:order val="1"/>
          <c:tx>
            <c:strRef>
              <c:f>Sheet1!$C$1</c:f>
              <c:strCache>
                <c:ptCount val="1"/>
                <c:pt idx="0">
                  <c:v>Rep</c:v>
                </c:pt>
              </c:strCache>
            </c:strRef>
          </c:tx>
          <c:marker>
            <c:symbol val="none"/>
          </c:marker>
          <c:cat>
            <c:strRef>
              <c:f>Sheet1!$A$2:$A$8</c:f>
              <c:strCache>
                <c:ptCount val="7"/>
                <c:pt idx="0">
                  <c:v>yr 1</c:v>
                </c:pt>
                <c:pt idx="1">
                  <c:v>yr 2</c:v>
                </c:pt>
                <c:pt idx="2">
                  <c:v>yr 3</c:v>
                </c:pt>
                <c:pt idx="3">
                  <c:v>yr 4</c:v>
                </c:pt>
                <c:pt idx="4">
                  <c:v>yr 5</c:v>
                </c:pt>
                <c:pt idx="5">
                  <c:v>yr 6</c:v>
                </c:pt>
                <c:pt idx="6">
                  <c:v>yr 7</c:v>
                </c:pt>
              </c:strCache>
            </c:strRef>
          </c:cat>
          <c:val>
            <c:numRef>
              <c:f>Sheet1!$C$2:$C$8</c:f>
              <c:numCache>
                <c:formatCode>General</c:formatCode>
                <c:ptCount val="7"/>
                <c:pt idx="0">
                  <c:v>0</c:v>
                </c:pt>
                <c:pt idx="1">
                  <c:v>0.5</c:v>
                </c:pt>
                <c:pt idx="2">
                  <c:v>6</c:v>
                </c:pt>
                <c:pt idx="3">
                  <c:v>6</c:v>
                </c:pt>
                <c:pt idx="4">
                  <c:v>6</c:v>
                </c:pt>
                <c:pt idx="5">
                  <c:v>6</c:v>
                </c:pt>
                <c:pt idx="6">
                  <c:v>6</c:v>
                </c:pt>
              </c:numCache>
            </c:numRef>
          </c:val>
          <c:smooth val="0"/>
          <c:extLst>
            <c:ext xmlns:c16="http://schemas.microsoft.com/office/drawing/2014/chart" uri="{C3380CC4-5D6E-409C-BE32-E72D297353CC}">
              <c16:uniqueId val="{00000001-C3C1-4D80-9C5F-EA4FA1DBC737}"/>
            </c:ext>
          </c:extLst>
        </c:ser>
        <c:ser>
          <c:idx val="2"/>
          <c:order val="2"/>
          <c:tx>
            <c:strRef>
              <c:f>Sheet1!$D$1</c:f>
              <c:strCache>
                <c:ptCount val="1"/>
                <c:pt idx="0">
                  <c:v>Direct Cum</c:v>
                </c:pt>
              </c:strCache>
            </c:strRef>
          </c:tx>
          <c:marker>
            <c:symbol val="none"/>
          </c:marker>
          <c:cat>
            <c:strRef>
              <c:f>Sheet1!$A$2:$A$8</c:f>
              <c:strCache>
                <c:ptCount val="7"/>
                <c:pt idx="0">
                  <c:v>yr 1</c:v>
                </c:pt>
                <c:pt idx="1">
                  <c:v>yr 2</c:v>
                </c:pt>
                <c:pt idx="2">
                  <c:v>yr 3</c:v>
                </c:pt>
                <c:pt idx="3">
                  <c:v>yr 4</c:v>
                </c:pt>
                <c:pt idx="4">
                  <c:v>yr 5</c:v>
                </c:pt>
                <c:pt idx="5">
                  <c:v>yr 6</c:v>
                </c:pt>
                <c:pt idx="6">
                  <c:v>yr 7</c:v>
                </c:pt>
              </c:strCache>
            </c:strRef>
          </c:cat>
          <c:val>
            <c:numRef>
              <c:f>Sheet1!$D$2:$D$8</c:f>
              <c:numCache>
                <c:formatCode>General</c:formatCode>
                <c:ptCount val="7"/>
                <c:pt idx="0">
                  <c:v>2.5</c:v>
                </c:pt>
                <c:pt idx="1">
                  <c:v>5</c:v>
                </c:pt>
                <c:pt idx="2">
                  <c:v>7.5</c:v>
                </c:pt>
                <c:pt idx="3">
                  <c:v>10</c:v>
                </c:pt>
                <c:pt idx="4">
                  <c:v>12.5</c:v>
                </c:pt>
                <c:pt idx="5">
                  <c:v>15</c:v>
                </c:pt>
                <c:pt idx="6">
                  <c:v>17.5</c:v>
                </c:pt>
              </c:numCache>
            </c:numRef>
          </c:val>
          <c:smooth val="0"/>
          <c:extLst>
            <c:ext xmlns:c16="http://schemas.microsoft.com/office/drawing/2014/chart" uri="{C3380CC4-5D6E-409C-BE32-E72D297353CC}">
              <c16:uniqueId val="{00000002-C3C1-4D80-9C5F-EA4FA1DBC737}"/>
            </c:ext>
          </c:extLst>
        </c:ser>
        <c:ser>
          <c:idx val="3"/>
          <c:order val="3"/>
          <c:tx>
            <c:strRef>
              <c:f>Sheet1!$E$1</c:f>
              <c:strCache>
                <c:ptCount val="1"/>
                <c:pt idx="0">
                  <c:v>Rep Cum</c:v>
                </c:pt>
              </c:strCache>
            </c:strRef>
          </c:tx>
          <c:marker>
            <c:symbol val="none"/>
          </c:marker>
          <c:cat>
            <c:strRef>
              <c:f>Sheet1!$A$2:$A$8</c:f>
              <c:strCache>
                <c:ptCount val="7"/>
                <c:pt idx="0">
                  <c:v>yr 1</c:v>
                </c:pt>
                <c:pt idx="1">
                  <c:v>yr 2</c:v>
                </c:pt>
                <c:pt idx="2">
                  <c:v>yr 3</c:v>
                </c:pt>
                <c:pt idx="3">
                  <c:v>yr 4</c:v>
                </c:pt>
                <c:pt idx="4">
                  <c:v>yr 5</c:v>
                </c:pt>
                <c:pt idx="5">
                  <c:v>yr 6</c:v>
                </c:pt>
                <c:pt idx="6">
                  <c:v>yr 7</c:v>
                </c:pt>
              </c:strCache>
            </c:strRef>
          </c:cat>
          <c:val>
            <c:numRef>
              <c:f>Sheet1!$E$2:$E$8</c:f>
              <c:numCache>
                <c:formatCode>General</c:formatCode>
                <c:ptCount val="7"/>
                <c:pt idx="0">
                  <c:v>0</c:v>
                </c:pt>
                <c:pt idx="1">
                  <c:v>0.5</c:v>
                </c:pt>
                <c:pt idx="2">
                  <c:v>6.5</c:v>
                </c:pt>
                <c:pt idx="3">
                  <c:v>12.5</c:v>
                </c:pt>
                <c:pt idx="4">
                  <c:v>18.5</c:v>
                </c:pt>
                <c:pt idx="5">
                  <c:v>24.5</c:v>
                </c:pt>
                <c:pt idx="6">
                  <c:v>30</c:v>
                </c:pt>
              </c:numCache>
            </c:numRef>
          </c:val>
          <c:smooth val="0"/>
          <c:extLst>
            <c:ext xmlns:c16="http://schemas.microsoft.com/office/drawing/2014/chart" uri="{C3380CC4-5D6E-409C-BE32-E72D297353CC}">
              <c16:uniqueId val="{00000003-C3C1-4D80-9C5F-EA4FA1DBC737}"/>
            </c:ext>
          </c:extLst>
        </c:ser>
        <c:dLbls>
          <c:showLegendKey val="0"/>
          <c:showVal val="0"/>
          <c:showCatName val="0"/>
          <c:showSerName val="0"/>
          <c:showPercent val="0"/>
          <c:showBubbleSize val="0"/>
        </c:dLbls>
        <c:smooth val="0"/>
        <c:axId val="34191616"/>
        <c:axId val="34201600"/>
      </c:lineChart>
      <c:catAx>
        <c:axId val="34191616"/>
        <c:scaling>
          <c:orientation val="minMax"/>
        </c:scaling>
        <c:delete val="0"/>
        <c:axPos val="b"/>
        <c:numFmt formatCode="General" sourceLinked="0"/>
        <c:majorTickMark val="out"/>
        <c:minorTickMark val="none"/>
        <c:tickLblPos val="nextTo"/>
        <c:crossAx val="34201600"/>
        <c:crosses val="autoZero"/>
        <c:auto val="1"/>
        <c:lblAlgn val="ctr"/>
        <c:lblOffset val="100"/>
        <c:noMultiLvlLbl val="0"/>
      </c:catAx>
      <c:valAx>
        <c:axId val="34201600"/>
        <c:scaling>
          <c:orientation val="minMax"/>
        </c:scaling>
        <c:delete val="0"/>
        <c:axPos val="l"/>
        <c:majorGridlines/>
        <c:numFmt formatCode="General" sourceLinked="1"/>
        <c:majorTickMark val="out"/>
        <c:minorTickMark val="none"/>
        <c:tickLblPos val="nextTo"/>
        <c:crossAx val="34191616"/>
        <c:crosses val="autoZero"/>
        <c:crossBetween val="between"/>
      </c:valAx>
    </c:plotArea>
    <c:legend>
      <c:legendPos val="r"/>
      <c:overlay val="0"/>
    </c:legend>
    <c:plotVisOnly val="1"/>
    <c:dispBlanksAs val="zero"/>
    <c:showDLblsOverMax val="0"/>
  </c:chart>
  <c:txPr>
    <a:bodyPr/>
    <a:lstStyle/>
    <a:p>
      <a:pPr>
        <a:defRPr sz="1800"/>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0.17204</cdr:x>
      <cdr:y>0.09375</cdr:y>
    </cdr:from>
    <cdr:to>
      <cdr:x>0.48272</cdr:x>
      <cdr:y>0.25279</cdr:y>
    </cdr:to>
    <cdr:sp macro="" textlink="">
      <cdr:nvSpPr>
        <cdr:cNvPr id="2" name="TextBox 1"/>
        <cdr:cNvSpPr txBox="1"/>
      </cdr:nvSpPr>
      <cdr:spPr>
        <a:xfrm xmlns:a="http://schemas.openxmlformats.org/drawingml/2006/main">
          <a:off x="675132" y="381000"/>
          <a:ext cx="1219200"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 7 year model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A484F7B6-8AE2-46E1-89D5-6A0603BA8EC2}" type="datetimeFigureOut">
              <a:rPr lang="en-US" smtClean="0"/>
              <a:t>2/1/2018</a:t>
            </a:fld>
            <a:endParaRPr lang="en-US" dirty="0"/>
          </a:p>
        </p:txBody>
      </p:sp>
      <p:sp>
        <p:nvSpPr>
          <p:cNvPr id="4" name="Slide Image Placeholder 3"/>
          <p:cNvSpPr>
            <a:spLocks noGrp="1" noRot="1" noChangeAspect="1"/>
          </p:cNvSpPr>
          <p:nvPr>
            <p:ph type="sldImg" idx="2"/>
          </p:nvPr>
        </p:nvSpPr>
        <p:spPr>
          <a:xfrm>
            <a:off x="739775" y="1171575"/>
            <a:ext cx="5622925" cy="31623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08500"/>
            <a:ext cx="5683250" cy="36893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52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899525"/>
            <a:ext cx="3078163" cy="469900"/>
          </a:xfrm>
          <a:prstGeom prst="rect">
            <a:avLst/>
          </a:prstGeom>
        </p:spPr>
        <p:txBody>
          <a:bodyPr vert="horz" lIns="91440" tIns="45720" rIns="91440" bIns="45720" rtlCol="0" anchor="b"/>
          <a:lstStyle>
            <a:lvl1pPr algn="r">
              <a:defRPr sz="1200"/>
            </a:lvl1pPr>
          </a:lstStyle>
          <a:p>
            <a:fld id="{C290B729-6121-4576-9DFF-34145B378FD7}" type="slidenum">
              <a:rPr lang="en-US" smtClean="0"/>
              <a:t>‹#›</a:t>
            </a:fld>
            <a:endParaRPr lang="en-US" dirty="0"/>
          </a:p>
        </p:txBody>
      </p:sp>
    </p:spTree>
    <p:extLst>
      <p:ext uri="{BB962C8B-B14F-4D97-AF65-F5344CB8AC3E}">
        <p14:creationId xmlns:p14="http://schemas.microsoft.com/office/powerpoint/2010/main" val="1141841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With all the change in our industry, it is worth some time for a manufacturer to take a fresh look at Manufacturers’ Reps.  This is true for a manufacturer who successfully uses Reps today to be sure they are taking full advantage of the Rep model.  It is true, as well, for Manufacturers that are not using Reps today.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We will look at the current market environment.  We will look at what, we believe, Manufacturers need from their sales channels.  And, we will talk about how Reps can address those needs.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slides are designed to drive a discussion so let’s discuss as we move through this material.  </a:t>
            </a:r>
          </a:p>
        </p:txBody>
      </p:sp>
      <p:sp>
        <p:nvSpPr>
          <p:cNvPr id="4" name="Slide Number Placeholder 3"/>
          <p:cNvSpPr>
            <a:spLocks noGrp="1"/>
          </p:cNvSpPr>
          <p:nvPr>
            <p:ph type="sldNum" sz="quarter" idx="10"/>
          </p:nvPr>
        </p:nvSpPr>
        <p:spPr/>
        <p:txBody>
          <a:bodyPr/>
          <a:lstStyle/>
          <a:p>
            <a:fld id="{C290B729-6121-4576-9DFF-34145B378FD7}" type="slidenum">
              <a:rPr lang="en-US" smtClean="0"/>
              <a:t>2</a:t>
            </a:fld>
            <a:endParaRPr lang="en-US" dirty="0"/>
          </a:p>
        </p:txBody>
      </p:sp>
    </p:spTree>
    <p:extLst>
      <p:ext uri="{BB962C8B-B14F-4D97-AF65-F5344CB8AC3E}">
        <p14:creationId xmlns:p14="http://schemas.microsoft.com/office/powerpoint/2010/main" val="2862682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Today’s business environment is very dynamic – adapting to this change is a key to success.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Reps are well positioned to address these challenges.  </a:t>
            </a:r>
          </a:p>
        </p:txBody>
      </p:sp>
      <p:sp>
        <p:nvSpPr>
          <p:cNvPr id="4" name="Slide Number Placeholder 3"/>
          <p:cNvSpPr>
            <a:spLocks noGrp="1"/>
          </p:cNvSpPr>
          <p:nvPr>
            <p:ph type="sldNum" sz="quarter" idx="10"/>
          </p:nvPr>
        </p:nvSpPr>
        <p:spPr/>
        <p:txBody>
          <a:bodyPr/>
          <a:lstStyle/>
          <a:p>
            <a:fld id="{C290B729-6121-4576-9DFF-34145B378FD7}" type="slidenum">
              <a:rPr lang="en-US" smtClean="0"/>
              <a:t>3</a:t>
            </a:fld>
            <a:endParaRPr lang="en-US" dirty="0"/>
          </a:p>
        </p:txBody>
      </p:sp>
    </p:spTree>
    <p:extLst>
      <p:ext uri="{BB962C8B-B14F-4D97-AF65-F5344CB8AC3E}">
        <p14:creationId xmlns:p14="http://schemas.microsoft.com/office/powerpoint/2010/main" val="147629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This slide is intended to show that when it comes to designing the ideal sales channel strategy this is no perfect answer.   The ideal model depends on a lot of factors that will be different for each situation.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We use the analogies of an “ideal product” or an “ideal vacation” to show that there are always many factors and preferences to find the best solution.   </a:t>
            </a:r>
          </a:p>
        </p:txBody>
      </p:sp>
      <p:sp>
        <p:nvSpPr>
          <p:cNvPr id="4" name="Slide Number Placeholder 3"/>
          <p:cNvSpPr>
            <a:spLocks noGrp="1"/>
          </p:cNvSpPr>
          <p:nvPr>
            <p:ph type="sldNum" sz="quarter" idx="10"/>
          </p:nvPr>
        </p:nvSpPr>
        <p:spPr/>
        <p:txBody>
          <a:bodyPr/>
          <a:lstStyle/>
          <a:p>
            <a:fld id="{C290B729-6121-4576-9DFF-34145B378FD7}" type="slidenum">
              <a:rPr lang="en-US" smtClean="0"/>
              <a:t>4</a:t>
            </a:fld>
            <a:endParaRPr lang="en-US" dirty="0"/>
          </a:p>
        </p:txBody>
      </p:sp>
    </p:spTree>
    <p:extLst>
      <p:ext uri="{BB962C8B-B14F-4D97-AF65-F5344CB8AC3E}">
        <p14:creationId xmlns:p14="http://schemas.microsoft.com/office/powerpoint/2010/main" val="405118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endParaRPr lang="en-US" dirty="0"/>
          </a:p>
          <a:p>
            <a:pPr marL="171450" indent="-171450">
              <a:buFont typeface="Arial" panose="020B0604020202020204" pitchFamily="34" charset="0"/>
              <a:buChar char="•"/>
            </a:pPr>
            <a:r>
              <a:rPr lang="en-US" dirty="0"/>
              <a:t>Bullets are self-explanatory.  Key point is that the environment is very dynamic with changes at customer and distributors.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Distribution remains a very valuable element of the support model – providing unrivaled fulfillment support.   However, some elements of Distribution demand creation are under review by customers, manufacturers and distributors.   With so many manufacturers on a typical Distribution line card it is difficult for a Distributor to fully meet the demand-creation needs of manufacturers or customers.   </a:t>
            </a:r>
          </a:p>
          <a:p>
            <a:pPr marL="171450" indent="-171450">
              <a:buFont typeface="Arial" panose="020B0604020202020204" pitchFamily="34" charset="0"/>
              <a:buChar char="•"/>
            </a:pPr>
            <a:r>
              <a:rPr lang="en-US" dirty="0"/>
              <a:t>As a Rep it is important to emphasis the </a:t>
            </a:r>
            <a:r>
              <a:rPr lang="en-US" b="1" dirty="0"/>
              <a:t>collaborative selling engagement </a:t>
            </a:r>
            <a:r>
              <a:rPr lang="en-US" dirty="0"/>
              <a:t>with Distribution and how it works to support the manufacturers demand creation expectations.  </a:t>
            </a:r>
          </a:p>
        </p:txBody>
      </p:sp>
      <p:sp>
        <p:nvSpPr>
          <p:cNvPr id="4" name="Slide Number Placeholder 3"/>
          <p:cNvSpPr>
            <a:spLocks noGrp="1"/>
          </p:cNvSpPr>
          <p:nvPr>
            <p:ph type="sldNum" sz="quarter" idx="10"/>
          </p:nvPr>
        </p:nvSpPr>
        <p:spPr/>
        <p:txBody>
          <a:bodyPr/>
          <a:lstStyle/>
          <a:p>
            <a:fld id="{C290B729-6121-4576-9DFF-34145B378FD7}" type="slidenum">
              <a:rPr lang="en-US" smtClean="0"/>
              <a:t>5</a:t>
            </a:fld>
            <a:endParaRPr lang="en-US" dirty="0"/>
          </a:p>
        </p:txBody>
      </p:sp>
    </p:spTree>
    <p:extLst>
      <p:ext uri="{BB962C8B-B14F-4D97-AF65-F5344CB8AC3E}">
        <p14:creationId xmlns:p14="http://schemas.microsoft.com/office/powerpoint/2010/main" val="2329776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endParaRPr lang="en-US" dirty="0"/>
          </a:p>
          <a:p>
            <a:pPr marL="171450" indent="-171450">
              <a:buFont typeface="Arial" panose="020B0604020202020204" pitchFamily="34" charset="0"/>
              <a:buChar char="•"/>
            </a:pPr>
            <a:r>
              <a:rPr lang="en-US" dirty="0"/>
              <a:t>Bullets are self-explanatory. </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eCommerce is a fact of life.   However, the emergence of eCommerce portals has not eliminated the need for </a:t>
            </a:r>
            <a:r>
              <a:rPr lang="en-US" i="1" u="sng" dirty="0"/>
              <a:t>human</a:t>
            </a:r>
            <a:r>
              <a:rPr lang="en-US" dirty="0"/>
              <a:t> resources to engage with customers.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290B729-6121-4576-9DFF-34145B378FD7}" type="slidenum">
              <a:rPr lang="en-US" smtClean="0"/>
              <a:t>6</a:t>
            </a:fld>
            <a:endParaRPr lang="en-US" dirty="0"/>
          </a:p>
        </p:txBody>
      </p:sp>
    </p:spTree>
    <p:extLst>
      <p:ext uri="{BB962C8B-B14F-4D97-AF65-F5344CB8AC3E}">
        <p14:creationId xmlns:p14="http://schemas.microsoft.com/office/powerpoint/2010/main" val="3631621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Important to highlight HR and Personnel issues with a direct sales team, in particular the issue of training and retention.   With Reps, the  manufacturers coverage needs are essentially met immediately post training.  Reps know the customers and are in place in territory.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290B729-6121-4576-9DFF-34145B378FD7}" type="slidenum">
              <a:rPr lang="en-US" smtClean="0"/>
              <a:t>7</a:t>
            </a:fld>
            <a:endParaRPr lang="en-US" dirty="0"/>
          </a:p>
        </p:txBody>
      </p:sp>
    </p:spTree>
    <p:extLst>
      <p:ext uri="{BB962C8B-B14F-4D97-AF65-F5344CB8AC3E}">
        <p14:creationId xmlns:p14="http://schemas.microsoft.com/office/powerpoint/2010/main" val="2417113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endParaRPr lang="en-US" dirty="0"/>
          </a:p>
          <a:p>
            <a:pPr marL="171450" indent="-171450">
              <a:buFont typeface="Arial" panose="020B0604020202020204" pitchFamily="34" charset="0"/>
              <a:buChar char="•"/>
            </a:pPr>
            <a:r>
              <a:rPr lang="en-US" dirty="0"/>
              <a:t>Consistent with our theme (Taking a Fresh Look at Manufacturers’ Reps), many people have a dated view of Reps.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the past, many Reps were very small companies with few employees and few suppliers.   Their focus was more on sales (rather than demand creation) and may have doubled as a stocking distributor.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Today, Reps are well-financed, well-trained companies that have a trusted role in their local markets.  The focus is finding, developing and winning design opportunities across they entire breath of their manufacturer line card.  Today’s Reps have a breath of resources to support the entire demand creation and sales processes.   </a:t>
            </a:r>
          </a:p>
        </p:txBody>
      </p:sp>
      <p:sp>
        <p:nvSpPr>
          <p:cNvPr id="4" name="Slide Number Placeholder 3"/>
          <p:cNvSpPr>
            <a:spLocks noGrp="1"/>
          </p:cNvSpPr>
          <p:nvPr>
            <p:ph type="sldNum" sz="quarter" idx="10"/>
          </p:nvPr>
        </p:nvSpPr>
        <p:spPr/>
        <p:txBody>
          <a:bodyPr/>
          <a:lstStyle/>
          <a:p>
            <a:fld id="{C290B729-6121-4576-9DFF-34145B378FD7}" type="slidenum">
              <a:rPr lang="en-US" smtClean="0"/>
              <a:t>8</a:t>
            </a:fld>
            <a:endParaRPr lang="en-US" dirty="0"/>
          </a:p>
        </p:txBody>
      </p:sp>
    </p:spTree>
    <p:extLst>
      <p:ext uri="{BB962C8B-B14F-4D97-AF65-F5344CB8AC3E}">
        <p14:creationId xmlns:p14="http://schemas.microsoft.com/office/powerpoint/2010/main" val="4282418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Bullets are self-explanatory.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Key points to highlight </a:t>
            </a:r>
          </a:p>
          <a:p>
            <a:pPr marL="171450"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Reps are focused independent companies that represent a limited set of complementary, non-competing manufacturers. </a:t>
            </a:r>
          </a:p>
          <a:p>
            <a:pPr marL="628650" lvl="1" indent="-171450">
              <a:buFont typeface="Arial" panose="020B0604020202020204" pitchFamily="34" charset="0"/>
              <a:buChar char="•"/>
            </a:pPr>
            <a:r>
              <a:rPr lang="en-US" dirty="0"/>
              <a:t>Most Reps have, internal to their organizations, inside team of people who can handle customer service, lead follow up and Distribution support</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Most Reps have long, intimate relationships with the local customers and distributors.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Reps are highly motivated to sell as they only get paid when customers buy something.   </a:t>
            </a:r>
          </a:p>
        </p:txBody>
      </p:sp>
      <p:sp>
        <p:nvSpPr>
          <p:cNvPr id="4" name="Slide Number Placeholder 3"/>
          <p:cNvSpPr>
            <a:spLocks noGrp="1"/>
          </p:cNvSpPr>
          <p:nvPr>
            <p:ph type="sldNum" sz="quarter" idx="10"/>
          </p:nvPr>
        </p:nvSpPr>
        <p:spPr/>
        <p:txBody>
          <a:bodyPr/>
          <a:lstStyle/>
          <a:p>
            <a:fld id="{C290B729-6121-4576-9DFF-34145B378FD7}" type="slidenum">
              <a:rPr lang="en-US" smtClean="0"/>
              <a:t>9</a:t>
            </a:fld>
            <a:endParaRPr lang="en-US" dirty="0"/>
          </a:p>
        </p:txBody>
      </p:sp>
    </p:spTree>
    <p:extLst>
      <p:ext uri="{BB962C8B-B14F-4D97-AF65-F5344CB8AC3E}">
        <p14:creationId xmlns:p14="http://schemas.microsoft.com/office/powerpoint/2010/main" val="1880920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endParaRPr lang="en-US" dirty="0"/>
          </a:p>
          <a:p>
            <a:pPr marL="171450" indent="-171450">
              <a:buFont typeface="Arial" panose="020B0604020202020204" pitchFamily="34" charset="0"/>
              <a:buChar char="•"/>
            </a:pPr>
            <a:r>
              <a:rPr lang="en-US" dirty="0"/>
              <a:t>This slide is intended to describe the model that will be used for the next few slides.   Each of the next slides will show four things:</a:t>
            </a:r>
          </a:p>
          <a:p>
            <a:pPr marL="171450" indent="-171450">
              <a:buFont typeface="Arial" panose="020B0604020202020204" pitchFamily="34" charset="0"/>
              <a:buChar char="•"/>
            </a:pPr>
            <a:endParaRPr lang="en-US" dirty="0"/>
          </a:p>
          <a:p>
            <a:pPr marL="685800" lvl="1" indent="-228600">
              <a:buFont typeface="+mj-lt"/>
              <a:buAutoNum type="arabicPeriod"/>
            </a:pPr>
            <a:r>
              <a:rPr lang="en-US" dirty="0"/>
              <a:t>Highlight an important Manufacturer or Customer Issue or Assessment Criteria, e.g. Advocacy, Expertise. </a:t>
            </a:r>
          </a:p>
          <a:p>
            <a:pPr marL="685800" lvl="1" indent="-228600">
              <a:buFont typeface="+mj-lt"/>
              <a:buAutoNum type="arabicPeriod"/>
            </a:pPr>
            <a:endParaRPr lang="en-US" dirty="0"/>
          </a:p>
          <a:p>
            <a:pPr marL="685800" lvl="1" indent="-228600">
              <a:buFont typeface="+mj-lt"/>
              <a:buAutoNum type="arabicPeriod"/>
            </a:pPr>
            <a:r>
              <a:rPr lang="en-US" dirty="0"/>
              <a:t>Outline our understand of what the Manufacturer or Customer Needs. </a:t>
            </a:r>
          </a:p>
          <a:p>
            <a:pPr marL="685800" lvl="1" indent="-228600">
              <a:buFont typeface="+mj-lt"/>
              <a:buAutoNum type="arabicPeriod"/>
            </a:pPr>
            <a:endParaRPr lang="en-US" dirty="0"/>
          </a:p>
          <a:p>
            <a:pPr marL="685800" lvl="1" indent="-228600">
              <a:buFont typeface="+mj-lt"/>
              <a:buAutoNum type="arabicPeriod"/>
            </a:pPr>
            <a:r>
              <a:rPr lang="en-US" dirty="0"/>
              <a:t>Outline the ability of a Rep to meet those needs.  </a:t>
            </a:r>
          </a:p>
          <a:p>
            <a:pPr marL="685800" lvl="1" indent="-228600">
              <a:buFont typeface="+mj-lt"/>
              <a:buAutoNum type="arabicPeriod"/>
            </a:pPr>
            <a:endParaRPr lang="en-US" dirty="0"/>
          </a:p>
          <a:p>
            <a:pPr marL="685800" lvl="1" indent="-228600">
              <a:buFont typeface="+mj-lt"/>
              <a:buAutoNum type="arabicPeriod"/>
            </a:pPr>
            <a:r>
              <a:rPr lang="en-US" dirty="0"/>
              <a:t>The thermometer on the left is intended to show the </a:t>
            </a:r>
            <a:r>
              <a:rPr lang="en-US" i="1" u="sng" dirty="0"/>
              <a:t>relative</a:t>
            </a:r>
            <a:r>
              <a:rPr lang="en-US" dirty="0"/>
              <a:t> ability of various sales channels to meet the manufacturer / customer need.  </a:t>
            </a:r>
          </a:p>
          <a:p>
            <a:pPr marL="685800" lvl="1" indent="-228600">
              <a:buFont typeface="+mj-lt"/>
              <a:buAutoNum type="arabicPeriod"/>
            </a:pPr>
            <a:endParaRPr lang="en-US" dirty="0"/>
          </a:p>
          <a:p>
            <a:pPr marL="685800" lvl="1" indent="-228600">
              <a:buFont typeface="+mj-lt"/>
              <a:buAutoNum type="arabicPeriod"/>
            </a:pPr>
            <a:endParaRPr lang="en-US" dirty="0"/>
          </a:p>
          <a:p>
            <a:pPr marL="914400" lvl="2" indent="0">
              <a:buFont typeface="+mj-lt"/>
              <a:buNone/>
            </a:pPr>
            <a:r>
              <a:rPr lang="en-US" b="1" dirty="0"/>
              <a:t>IMPORTANT – The thermometer is intended to drive discussion.  This is NOT a perfect answer.   </a:t>
            </a:r>
          </a:p>
        </p:txBody>
      </p:sp>
      <p:sp>
        <p:nvSpPr>
          <p:cNvPr id="4" name="Slide Number Placeholder 3"/>
          <p:cNvSpPr>
            <a:spLocks noGrp="1"/>
          </p:cNvSpPr>
          <p:nvPr>
            <p:ph type="sldNum" sz="quarter" idx="10"/>
          </p:nvPr>
        </p:nvSpPr>
        <p:spPr/>
        <p:txBody>
          <a:bodyPr/>
          <a:lstStyle/>
          <a:p>
            <a:fld id="{C290B729-6121-4576-9DFF-34145B378FD7}" type="slidenum">
              <a:rPr lang="en-US" smtClean="0"/>
              <a:t>10</a:t>
            </a:fld>
            <a:endParaRPr lang="en-US" dirty="0"/>
          </a:p>
        </p:txBody>
      </p:sp>
    </p:spTree>
    <p:extLst>
      <p:ext uri="{BB962C8B-B14F-4D97-AF65-F5344CB8AC3E}">
        <p14:creationId xmlns:p14="http://schemas.microsoft.com/office/powerpoint/2010/main" val="130583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Key need – Manufacturers want sales resources to “advocate” their product with customers.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Reps are well positioned to do this due to their limited, complementary, non-competing line card.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thermometer suggests that </a:t>
            </a:r>
          </a:p>
          <a:p>
            <a:pPr marL="171450"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Direct sales drive the highest advocacy due to the nature of their job and limited options.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It is difficult for Distribution to adequately advocate any one manufacturer’s products due to the breath of Distributor </a:t>
            </a:r>
            <a:r>
              <a:rPr lang="en-US"/>
              <a:t>line cards</a:t>
            </a:r>
            <a:endParaRPr lang="en-US" dirty="0"/>
          </a:p>
        </p:txBody>
      </p:sp>
      <p:sp>
        <p:nvSpPr>
          <p:cNvPr id="4" name="Slide Number Placeholder 3"/>
          <p:cNvSpPr>
            <a:spLocks noGrp="1"/>
          </p:cNvSpPr>
          <p:nvPr>
            <p:ph type="sldNum" sz="quarter" idx="10"/>
          </p:nvPr>
        </p:nvSpPr>
        <p:spPr/>
        <p:txBody>
          <a:bodyPr/>
          <a:lstStyle/>
          <a:p>
            <a:fld id="{C290B729-6121-4576-9DFF-34145B378FD7}" type="slidenum">
              <a:rPr lang="en-US" smtClean="0"/>
              <a:t>11</a:t>
            </a:fld>
            <a:endParaRPr lang="en-US" dirty="0"/>
          </a:p>
        </p:txBody>
      </p:sp>
    </p:spTree>
    <p:extLst>
      <p:ext uri="{BB962C8B-B14F-4D97-AF65-F5344CB8AC3E}">
        <p14:creationId xmlns:p14="http://schemas.microsoft.com/office/powerpoint/2010/main" val="2239946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Key Manufacturer need – control and influence on priorities and activities of selling organization.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Reps are well positioned to address this need given the relatively few manufacturers that a Rep is contracted to support.  And, since a Rep only gets paid for results there is a strong incentive to deliver results and not just “activities”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thermometer suggests that a Supplier has the most influence over their own direct resources.  Some Rep owners suggest that a manufacturer might have even more influence over Reps than they do their own people.   Poor (or perceived poor) Rep performance almost always results in an immediate corrective action plan.  Addressing underperforming direct resources can be a lengthy process  And, underperforming direct resources continue to get paid a performance-independent base salary during this period.  Some Reps would put “Reps” at the top of the thermometer.  </a:t>
            </a:r>
          </a:p>
          <a:p>
            <a:pPr marL="171450" indent="-171450">
              <a:buFont typeface="Arial" panose="020B0604020202020204" pitchFamily="34" charset="0"/>
              <a:buChar char="•"/>
            </a:pPr>
            <a:r>
              <a:rPr lang="en-US" dirty="0"/>
              <a:t>Manufacturers often overlook the  position their line has or will have in the Rep territory strategy, it makes the reps overall line mix that much more important to that reps customers.  This inherently gives the manufacturer strong influence with that Rep firm.</a:t>
            </a:r>
          </a:p>
        </p:txBody>
      </p:sp>
      <p:sp>
        <p:nvSpPr>
          <p:cNvPr id="4" name="Slide Number Placeholder 3"/>
          <p:cNvSpPr>
            <a:spLocks noGrp="1"/>
          </p:cNvSpPr>
          <p:nvPr>
            <p:ph type="sldNum" sz="quarter" idx="10"/>
          </p:nvPr>
        </p:nvSpPr>
        <p:spPr/>
        <p:txBody>
          <a:bodyPr/>
          <a:lstStyle/>
          <a:p>
            <a:fld id="{C290B729-6121-4576-9DFF-34145B378FD7}" type="slidenum">
              <a:rPr lang="en-US" smtClean="0"/>
              <a:t>12</a:t>
            </a:fld>
            <a:endParaRPr lang="en-US" dirty="0"/>
          </a:p>
        </p:txBody>
      </p:sp>
    </p:spTree>
    <p:extLst>
      <p:ext uri="{BB962C8B-B14F-4D97-AF65-F5344CB8AC3E}">
        <p14:creationId xmlns:p14="http://schemas.microsoft.com/office/powerpoint/2010/main" val="2832359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Product expertise is a key need for both Manufacturers and Customers.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It is generally true that Direct Sales Resources have the most expertise in their own companies products.  There are exceptions as there very experienced Rep technical resources and very inexperienced Direct technical resources.  But as a general rule, Direct has the most expertise.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For similar reasons, Reps tend to have more expertise than Distributor salespeople and FAEs who have a very broad line card to understand.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One advantage that a Rep has over a Direct sales person is that the Rep has more involvement in the customer’s application / system. This broader view enhances a Reps ability to add value beyond simple device expertise.  </a:t>
            </a:r>
          </a:p>
        </p:txBody>
      </p:sp>
      <p:sp>
        <p:nvSpPr>
          <p:cNvPr id="4" name="Slide Number Placeholder 3"/>
          <p:cNvSpPr>
            <a:spLocks noGrp="1"/>
          </p:cNvSpPr>
          <p:nvPr>
            <p:ph type="sldNum" sz="quarter" idx="10"/>
          </p:nvPr>
        </p:nvSpPr>
        <p:spPr/>
        <p:txBody>
          <a:bodyPr/>
          <a:lstStyle/>
          <a:p>
            <a:fld id="{C290B729-6121-4576-9DFF-34145B378FD7}" type="slidenum">
              <a:rPr lang="en-US" smtClean="0"/>
              <a:t>13</a:t>
            </a:fld>
            <a:endParaRPr lang="en-US" dirty="0"/>
          </a:p>
        </p:txBody>
      </p:sp>
    </p:spTree>
    <p:extLst>
      <p:ext uri="{BB962C8B-B14F-4D97-AF65-F5344CB8AC3E}">
        <p14:creationId xmlns:p14="http://schemas.microsoft.com/office/powerpoint/2010/main" val="3706641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Note – the previous slides tend to focus on a “manufacturer’s” need.  In this slide, we focus on a “customer” need.  In this case, we are looking at the Customer Experience in Fulfillment.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Customers want to be able to find inventory of the right product at a fair price.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this special customer need, the Sales Channel that best meets this need is Distribution.  Distributors hold inventory of products for off-the-shelf sales to customers.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But, the Reps still play an important role in this customer experience.   Reps make sure that the customer has designed in the right part that meets their technical needs and also meets their commercial needs (price and availability).  Also, the Reps have good access and influence with their manufacturers to address fulfillment issues.  Finally, since a Rep may be involved with many Supplies and technologies on a customer’s project, a Rep can bring enhanced value to Fulfillment issues.   </a:t>
            </a:r>
          </a:p>
        </p:txBody>
      </p:sp>
      <p:sp>
        <p:nvSpPr>
          <p:cNvPr id="4" name="Slide Number Placeholder 3"/>
          <p:cNvSpPr>
            <a:spLocks noGrp="1"/>
          </p:cNvSpPr>
          <p:nvPr>
            <p:ph type="sldNum" sz="quarter" idx="10"/>
          </p:nvPr>
        </p:nvSpPr>
        <p:spPr/>
        <p:txBody>
          <a:bodyPr/>
          <a:lstStyle/>
          <a:p>
            <a:fld id="{C290B729-6121-4576-9DFF-34145B378FD7}" type="slidenum">
              <a:rPr lang="en-US" smtClean="0"/>
              <a:t>14</a:t>
            </a:fld>
            <a:endParaRPr lang="en-US" dirty="0"/>
          </a:p>
        </p:txBody>
      </p:sp>
    </p:spTree>
    <p:extLst>
      <p:ext uri="{BB962C8B-B14F-4D97-AF65-F5344CB8AC3E}">
        <p14:creationId xmlns:p14="http://schemas.microsoft.com/office/powerpoint/2010/main" val="205758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Again, the focus of this slide is a Customer need – customer experience in Demand Creation.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Customers want to engage with sales resources that can help them with their project by being knowledgeable across multiple technologies and suppliers.  Ideally, those sales resources should have systems expertise that bring value to the customer.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this case, Reps are uniquely positioned to bring value to customers.  The combination of the Reps line card and their expertise in these products enable a Rep to contribute to Demand Creation at a high-level across many devices  and technologies.  </a:t>
            </a:r>
          </a:p>
          <a:p>
            <a:pPr marL="171450" indent="-171450">
              <a:buFont typeface="Arial" panose="020B0604020202020204" pitchFamily="34" charset="0"/>
              <a:buChar char="•"/>
            </a:pPr>
            <a:r>
              <a:rPr lang="en-US" dirty="0"/>
              <a:t>Demand creation though new customer pursuit is also a rep strong point as they drive lead follow up both directly and through the Distributor channel.</a:t>
            </a:r>
          </a:p>
        </p:txBody>
      </p:sp>
      <p:sp>
        <p:nvSpPr>
          <p:cNvPr id="4" name="Slide Number Placeholder 3"/>
          <p:cNvSpPr>
            <a:spLocks noGrp="1"/>
          </p:cNvSpPr>
          <p:nvPr>
            <p:ph type="sldNum" sz="quarter" idx="10"/>
          </p:nvPr>
        </p:nvSpPr>
        <p:spPr/>
        <p:txBody>
          <a:bodyPr/>
          <a:lstStyle/>
          <a:p>
            <a:fld id="{C290B729-6121-4576-9DFF-34145B378FD7}" type="slidenum">
              <a:rPr lang="en-US" smtClean="0"/>
              <a:t>15</a:t>
            </a:fld>
            <a:endParaRPr lang="en-US" dirty="0"/>
          </a:p>
        </p:txBody>
      </p:sp>
    </p:spTree>
    <p:extLst>
      <p:ext uri="{BB962C8B-B14F-4D97-AF65-F5344CB8AC3E}">
        <p14:creationId xmlns:p14="http://schemas.microsoft.com/office/powerpoint/2010/main" val="1607196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A manufacturer wants to be able to reach all customers – current and emerging.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Distributors are best positioned to meet this need as Distributors have relatively large selling teams in all markets.   Distributors are well positioned to provide a base level of sales support to all customers.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However, an experienced Rep is able to provide comprehensive technical supports to customers in the Reps local market.  </a:t>
            </a:r>
          </a:p>
        </p:txBody>
      </p:sp>
      <p:sp>
        <p:nvSpPr>
          <p:cNvPr id="4" name="Slide Number Placeholder 3"/>
          <p:cNvSpPr>
            <a:spLocks noGrp="1"/>
          </p:cNvSpPr>
          <p:nvPr>
            <p:ph type="sldNum" sz="quarter" idx="10"/>
          </p:nvPr>
        </p:nvSpPr>
        <p:spPr/>
        <p:txBody>
          <a:bodyPr/>
          <a:lstStyle/>
          <a:p>
            <a:fld id="{C290B729-6121-4576-9DFF-34145B378FD7}" type="slidenum">
              <a:rPr lang="en-US" smtClean="0"/>
              <a:t>16</a:t>
            </a:fld>
            <a:endParaRPr lang="en-US" dirty="0"/>
          </a:p>
        </p:txBody>
      </p:sp>
    </p:spTree>
    <p:extLst>
      <p:ext uri="{BB962C8B-B14F-4D97-AF65-F5344CB8AC3E}">
        <p14:creationId xmlns:p14="http://schemas.microsoft.com/office/powerpoint/2010/main" val="2209106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To this point, we have focused on the needs of Manufacturers and Customers.  But, Distributors are another critical Sales Channel element.  And, Distributors have needs that Reps are also well positioned to satisfy.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Working with Reps is often very efficient for a Distributor as a Rep has relationships with several Suppliers.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Reps understand distribution.  Working with distributors is a key part of their day-to-day business.  Reps tend to have experience, especially experience in the local market with local customers.   Often, Direct salespeople do not have as much experience (or interest in) working with distribution.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Reps are focused on driving the resale price.  Reps and Distributors are not competing for transactional margin.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290B729-6121-4576-9DFF-34145B378FD7}" type="slidenum">
              <a:rPr lang="en-US" smtClean="0"/>
              <a:t>17</a:t>
            </a:fld>
            <a:endParaRPr lang="en-US" dirty="0"/>
          </a:p>
        </p:txBody>
      </p:sp>
    </p:spTree>
    <p:extLst>
      <p:ext uri="{BB962C8B-B14F-4D97-AF65-F5344CB8AC3E}">
        <p14:creationId xmlns:p14="http://schemas.microsoft.com/office/powerpoint/2010/main" val="1307300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This is intended to be a summary / transition slide.  We have walked through various Manufacturer, Customer and Distributor needs.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Now it’s time to suggest that Reps are worth a closer look.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Bullets are self-explanatory.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Again, this slide is intended to drive a discussion. People may disagree or question some of these points.   </a:t>
            </a:r>
          </a:p>
        </p:txBody>
      </p:sp>
      <p:sp>
        <p:nvSpPr>
          <p:cNvPr id="4" name="Slide Number Placeholder 3"/>
          <p:cNvSpPr>
            <a:spLocks noGrp="1"/>
          </p:cNvSpPr>
          <p:nvPr>
            <p:ph type="sldNum" sz="quarter" idx="10"/>
          </p:nvPr>
        </p:nvSpPr>
        <p:spPr/>
        <p:txBody>
          <a:bodyPr/>
          <a:lstStyle/>
          <a:p>
            <a:fld id="{C290B729-6121-4576-9DFF-34145B378FD7}" type="slidenum">
              <a:rPr lang="en-US" smtClean="0"/>
              <a:t>18</a:t>
            </a:fld>
            <a:endParaRPr lang="en-US" dirty="0"/>
          </a:p>
        </p:txBody>
      </p:sp>
    </p:spTree>
    <p:extLst>
      <p:ext uri="{BB962C8B-B14F-4D97-AF65-F5344CB8AC3E}">
        <p14:creationId xmlns:p14="http://schemas.microsoft.com/office/powerpoint/2010/main" val="1282774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The next two slides are the “Next Steps” slides trying to get people to do a more comprehensive Sales Channels Needs Assessment.   This slide and the next are to be used with Manufacturers that are NOT using Reps today.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What is outlined here is a proposed set of next steps to determine how Reps might enhance a Sales Channel Strategy.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These are typical recommendations and can vary greatly in individual cases.   </a:t>
            </a:r>
          </a:p>
        </p:txBody>
      </p:sp>
      <p:sp>
        <p:nvSpPr>
          <p:cNvPr id="4" name="Slide Number Placeholder 3"/>
          <p:cNvSpPr>
            <a:spLocks noGrp="1"/>
          </p:cNvSpPr>
          <p:nvPr>
            <p:ph type="sldNum" sz="quarter" idx="10"/>
          </p:nvPr>
        </p:nvSpPr>
        <p:spPr/>
        <p:txBody>
          <a:bodyPr/>
          <a:lstStyle/>
          <a:p>
            <a:fld id="{C290B729-6121-4576-9DFF-34145B378FD7}" type="slidenum">
              <a:rPr lang="en-US" smtClean="0"/>
              <a:t>20</a:t>
            </a:fld>
            <a:endParaRPr lang="en-US" dirty="0"/>
          </a:p>
        </p:txBody>
      </p:sp>
    </p:spTree>
    <p:extLst>
      <p:ext uri="{BB962C8B-B14F-4D97-AF65-F5344CB8AC3E}">
        <p14:creationId xmlns:p14="http://schemas.microsoft.com/office/powerpoint/2010/main" val="515375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Again, typical next steps.  Can be modified for individual situation.  </a:t>
            </a:r>
          </a:p>
        </p:txBody>
      </p:sp>
      <p:sp>
        <p:nvSpPr>
          <p:cNvPr id="4" name="Slide Number Placeholder 3"/>
          <p:cNvSpPr>
            <a:spLocks noGrp="1"/>
          </p:cNvSpPr>
          <p:nvPr>
            <p:ph type="sldNum" sz="quarter" idx="10"/>
          </p:nvPr>
        </p:nvSpPr>
        <p:spPr/>
        <p:txBody>
          <a:bodyPr/>
          <a:lstStyle/>
          <a:p>
            <a:fld id="{C290B729-6121-4576-9DFF-34145B378FD7}" type="slidenum">
              <a:rPr lang="en-US" smtClean="0"/>
              <a:t>21</a:t>
            </a:fld>
            <a:endParaRPr lang="en-US" dirty="0"/>
          </a:p>
        </p:txBody>
      </p:sp>
    </p:spTree>
    <p:extLst>
      <p:ext uri="{BB962C8B-B14F-4D97-AF65-F5344CB8AC3E}">
        <p14:creationId xmlns:p14="http://schemas.microsoft.com/office/powerpoint/2010/main" val="3831439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“Next Step” slide for use with Suppliers that are currently using reps but may not be happy with the current situation or results.   </a:t>
            </a:r>
          </a:p>
        </p:txBody>
      </p:sp>
      <p:sp>
        <p:nvSpPr>
          <p:cNvPr id="4" name="Slide Number Placeholder 3"/>
          <p:cNvSpPr>
            <a:spLocks noGrp="1"/>
          </p:cNvSpPr>
          <p:nvPr>
            <p:ph type="sldNum" sz="quarter" idx="10"/>
          </p:nvPr>
        </p:nvSpPr>
        <p:spPr/>
        <p:txBody>
          <a:bodyPr/>
          <a:lstStyle/>
          <a:p>
            <a:fld id="{C290B729-6121-4576-9DFF-34145B378FD7}" type="slidenum">
              <a:rPr lang="en-US" smtClean="0"/>
              <a:t>23</a:t>
            </a:fld>
            <a:endParaRPr lang="en-US" dirty="0"/>
          </a:p>
        </p:txBody>
      </p:sp>
    </p:spTree>
    <p:extLst>
      <p:ext uri="{BB962C8B-B14F-4D97-AF65-F5344CB8AC3E}">
        <p14:creationId xmlns:p14="http://schemas.microsoft.com/office/powerpoint/2010/main" val="2859522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endParaRPr lang="en-US" dirty="0"/>
          </a:p>
          <a:p>
            <a:pPr marL="171450" indent="-171450">
              <a:buFont typeface="Arial" panose="020B0604020202020204" pitchFamily="34" charset="0"/>
              <a:buChar char="•"/>
            </a:pPr>
            <a:r>
              <a:rPr lang="en-US" dirty="0"/>
              <a:t>Direct sales are a fixed cost (SG&amp;A) with associated corporate overhead.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Key point – Rep commissions are a variable cost based on how much the Rep sells.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Important to stress that while Rep commissions are a variable cost, a Rep needs to see that a Rep / Manufacturer relationship has a reasonable, sustainable long-term ROI.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Rep models should not be viewed simply as a “save money” strategy.  Instead it is a way for a manufacturer to invest in selling resources without the burden and inflexibility of the direct sales model.   Reps are a flexible “invest differently” strategy.  </a:t>
            </a:r>
          </a:p>
        </p:txBody>
      </p:sp>
      <p:sp>
        <p:nvSpPr>
          <p:cNvPr id="4" name="Slide Number Placeholder 3"/>
          <p:cNvSpPr>
            <a:spLocks noGrp="1"/>
          </p:cNvSpPr>
          <p:nvPr>
            <p:ph type="sldNum" sz="quarter" idx="10"/>
          </p:nvPr>
        </p:nvSpPr>
        <p:spPr/>
        <p:txBody>
          <a:bodyPr/>
          <a:lstStyle/>
          <a:p>
            <a:fld id="{C290B729-6121-4576-9DFF-34145B378FD7}" type="slidenum">
              <a:rPr lang="en-US" smtClean="0"/>
              <a:t>25</a:t>
            </a:fld>
            <a:endParaRPr lang="en-US" dirty="0"/>
          </a:p>
        </p:txBody>
      </p:sp>
    </p:spTree>
    <p:extLst>
      <p:ext uri="{BB962C8B-B14F-4D97-AF65-F5344CB8AC3E}">
        <p14:creationId xmlns:p14="http://schemas.microsoft.com/office/powerpoint/2010/main" val="3401045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a:t>
            </a:r>
          </a:p>
          <a:p>
            <a:endParaRPr lang="en-US" dirty="0"/>
          </a:p>
          <a:p>
            <a:pPr marL="171450" indent="-171450">
              <a:buFont typeface="Arial" panose="020B0604020202020204" pitchFamily="34" charset="0"/>
              <a:buChar char="•"/>
            </a:pPr>
            <a:r>
              <a:rPr lang="en-US" dirty="0"/>
              <a:t>The purpose of this slide is to highlight visually how Rep commissions cover a wide variety of expenses that would be captured as direct costs and allocated overhead for a direct sales team.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290B729-6121-4576-9DFF-34145B378FD7}" type="slidenum">
              <a:rPr lang="en-US" smtClean="0"/>
              <a:t>26</a:t>
            </a:fld>
            <a:endParaRPr lang="en-US" dirty="0"/>
          </a:p>
        </p:txBody>
      </p:sp>
    </p:spTree>
    <p:extLst>
      <p:ext uri="{BB962C8B-B14F-4D97-AF65-F5344CB8AC3E}">
        <p14:creationId xmlns:p14="http://schemas.microsoft.com/office/powerpoint/2010/main" val="55980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This graph shows how a typical Rep uses Manufacturer commissions to cover various sales expenses.  </a:t>
            </a:r>
          </a:p>
        </p:txBody>
      </p:sp>
      <p:sp>
        <p:nvSpPr>
          <p:cNvPr id="4" name="Slide Number Placeholder 3"/>
          <p:cNvSpPr>
            <a:spLocks noGrp="1"/>
          </p:cNvSpPr>
          <p:nvPr>
            <p:ph type="sldNum" sz="quarter" idx="10"/>
          </p:nvPr>
        </p:nvSpPr>
        <p:spPr/>
        <p:txBody>
          <a:bodyPr/>
          <a:lstStyle/>
          <a:p>
            <a:fld id="{C290B729-6121-4576-9DFF-34145B378FD7}" type="slidenum">
              <a:rPr lang="en-US" smtClean="0"/>
              <a:t>27</a:t>
            </a:fld>
            <a:endParaRPr lang="en-US" dirty="0"/>
          </a:p>
        </p:txBody>
      </p:sp>
    </p:spTree>
    <p:extLst>
      <p:ext uri="{BB962C8B-B14F-4D97-AF65-F5344CB8AC3E}">
        <p14:creationId xmlns:p14="http://schemas.microsoft.com/office/powerpoint/2010/main" val="2282779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D1C46C-EDD9-4B15-8FD7-ACD9E02A458C}"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119435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endParaRPr lang="en-US" dirty="0"/>
          </a:p>
          <a:p>
            <a:pPr marL="171450" indent="-171450">
              <a:buFont typeface="Arial" panose="020B0604020202020204" pitchFamily="34" charset="0"/>
              <a:buChar char="•"/>
            </a:pPr>
            <a:r>
              <a:rPr lang="en-US" dirty="0"/>
              <a:t>This appendix addresses “Hybrid Models” should this come up in the conversation.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As we said that the beginning of the presentation, there is not an ideal sales channel strategy for every situation.  In some cases, exclusively using Reps might be the best model.  In other cases, using a blend of Rep and Direct resources may be the most efficient approach.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290B729-6121-4576-9DFF-34145B378FD7}" type="slidenum">
              <a:rPr lang="en-US" smtClean="0"/>
              <a:t>29</a:t>
            </a:fld>
            <a:endParaRPr lang="en-US" dirty="0"/>
          </a:p>
        </p:txBody>
      </p:sp>
    </p:spTree>
    <p:extLst>
      <p:ext uri="{BB962C8B-B14F-4D97-AF65-F5344CB8AC3E}">
        <p14:creationId xmlns:p14="http://schemas.microsoft.com/office/powerpoint/2010/main" val="5842993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This slide discusses one hybrid model – what we call the “Complementary Hybrid” model that uses both Direct Sales and Rep resources to completely cover one or more Major Accounts. </a:t>
            </a:r>
          </a:p>
          <a:p>
            <a:pPr marL="171450"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Direct Sales could provide global account management, coordination of multi-site opportunities and global demand forecasting. </a:t>
            </a:r>
          </a:p>
          <a:p>
            <a:pPr marL="628650" lvl="1" indent="-171450">
              <a:buFont typeface="Arial" panose="020B0604020202020204" pitchFamily="34" charset="0"/>
              <a:buChar char="•"/>
            </a:pPr>
            <a:r>
              <a:rPr lang="en-US" dirty="0"/>
              <a:t>Local Reps could provide tactical sales and technical support.   </a:t>
            </a:r>
          </a:p>
        </p:txBody>
      </p:sp>
      <p:sp>
        <p:nvSpPr>
          <p:cNvPr id="4" name="Slide Number Placeholder 3"/>
          <p:cNvSpPr>
            <a:spLocks noGrp="1"/>
          </p:cNvSpPr>
          <p:nvPr>
            <p:ph type="sldNum" sz="quarter" idx="10"/>
          </p:nvPr>
        </p:nvSpPr>
        <p:spPr/>
        <p:txBody>
          <a:bodyPr/>
          <a:lstStyle/>
          <a:p>
            <a:fld id="{C290B729-6121-4576-9DFF-34145B378FD7}" type="slidenum">
              <a:rPr lang="en-US" smtClean="0"/>
              <a:t>30</a:t>
            </a:fld>
            <a:endParaRPr lang="en-US" dirty="0"/>
          </a:p>
        </p:txBody>
      </p:sp>
    </p:spTree>
    <p:extLst>
      <p:ext uri="{BB962C8B-B14F-4D97-AF65-F5344CB8AC3E}">
        <p14:creationId xmlns:p14="http://schemas.microsoft.com/office/powerpoint/2010/main" val="36219938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endParaRPr lang="en-US" dirty="0"/>
          </a:p>
          <a:p>
            <a:pPr marL="171450" indent="-171450">
              <a:buFont typeface="Arial" panose="020B0604020202020204" pitchFamily="34" charset="0"/>
              <a:buChar char="•"/>
            </a:pPr>
            <a:r>
              <a:rPr lang="en-US" dirty="0"/>
              <a:t>This slides discusses what we have called the “Market Hybrid” model.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this model, a Manufacturer uses both Direct Sales and Rep resources on </a:t>
            </a:r>
            <a:r>
              <a:rPr lang="en-US" i="1" u="sng" dirty="0"/>
              <a:t>different</a:t>
            </a:r>
            <a:r>
              <a:rPr lang="en-US" dirty="0"/>
              <a:t> customer bases.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Unlike the Complementary Hybrid model that uses Direct Sales and Reps to support various aspects of the same customer, the Market Hybrid model keeps each group focused on distinct customer bases.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 this model, Reps are often used for local Distribution support.  </a:t>
            </a:r>
          </a:p>
        </p:txBody>
      </p:sp>
      <p:sp>
        <p:nvSpPr>
          <p:cNvPr id="4" name="Slide Number Placeholder 3"/>
          <p:cNvSpPr>
            <a:spLocks noGrp="1"/>
          </p:cNvSpPr>
          <p:nvPr>
            <p:ph type="sldNum" sz="quarter" idx="10"/>
          </p:nvPr>
        </p:nvSpPr>
        <p:spPr/>
        <p:txBody>
          <a:bodyPr/>
          <a:lstStyle/>
          <a:p>
            <a:fld id="{C290B729-6121-4576-9DFF-34145B378FD7}" type="slidenum">
              <a:rPr lang="en-US" smtClean="0"/>
              <a:t>31</a:t>
            </a:fld>
            <a:endParaRPr lang="en-US" dirty="0"/>
          </a:p>
        </p:txBody>
      </p:sp>
    </p:spTree>
    <p:extLst>
      <p:ext uri="{BB962C8B-B14F-4D97-AF65-F5344CB8AC3E}">
        <p14:creationId xmlns:p14="http://schemas.microsoft.com/office/powerpoint/2010/main" val="831231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FFCA-5CCB-497D-9189-B6252C2A1B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DD6698-250F-4390-901D-EE7F0E4FD4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BD796B-21B2-4829-93D7-469F464CBB35}"/>
              </a:ext>
            </a:extLst>
          </p:cNvPr>
          <p:cNvSpPr>
            <a:spLocks noGrp="1"/>
          </p:cNvSpPr>
          <p:nvPr>
            <p:ph type="dt" sz="half" idx="10"/>
          </p:nvPr>
        </p:nvSpPr>
        <p:spPr/>
        <p:txBody>
          <a:bodyPr/>
          <a:lstStyle/>
          <a:p>
            <a:fld id="{DC19E8CC-49B6-46EE-9106-36C9C9FE54B0}" type="datetime1">
              <a:rPr lang="en-US" smtClean="0"/>
              <a:t>2/1/2018</a:t>
            </a:fld>
            <a:endParaRPr lang="en-US" dirty="0"/>
          </a:p>
        </p:txBody>
      </p:sp>
      <p:sp>
        <p:nvSpPr>
          <p:cNvPr id="5" name="Footer Placeholder 4">
            <a:extLst>
              <a:ext uri="{FF2B5EF4-FFF2-40B4-BE49-F238E27FC236}">
                <a16:creationId xmlns:a16="http://schemas.microsoft.com/office/drawing/2014/main" id="{E606D682-9C8F-4759-A15B-5AFC6865AD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559D29-E733-43AA-8108-B523540694AA}"/>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a:t>
            </a:fld>
            <a:endParaRPr lang="en-US" dirty="0"/>
          </a:p>
        </p:txBody>
      </p:sp>
      <p:pic>
        <p:nvPicPr>
          <p:cNvPr id="8" name="Picture 7">
            <a:extLst>
              <a:ext uri="{FF2B5EF4-FFF2-40B4-BE49-F238E27FC236}">
                <a16:creationId xmlns:a16="http://schemas.microsoft.com/office/drawing/2014/main" id="{5E38021C-0510-4CC2-ACB2-E052F8E38A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6848" y="139411"/>
            <a:ext cx="842752" cy="841925"/>
          </a:xfrm>
          <a:prstGeom prst="rect">
            <a:avLst/>
          </a:prstGeom>
        </p:spPr>
      </p:pic>
    </p:spTree>
    <p:extLst>
      <p:ext uri="{BB962C8B-B14F-4D97-AF65-F5344CB8AC3E}">
        <p14:creationId xmlns:p14="http://schemas.microsoft.com/office/powerpoint/2010/main" val="574838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8EEC3-3171-44E9-B92A-94AA8592A3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105733-28FA-4FE0-A512-CECD5E869FF5}"/>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E45B224-B579-4E3B-98F6-8E32EE4513D6}"/>
              </a:ext>
            </a:extLst>
          </p:cNvPr>
          <p:cNvSpPr>
            <a:spLocks noGrp="1"/>
          </p:cNvSpPr>
          <p:nvPr>
            <p:ph type="dt" sz="half" idx="10"/>
          </p:nvPr>
        </p:nvSpPr>
        <p:spPr/>
        <p:txBody>
          <a:bodyPr/>
          <a:lstStyle/>
          <a:p>
            <a:fld id="{5D24BC15-F781-4477-9A0F-CBF28F88D8AD}" type="datetime1">
              <a:rPr lang="en-US" smtClean="0"/>
              <a:t>2/1/2018</a:t>
            </a:fld>
            <a:endParaRPr lang="en-US" dirty="0"/>
          </a:p>
        </p:txBody>
      </p:sp>
      <p:sp>
        <p:nvSpPr>
          <p:cNvPr id="5" name="Footer Placeholder 4">
            <a:extLst>
              <a:ext uri="{FF2B5EF4-FFF2-40B4-BE49-F238E27FC236}">
                <a16:creationId xmlns:a16="http://schemas.microsoft.com/office/drawing/2014/main" id="{34A5BDCC-B0ED-4515-B08A-9EF5ACD78EBF}"/>
              </a:ext>
            </a:extLst>
          </p:cNvPr>
          <p:cNvSpPr>
            <a:spLocks noGrp="1"/>
          </p:cNvSpPr>
          <p:nvPr>
            <p:ph type="ftr" sz="quarter" idx="11"/>
          </p:nvPr>
        </p:nvSpPr>
        <p:spPr/>
        <p:txBody>
          <a:bodyPr/>
          <a:lstStyle/>
          <a:p>
            <a:r>
              <a:rPr lang="en-US" dirty="0"/>
              <a:t>ValueProp_SimariDraft_170922_Rev3</a:t>
            </a:r>
          </a:p>
        </p:txBody>
      </p:sp>
      <p:sp>
        <p:nvSpPr>
          <p:cNvPr id="6" name="Slide Number Placeholder 5">
            <a:extLst>
              <a:ext uri="{FF2B5EF4-FFF2-40B4-BE49-F238E27FC236}">
                <a16:creationId xmlns:a16="http://schemas.microsoft.com/office/drawing/2014/main" id="{D25F108E-7656-4D47-B4CC-3FB3133D41A8}"/>
              </a:ext>
            </a:extLst>
          </p:cNvPr>
          <p:cNvSpPr>
            <a:spLocks noGrp="1"/>
          </p:cNvSpPr>
          <p:nvPr>
            <p:ph type="sldNum" sz="quarter" idx="12"/>
          </p:nvPr>
        </p:nvSpPr>
        <p:spPr>
          <a:xfrm>
            <a:off x="9367057" y="6356350"/>
            <a:ext cx="2743200" cy="365125"/>
          </a:xfrm>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595607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F4820-908C-43FD-AFEA-752B9662CC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B3644C-4ADD-4887-A55B-2101DF7816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9E276C-A47C-4BDB-A171-3418B16D96B8}"/>
              </a:ext>
            </a:extLst>
          </p:cNvPr>
          <p:cNvSpPr>
            <a:spLocks noGrp="1"/>
          </p:cNvSpPr>
          <p:nvPr>
            <p:ph type="dt" sz="half" idx="10"/>
          </p:nvPr>
        </p:nvSpPr>
        <p:spPr/>
        <p:txBody>
          <a:bodyPr/>
          <a:lstStyle/>
          <a:p>
            <a:fld id="{663091C8-2933-4B7A-B4A8-54C4CAECA5DC}" type="datetime1">
              <a:rPr lang="en-US" smtClean="0"/>
              <a:t>2/1/2018</a:t>
            </a:fld>
            <a:endParaRPr lang="en-US" dirty="0"/>
          </a:p>
        </p:txBody>
      </p:sp>
      <p:sp>
        <p:nvSpPr>
          <p:cNvPr id="5" name="Footer Placeholder 4">
            <a:extLst>
              <a:ext uri="{FF2B5EF4-FFF2-40B4-BE49-F238E27FC236}">
                <a16:creationId xmlns:a16="http://schemas.microsoft.com/office/drawing/2014/main" id="{171EF271-2674-4FE2-A05B-F15AC6DA1A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BE4125-4754-43AF-A440-65238267FE31}"/>
              </a:ext>
            </a:extLst>
          </p:cNvPr>
          <p:cNvSpPr>
            <a:spLocks noGrp="1"/>
          </p:cNvSpPr>
          <p:nvPr>
            <p:ph type="sldNum" sz="quarter" idx="12"/>
          </p:nvPr>
        </p:nvSpPr>
        <p:spPr>
          <a:xfrm>
            <a:off x="9300556" y="6356350"/>
            <a:ext cx="2743200" cy="365125"/>
          </a:xfrm>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3899737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389B8-D17D-44BB-8A74-F98D81EBA4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525CD2-6A02-4A36-B9CB-8EFCD186D51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36EAAB-690B-4535-8FB2-82858AC721C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8F0795-1C1C-40B1-B516-D584CF33E7CD}"/>
              </a:ext>
            </a:extLst>
          </p:cNvPr>
          <p:cNvSpPr>
            <a:spLocks noGrp="1"/>
          </p:cNvSpPr>
          <p:nvPr>
            <p:ph type="dt" sz="half" idx="10"/>
          </p:nvPr>
        </p:nvSpPr>
        <p:spPr/>
        <p:txBody>
          <a:bodyPr/>
          <a:lstStyle/>
          <a:p>
            <a:fld id="{0F207327-11F0-490A-BF1A-77A17035C773}" type="datetime1">
              <a:rPr lang="en-US" smtClean="0"/>
              <a:t>2/1/2018</a:t>
            </a:fld>
            <a:endParaRPr lang="en-US" dirty="0"/>
          </a:p>
        </p:txBody>
      </p:sp>
      <p:sp>
        <p:nvSpPr>
          <p:cNvPr id="6" name="Footer Placeholder 5">
            <a:extLst>
              <a:ext uri="{FF2B5EF4-FFF2-40B4-BE49-F238E27FC236}">
                <a16:creationId xmlns:a16="http://schemas.microsoft.com/office/drawing/2014/main" id="{B03461E7-FA3D-4DA9-817D-BF7D9DD9E0D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48ADB78-403A-486A-BA0C-B5E715F89345}"/>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1267422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9EE89-4844-446F-9C7F-C76DD16461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51F3A2-9E71-4024-8221-EAE9A7A0B1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644A3A1-F1E7-40AA-B3C7-384047EE253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06A0C4-CB66-4276-9C28-C4D6094B1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A80B2DB-3BFF-4B60-97BA-F4D02EB21C9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AFABCD-FF82-4F1B-88A3-1FEB3A4BAD02}"/>
              </a:ext>
            </a:extLst>
          </p:cNvPr>
          <p:cNvSpPr>
            <a:spLocks noGrp="1"/>
          </p:cNvSpPr>
          <p:nvPr>
            <p:ph type="dt" sz="half" idx="10"/>
          </p:nvPr>
        </p:nvSpPr>
        <p:spPr/>
        <p:txBody>
          <a:bodyPr/>
          <a:lstStyle/>
          <a:p>
            <a:fld id="{A7E5AF67-B5CF-4A94-8A47-11C39272E9DB}" type="datetime1">
              <a:rPr lang="en-US" smtClean="0"/>
              <a:t>2/1/2018</a:t>
            </a:fld>
            <a:endParaRPr lang="en-US" dirty="0"/>
          </a:p>
        </p:txBody>
      </p:sp>
      <p:sp>
        <p:nvSpPr>
          <p:cNvPr id="8" name="Footer Placeholder 7">
            <a:extLst>
              <a:ext uri="{FF2B5EF4-FFF2-40B4-BE49-F238E27FC236}">
                <a16:creationId xmlns:a16="http://schemas.microsoft.com/office/drawing/2014/main" id="{B390214B-57BE-41C0-9B3C-2290B523052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2281976-1CDC-4333-B528-7BD2D205BBDE}"/>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2329271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1030B-A2AB-458B-BA42-97A049C6BB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92AFB9-9858-452A-86A0-710DD26A79B6}"/>
              </a:ext>
            </a:extLst>
          </p:cNvPr>
          <p:cNvSpPr>
            <a:spLocks noGrp="1"/>
          </p:cNvSpPr>
          <p:nvPr>
            <p:ph type="dt" sz="half" idx="10"/>
          </p:nvPr>
        </p:nvSpPr>
        <p:spPr/>
        <p:txBody>
          <a:bodyPr/>
          <a:lstStyle/>
          <a:p>
            <a:fld id="{89F6AAC0-66E4-4BD9-830F-7CF575B208DD}" type="datetime1">
              <a:rPr lang="en-US" smtClean="0"/>
              <a:t>2/1/2018</a:t>
            </a:fld>
            <a:endParaRPr lang="en-US" dirty="0"/>
          </a:p>
        </p:txBody>
      </p:sp>
      <p:sp>
        <p:nvSpPr>
          <p:cNvPr id="4" name="Footer Placeholder 3">
            <a:extLst>
              <a:ext uri="{FF2B5EF4-FFF2-40B4-BE49-F238E27FC236}">
                <a16:creationId xmlns:a16="http://schemas.microsoft.com/office/drawing/2014/main" id="{D4007284-BEE5-4C63-8FE9-833B80F518A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46D8E78-F50C-4E73-994B-2736DB2B64B4}"/>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1096618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B19338-BB3B-43F3-BDD1-F6FCB70D62B7}"/>
              </a:ext>
            </a:extLst>
          </p:cNvPr>
          <p:cNvSpPr>
            <a:spLocks noGrp="1"/>
          </p:cNvSpPr>
          <p:nvPr>
            <p:ph type="dt" sz="half" idx="10"/>
          </p:nvPr>
        </p:nvSpPr>
        <p:spPr/>
        <p:txBody>
          <a:bodyPr/>
          <a:lstStyle/>
          <a:p>
            <a:fld id="{634DF8EC-0654-444C-BD60-C5914F5D5D95}" type="datetime1">
              <a:rPr lang="en-US" smtClean="0"/>
              <a:t>2/1/2018</a:t>
            </a:fld>
            <a:endParaRPr lang="en-US" dirty="0"/>
          </a:p>
        </p:txBody>
      </p:sp>
      <p:sp>
        <p:nvSpPr>
          <p:cNvPr id="3" name="Footer Placeholder 2">
            <a:extLst>
              <a:ext uri="{FF2B5EF4-FFF2-40B4-BE49-F238E27FC236}">
                <a16:creationId xmlns:a16="http://schemas.microsoft.com/office/drawing/2014/main" id="{3203EA04-B20C-43FC-AFA9-ADB023FCDFE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5D6593F-D3B5-4020-B0EF-1606C842ECF1}"/>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90685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DD7F7-3393-40C5-8B6F-4DBE14374E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7DD4B9C-7677-41E3-8D77-29452DF3D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D9189D-C9AA-4E2D-90C5-45603AF4BC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9D22E6-DDCB-4BB1-AF03-1B19901727FF}"/>
              </a:ext>
            </a:extLst>
          </p:cNvPr>
          <p:cNvSpPr>
            <a:spLocks noGrp="1"/>
          </p:cNvSpPr>
          <p:nvPr>
            <p:ph type="dt" sz="half" idx="10"/>
          </p:nvPr>
        </p:nvSpPr>
        <p:spPr/>
        <p:txBody>
          <a:bodyPr/>
          <a:lstStyle/>
          <a:p>
            <a:fld id="{F5257E3C-5CCB-4925-9846-93F803354AED}" type="datetime1">
              <a:rPr lang="en-US" smtClean="0"/>
              <a:t>2/1/2018</a:t>
            </a:fld>
            <a:endParaRPr lang="en-US" dirty="0"/>
          </a:p>
        </p:txBody>
      </p:sp>
      <p:sp>
        <p:nvSpPr>
          <p:cNvPr id="6" name="Footer Placeholder 5">
            <a:extLst>
              <a:ext uri="{FF2B5EF4-FFF2-40B4-BE49-F238E27FC236}">
                <a16:creationId xmlns:a16="http://schemas.microsoft.com/office/drawing/2014/main" id="{30E98372-50EC-4DED-BC24-9BE9F95007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E9D168-E5B1-4F6C-9BAD-412D9BE7DF56}"/>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1343723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1696-E0C3-436D-A763-02A8F9309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793721A-9EED-4F82-9825-72B0294619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E6C66DB-D5FE-4E9E-8DF6-AE61534C6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A0C96EB-02E7-4A1B-8DC9-35504BFEFF50}"/>
              </a:ext>
            </a:extLst>
          </p:cNvPr>
          <p:cNvSpPr>
            <a:spLocks noGrp="1"/>
          </p:cNvSpPr>
          <p:nvPr>
            <p:ph type="dt" sz="half" idx="10"/>
          </p:nvPr>
        </p:nvSpPr>
        <p:spPr/>
        <p:txBody>
          <a:bodyPr/>
          <a:lstStyle/>
          <a:p>
            <a:fld id="{528F0A25-0341-4088-BAB3-A37EFFB6EC52}" type="datetime1">
              <a:rPr lang="en-US" smtClean="0"/>
              <a:t>2/1/2018</a:t>
            </a:fld>
            <a:endParaRPr lang="en-US" dirty="0"/>
          </a:p>
        </p:txBody>
      </p:sp>
      <p:sp>
        <p:nvSpPr>
          <p:cNvPr id="6" name="Footer Placeholder 5">
            <a:extLst>
              <a:ext uri="{FF2B5EF4-FFF2-40B4-BE49-F238E27FC236}">
                <a16:creationId xmlns:a16="http://schemas.microsoft.com/office/drawing/2014/main" id="{8F996EED-DFCD-4045-85CF-0DBEAFF678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459BE8A-719A-40D2-9E24-0B88168783E5}"/>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3445123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A7CF7-6E2E-48F4-9396-A3FAC1CB84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2E09EF-8D3E-4E44-A612-79323E8BF3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BABCCB-54E9-48A4-B60B-2096DDAB951E}"/>
              </a:ext>
            </a:extLst>
          </p:cNvPr>
          <p:cNvSpPr>
            <a:spLocks noGrp="1"/>
          </p:cNvSpPr>
          <p:nvPr>
            <p:ph type="dt" sz="half" idx="10"/>
          </p:nvPr>
        </p:nvSpPr>
        <p:spPr/>
        <p:txBody>
          <a:bodyPr/>
          <a:lstStyle/>
          <a:p>
            <a:fld id="{58D5B5DC-3A09-408C-9FFC-B13CDEC1BF1F}" type="datetime1">
              <a:rPr lang="en-US" smtClean="0"/>
              <a:t>2/1/2018</a:t>
            </a:fld>
            <a:endParaRPr lang="en-US" dirty="0"/>
          </a:p>
        </p:txBody>
      </p:sp>
      <p:sp>
        <p:nvSpPr>
          <p:cNvPr id="5" name="Footer Placeholder 4">
            <a:extLst>
              <a:ext uri="{FF2B5EF4-FFF2-40B4-BE49-F238E27FC236}">
                <a16:creationId xmlns:a16="http://schemas.microsoft.com/office/drawing/2014/main" id="{285E1955-0A3B-4300-9D4C-ACB93EAEB7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E8ED375-D298-4017-B4C3-4322629D7EDC}"/>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45716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9BD91-0A1A-4AA9-A0EF-6FCB589C74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E74142-2ECB-47EE-8F27-E42CDAEA35E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7711D-9922-44AB-80A9-691C75729D89}"/>
              </a:ext>
            </a:extLst>
          </p:cNvPr>
          <p:cNvSpPr>
            <a:spLocks noGrp="1"/>
          </p:cNvSpPr>
          <p:nvPr>
            <p:ph type="dt" sz="half" idx="10"/>
          </p:nvPr>
        </p:nvSpPr>
        <p:spPr/>
        <p:txBody>
          <a:bodyPr/>
          <a:lstStyle/>
          <a:p>
            <a:fld id="{ACDADC94-BB47-4675-AD29-63F3912F22DD}" type="datetime1">
              <a:rPr lang="en-US" smtClean="0"/>
              <a:t>2/1/2018</a:t>
            </a:fld>
            <a:endParaRPr lang="en-US" dirty="0"/>
          </a:p>
        </p:txBody>
      </p:sp>
      <p:sp>
        <p:nvSpPr>
          <p:cNvPr id="5" name="Footer Placeholder 4">
            <a:extLst>
              <a:ext uri="{FF2B5EF4-FFF2-40B4-BE49-F238E27FC236}">
                <a16:creationId xmlns:a16="http://schemas.microsoft.com/office/drawing/2014/main" id="{DE38DFAE-8621-4FDA-AD82-0C44A037F69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7D760C-5618-40FD-8E25-58B7CA974C9F}"/>
              </a:ext>
            </a:extLst>
          </p:cNvPr>
          <p:cNvSpPr>
            <a:spLocks noGrp="1"/>
          </p:cNvSpPr>
          <p:nvPr>
            <p:ph type="sldNum" sz="quarter" idx="12"/>
          </p:nvPr>
        </p:nvSpPr>
        <p:spPr/>
        <p:txBody>
          <a:bodyPr/>
          <a:lstStyle/>
          <a:p>
            <a:fld id="{03AFDB48-833B-468D-9083-458BC02755FE}" type="slidenum">
              <a:rPr lang="en-US" smtClean="0"/>
              <a:t>‹#›</a:t>
            </a:fld>
            <a:endParaRPr lang="en-US" dirty="0"/>
          </a:p>
        </p:txBody>
      </p:sp>
    </p:spTree>
    <p:extLst>
      <p:ext uri="{BB962C8B-B14F-4D97-AF65-F5344CB8AC3E}">
        <p14:creationId xmlns:p14="http://schemas.microsoft.com/office/powerpoint/2010/main" val="1678517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A9604-D529-43BD-BF93-6FA524B684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09E4D5-D1C3-4FAD-8B62-F39C532289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7A1EE6-3E15-45B1-86CD-3FE149CC9ADA}"/>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5" name="Footer Placeholder 4">
            <a:extLst>
              <a:ext uri="{FF2B5EF4-FFF2-40B4-BE49-F238E27FC236}">
                <a16:creationId xmlns:a16="http://schemas.microsoft.com/office/drawing/2014/main" id="{80E023DF-FEFE-40FE-BAEF-3D5C9B676C8C}"/>
              </a:ext>
            </a:extLst>
          </p:cNvPr>
          <p:cNvSpPr>
            <a:spLocks noGrp="1"/>
          </p:cNvSpPr>
          <p:nvPr>
            <p:ph type="ftr" sz="quarter" idx="11"/>
          </p:nvPr>
        </p:nvSpPr>
        <p:spPr/>
        <p:txBody>
          <a:bodyPr/>
          <a:lstStyle/>
          <a:p>
            <a:r>
              <a:rPr lang="en-US" dirty="0"/>
              <a:t>ValueProp_SimariDraft_170922_Rev3</a:t>
            </a:r>
          </a:p>
        </p:txBody>
      </p:sp>
      <p:sp>
        <p:nvSpPr>
          <p:cNvPr id="6" name="Slide Number Placeholder 5">
            <a:extLst>
              <a:ext uri="{FF2B5EF4-FFF2-40B4-BE49-F238E27FC236}">
                <a16:creationId xmlns:a16="http://schemas.microsoft.com/office/drawing/2014/main" id="{1CBF380D-95EF-489A-B6DD-72B011BB5A7B}"/>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2313383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7AEA-7732-44D1-9BF8-68F0B539F7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8EBB09-26C1-4613-BDE4-AC72A26C59B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6844D-3453-4F95-BF74-07C39FE6D9EE}"/>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5" name="Footer Placeholder 4">
            <a:extLst>
              <a:ext uri="{FF2B5EF4-FFF2-40B4-BE49-F238E27FC236}">
                <a16:creationId xmlns:a16="http://schemas.microsoft.com/office/drawing/2014/main" id="{6A70CB7B-6F4E-475D-8C72-07A424C295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9199C0-94B4-46B5-BF17-60C962C75EF4}"/>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590513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3CC64-5821-400A-ADA8-268C1EAB6D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361861-D090-4C8B-9052-027D748D55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68CCC2-432B-46A8-8D07-AE527C84B242}"/>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5" name="Footer Placeholder 4">
            <a:extLst>
              <a:ext uri="{FF2B5EF4-FFF2-40B4-BE49-F238E27FC236}">
                <a16:creationId xmlns:a16="http://schemas.microsoft.com/office/drawing/2014/main" id="{F08DACB0-9B4D-483E-A36D-E81EF0E33DC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A9042F0-6D37-4865-A862-93E6C8B85206}"/>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564984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7F62-EBFE-4D83-A0B7-48F4B1F070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7A138D-741B-4E60-A6AA-6673EB5C201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C355E0F-CA31-487E-B8AF-649DE6C81BA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D30381-8679-4755-8949-FD3FECEA5669}"/>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6" name="Footer Placeholder 5">
            <a:extLst>
              <a:ext uri="{FF2B5EF4-FFF2-40B4-BE49-F238E27FC236}">
                <a16:creationId xmlns:a16="http://schemas.microsoft.com/office/drawing/2014/main" id="{661D119C-549E-453E-9AE7-97B0B0C902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9C848AC-9D83-4C6E-AAFB-B3D038215101}"/>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2611427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E8612-5100-4F7F-A0BC-7ABD080479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0EC688E-2CE3-4C72-9188-3804A37CB3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2BDDAF9-0725-4E3B-9BF1-D0453A3EC4B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0AC57B-1756-482E-BB37-B99D4829A8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5F82545-CB69-4E37-9846-3B5AD2405FF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5636C0-8E90-4269-BDAF-195161D80B80}"/>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8" name="Footer Placeholder 7">
            <a:extLst>
              <a:ext uri="{FF2B5EF4-FFF2-40B4-BE49-F238E27FC236}">
                <a16:creationId xmlns:a16="http://schemas.microsoft.com/office/drawing/2014/main" id="{292E08D1-311C-43C1-831E-D47FBAE0550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55E01C3-93A3-401A-8223-CBED5D31CDBF}"/>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329692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13C16-FD58-4BB0-B9C3-C979AAB963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8C6D7B-F4E0-4BA9-96C8-00B6D7DD1D4A}"/>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4" name="Footer Placeholder 3">
            <a:extLst>
              <a:ext uri="{FF2B5EF4-FFF2-40B4-BE49-F238E27FC236}">
                <a16:creationId xmlns:a16="http://schemas.microsoft.com/office/drawing/2014/main" id="{4267BA58-2B5B-42F7-953C-3DC22F06587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C384645-0574-4CB8-A5E8-C5F0564DD41C}"/>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3033392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11E2BD-AD8F-4189-A15F-C5275AB121E3}"/>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3" name="Footer Placeholder 2">
            <a:extLst>
              <a:ext uri="{FF2B5EF4-FFF2-40B4-BE49-F238E27FC236}">
                <a16:creationId xmlns:a16="http://schemas.microsoft.com/office/drawing/2014/main" id="{721ECF37-ED3F-4EA6-8C6D-08E1122433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8975515-01BD-4840-A187-000F2F637450}"/>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537399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DC406-EA2B-47C7-8EE7-0F02B7F278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A8D66B-2145-4B3B-B974-45CFBACAD9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60E09-F077-45D3-92AA-82196C6B5D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071A9AF-BA15-4702-BE78-56DE994C90DB}"/>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6" name="Footer Placeholder 5">
            <a:extLst>
              <a:ext uri="{FF2B5EF4-FFF2-40B4-BE49-F238E27FC236}">
                <a16:creationId xmlns:a16="http://schemas.microsoft.com/office/drawing/2014/main" id="{8EF585FA-F585-4DA3-9BC5-208B69CD87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9BCEFF6-28F4-475A-A849-94F08B5AA118}"/>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4035155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02A52-06D1-44B0-8B44-DAF6FD43E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1081E7-707D-4495-8772-0F14AF029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3D3A80C-2733-4071-9604-E6569D4355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83C7442-7087-4363-8489-D71A5805D09C}"/>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6" name="Footer Placeholder 5">
            <a:extLst>
              <a:ext uri="{FF2B5EF4-FFF2-40B4-BE49-F238E27FC236}">
                <a16:creationId xmlns:a16="http://schemas.microsoft.com/office/drawing/2014/main" id="{E3085CEE-5A90-4A45-A663-A5DFDEFA586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5200D57-FE43-449B-A2E0-9AA1D68D530E}"/>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3148917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8805-2384-4B8D-8380-ECFEF7B51D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E173F7-7056-473F-9D3A-262B2CCFD29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25342E-8714-4AEB-A4EB-586628D8C169}"/>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5" name="Footer Placeholder 4">
            <a:extLst>
              <a:ext uri="{FF2B5EF4-FFF2-40B4-BE49-F238E27FC236}">
                <a16:creationId xmlns:a16="http://schemas.microsoft.com/office/drawing/2014/main" id="{33E9D33B-F7E6-4553-ACD8-9E205E54C9A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2487A0-AAB9-4A8F-898B-2F4D8B2FB340}"/>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20521985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6EC830-4460-4E0A-9FC6-7E1A524373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BA4182-7DE2-4E0A-B09B-6E993D4FF27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B2196-9DD6-44BC-ABCF-EABEAC15F963}"/>
              </a:ext>
            </a:extLst>
          </p:cNvPr>
          <p:cNvSpPr>
            <a:spLocks noGrp="1"/>
          </p:cNvSpPr>
          <p:nvPr>
            <p:ph type="dt" sz="half" idx="10"/>
          </p:nvPr>
        </p:nvSpPr>
        <p:spPr/>
        <p:txBody>
          <a:bodyPr/>
          <a:lstStyle/>
          <a:p>
            <a:fld id="{6735F70B-1783-47D0-854D-3F6A333E6BC3}" type="datetimeFigureOut">
              <a:rPr lang="en-US" smtClean="0"/>
              <a:t>2/1/2018</a:t>
            </a:fld>
            <a:endParaRPr lang="en-US" dirty="0"/>
          </a:p>
        </p:txBody>
      </p:sp>
      <p:sp>
        <p:nvSpPr>
          <p:cNvPr id="5" name="Footer Placeholder 4">
            <a:extLst>
              <a:ext uri="{FF2B5EF4-FFF2-40B4-BE49-F238E27FC236}">
                <a16:creationId xmlns:a16="http://schemas.microsoft.com/office/drawing/2014/main" id="{DA3856F9-8E4A-40B9-9DF8-A814585F47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0072BE-88EC-43CA-BA96-FF511F59D90A}"/>
              </a:ext>
            </a:extLst>
          </p:cNvPr>
          <p:cNvSpPr>
            <a:spLocks noGrp="1"/>
          </p:cNvSpPr>
          <p:nvPr>
            <p:ph type="sldNum" sz="quarter" idx="12"/>
          </p:nvPr>
        </p:nvSpPr>
        <p:spPr/>
        <p:txBody>
          <a:bodyPr/>
          <a:lstStyle/>
          <a:p>
            <a:fld id="{49344001-D41E-47BB-B2B0-B8E948E2A4FC}" type="slidenum">
              <a:rPr lang="en-US" smtClean="0"/>
              <a:t>‹#›</a:t>
            </a:fld>
            <a:endParaRPr lang="en-US" dirty="0"/>
          </a:p>
        </p:txBody>
      </p:sp>
    </p:spTree>
    <p:extLst>
      <p:ext uri="{BB962C8B-B14F-4D97-AF65-F5344CB8AC3E}">
        <p14:creationId xmlns:p14="http://schemas.microsoft.com/office/powerpoint/2010/main" val="3867818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E47CFF-3A07-4A45-AE72-82569FAEEF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82B3E7-35FB-4220-A351-2BCF5F7754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F38159-ABAC-4773-8CBF-A546E11AE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A8F0BE-AECA-48E5-A509-6AE92C5AD05A}" type="datetime1">
              <a:rPr lang="en-US" smtClean="0"/>
              <a:t>2/1/2018</a:t>
            </a:fld>
            <a:endParaRPr lang="en-US" dirty="0"/>
          </a:p>
        </p:txBody>
      </p:sp>
      <p:sp>
        <p:nvSpPr>
          <p:cNvPr id="5" name="Footer Placeholder 4">
            <a:extLst>
              <a:ext uri="{FF2B5EF4-FFF2-40B4-BE49-F238E27FC236}">
                <a16:creationId xmlns:a16="http://schemas.microsoft.com/office/drawing/2014/main" id="{C059E4EA-36D0-42D2-8556-05B4E38015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38A9C3E-909B-4DAF-9183-A7E6547A8DAC}"/>
              </a:ext>
            </a:extLst>
          </p:cNvPr>
          <p:cNvSpPr>
            <a:spLocks noGrp="1"/>
          </p:cNvSpPr>
          <p:nvPr>
            <p:ph type="sldNum" sz="quarter" idx="4"/>
          </p:nvPr>
        </p:nvSpPr>
        <p:spPr>
          <a:xfrm>
            <a:off x="9375370" y="641517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FDB48-833B-468D-9083-458BC02755FE}" type="slidenum">
              <a:rPr lang="en-US" smtClean="0"/>
              <a:t>‹#›</a:t>
            </a:fld>
            <a:endParaRPr lang="en-US" dirty="0"/>
          </a:p>
        </p:txBody>
      </p:sp>
      <p:pic>
        <p:nvPicPr>
          <p:cNvPr id="7" name="Picture 6">
            <a:extLst>
              <a:ext uri="{FF2B5EF4-FFF2-40B4-BE49-F238E27FC236}">
                <a16:creationId xmlns:a16="http://schemas.microsoft.com/office/drawing/2014/main" id="{47176E4E-F56B-4C92-B116-0DFA90317C7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196848" y="139411"/>
            <a:ext cx="842752" cy="841925"/>
          </a:xfrm>
          <a:prstGeom prst="rect">
            <a:avLst/>
          </a:prstGeom>
        </p:spPr>
      </p:pic>
    </p:spTree>
    <p:extLst>
      <p:ext uri="{BB962C8B-B14F-4D97-AF65-F5344CB8AC3E}">
        <p14:creationId xmlns:p14="http://schemas.microsoft.com/office/powerpoint/2010/main" val="4663024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1A5736-5F09-45C0-B2B9-C41CF7CE25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5EF7EB-47D4-468C-85E1-6EC3E83EEE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DE4E07-1898-449A-B044-DA9C343032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35F70B-1783-47D0-854D-3F6A333E6BC3}" type="datetimeFigureOut">
              <a:rPr lang="en-US" smtClean="0"/>
              <a:t>2/1/2018</a:t>
            </a:fld>
            <a:endParaRPr lang="en-US" dirty="0"/>
          </a:p>
        </p:txBody>
      </p:sp>
      <p:sp>
        <p:nvSpPr>
          <p:cNvPr id="5" name="Footer Placeholder 4">
            <a:extLst>
              <a:ext uri="{FF2B5EF4-FFF2-40B4-BE49-F238E27FC236}">
                <a16:creationId xmlns:a16="http://schemas.microsoft.com/office/drawing/2014/main" id="{99AB37DC-1FAA-4DA0-9B7E-AA5C456837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E083909-0478-4097-B350-47B91AD867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44001-D41E-47BB-B2B0-B8E948E2A4FC}" type="slidenum">
              <a:rPr lang="en-US" smtClean="0"/>
              <a:t>‹#›</a:t>
            </a:fld>
            <a:endParaRPr lang="en-US" dirty="0"/>
          </a:p>
        </p:txBody>
      </p:sp>
    </p:spTree>
    <p:extLst>
      <p:ext uri="{BB962C8B-B14F-4D97-AF65-F5344CB8AC3E}">
        <p14:creationId xmlns:p14="http://schemas.microsoft.com/office/powerpoint/2010/main" val="939009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amp;ehk=THoFxIVVQZW6Jbw"/><Relationship Id="rId5" Type="http://schemas.openxmlformats.org/officeDocument/2006/relationships/image" Target="../media/image3.png&amp;ehk=b6qx42QTuKnqB36yvmWKhg&amp;r=0&amp;pid=OfficeInsert"/><Relationship Id="rId4" Type="http://schemas.openxmlformats.org/officeDocument/2006/relationships/hyperlink" Target="http://commons.wikimedia.org/wiki/File:Belber_Suitcase.jp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www.cruc.es/pitching-mobile-consumer-behavior/" TargetMode="External"/><Relationship Id="rId5" Type="http://schemas.openxmlformats.org/officeDocument/2006/relationships/image" Target="../media/image7.jpg&amp;ehk=GY2Ml0IvnGtqwg2VcWk5Jw&amp;r=0&amp;pid=OfficeInsert"/><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369923-4D78-4C0D-8373-1C3E082A3E00}"/>
              </a:ext>
            </a:extLst>
          </p:cNvPr>
          <p:cNvSpPr>
            <a:spLocks noGrp="1"/>
          </p:cNvSpPr>
          <p:nvPr>
            <p:ph type="sldNum" sz="quarter" idx="12"/>
          </p:nvPr>
        </p:nvSpPr>
        <p:spPr/>
        <p:txBody>
          <a:bodyPr/>
          <a:lstStyle/>
          <a:p>
            <a:fld id="{03AFDB48-833B-468D-9083-458BC02755FE}" type="slidenum">
              <a:rPr lang="en-US" smtClean="0"/>
              <a:t>1</a:t>
            </a:fld>
            <a:endParaRPr lang="en-US" dirty="0"/>
          </a:p>
        </p:txBody>
      </p:sp>
      <p:sp>
        <p:nvSpPr>
          <p:cNvPr id="5" name="TextBox 4">
            <a:extLst>
              <a:ext uri="{FF2B5EF4-FFF2-40B4-BE49-F238E27FC236}">
                <a16:creationId xmlns:a16="http://schemas.microsoft.com/office/drawing/2014/main" id="{EA8E87B3-8CCE-4587-9B0A-0EB79640FFFC}"/>
              </a:ext>
            </a:extLst>
          </p:cNvPr>
          <p:cNvSpPr txBox="1"/>
          <p:nvPr/>
        </p:nvSpPr>
        <p:spPr>
          <a:xfrm>
            <a:off x="1624862" y="2021617"/>
            <a:ext cx="9484391" cy="2431435"/>
          </a:xfrm>
          <a:prstGeom prst="rect">
            <a:avLst/>
          </a:prstGeom>
          <a:noFill/>
        </p:spPr>
        <p:txBody>
          <a:bodyPr wrap="none" rtlCol="0">
            <a:spAutoFit/>
          </a:bodyPr>
          <a:lstStyle/>
          <a:p>
            <a:r>
              <a:rPr lang="en-US" sz="4000" b="1" dirty="0">
                <a:solidFill>
                  <a:srgbClr val="0070C0"/>
                </a:solidFill>
              </a:rPr>
              <a:t>Taking A Fresh Look At Manufacturers’ Reps</a:t>
            </a:r>
          </a:p>
          <a:p>
            <a:endParaRPr lang="en-US" sz="4000" b="1" dirty="0">
              <a:solidFill>
                <a:srgbClr val="0070C0"/>
              </a:solidFill>
            </a:endParaRPr>
          </a:p>
          <a:p>
            <a:pPr algn="ctr"/>
            <a:r>
              <a:rPr lang="en-US" sz="3600" b="1" i="1" dirty="0"/>
              <a:t>Supporting the Needs of the Manufacturer</a:t>
            </a:r>
          </a:p>
          <a:p>
            <a:pPr algn="ctr"/>
            <a:r>
              <a:rPr lang="en-US" sz="3600" b="1" i="1" dirty="0"/>
              <a:t>   </a:t>
            </a:r>
            <a:endParaRPr lang="en-US" sz="4000" b="1" i="1" dirty="0"/>
          </a:p>
        </p:txBody>
      </p:sp>
    </p:spTree>
    <p:extLst>
      <p:ext uri="{BB962C8B-B14F-4D97-AF65-F5344CB8AC3E}">
        <p14:creationId xmlns:p14="http://schemas.microsoft.com/office/powerpoint/2010/main" val="360003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13D23E-A159-4A1E-A02A-35F9F48CD6AB}"/>
              </a:ext>
            </a:extLst>
          </p:cNvPr>
          <p:cNvSpPr txBox="1"/>
          <p:nvPr/>
        </p:nvSpPr>
        <p:spPr>
          <a:xfrm>
            <a:off x="428075" y="381075"/>
            <a:ext cx="8868325" cy="646331"/>
          </a:xfrm>
          <a:prstGeom prst="rect">
            <a:avLst/>
          </a:prstGeom>
          <a:noFill/>
        </p:spPr>
        <p:txBody>
          <a:bodyPr wrap="none" rtlCol="0">
            <a:spAutoFit/>
          </a:bodyPr>
          <a:lstStyle/>
          <a:p>
            <a:r>
              <a:rPr lang="en-US" sz="3600" b="1" dirty="0">
                <a:solidFill>
                  <a:srgbClr val="0070C0"/>
                </a:solidFill>
              </a:rPr>
              <a:t>Taking A Fresh Look At Manufacturers’ Reps   </a:t>
            </a:r>
          </a:p>
        </p:txBody>
      </p:sp>
      <p:sp>
        <p:nvSpPr>
          <p:cNvPr id="4" name="Slide Number Placeholder 3">
            <a:extLst>
              <a:ext uri="{FF2B5EF4-FFF2-40B4-BE49-F238E27FC236}">
                <a16:creationId xmlns:a16="http://schemas.microsoft.com/office/drawing/2014/main" id="{3E276E4C-BF1A-4AEF-8CFD-BF36507C0D49}"/>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2</a:t>
            </a:fld>
            <a:endParaRPr lang="en-US" dirty="0"/>
          </a:p>
        </p:txBody>
      </p:sp>
      <p:sp>
        <p:nvSpPr>
          <p:cNvPr id="6" name="Rectangle 5">
            <a:extLst>
              <a:ext uri="{FF2B5EF4-FFF2-40B4-BE49-F238E27FC236}">
                <a16:creationId xmlns:a16="http://schemas.microsoft.com/office/drawing/2014/main" id="{736EBD84-A4ED-4F32-9153-1EC8BBCAF680}"/>
              </a:ext>
            </a:extLst>
          </p:cNvPr>
          <p:cNvSpPr/>
          <p:nvPr/>
        </p:nvSpPr>
        <p:spPr>
          <a:xfrm>
            <a:off x="1458416" y="1354241"/>
            <a:ext cx="9275168" cy="3908762"/>
          </a:xfrm>
          <a:prstGeom prst="rect">
            <a:avLst/>
          </a:prstGeom>
        </p:spPr>
        <p:txBody>
          <a:bodyPr wrap="none">
            <a:spAutoFit/>
          </a:bodyPr>
          <a:lstStyle/>
          <a:p>
            <a:r>
              <a:rPr lang="en-US" sz="2800" b="1" dirty="0"/>
              <a:t>Today’s Discussion</a:t>
            </a:r>
          </a:p>
          <a:p>
            <a:endParaRPr lang="en-US" sz="2800" b="1" dirty="0"/>
          </a:p>
          <a:p>
            <a:pPr marL="800100" lvl="1" indent="-342900">
              <a:buClr>
                <a:srgbClr val="0070C0"/>
              </a:buClr>
              <a:buFont typeface="Wingdings" panose="05000000000000000000" pitchFamily="2" charset="2"/>
              <a:buChar char="§"/>
            </a:pPr>
            <a:r>
              <a:rPr lang="en-US" sz="2800" b="1" dirty="0"/>
              <a:t>A Look At The Current Market Environment</a:t>
            </a:r>
          </a:p>
          <a:p>
            <a:pPr marL="800100" lvl="1" indent="-342900">
              <a:buClr>
                <a:srgbClr val="0070C0"/>
              </a:buClr>
              <a:buFont typeface="Wingdings" panose="05000000000000000000" pitchFamily="2" charset="2"/>
              <a:buChar char="§"/>
            </a:pPr>
            <a:endParaRPr lang="en-US" sz="2800" b="1" dirty="0"/>
          </a:p>
          <a:p>
            <a:pPr marL="800100" lvl="1" indent="-342900">
              <a:buClr>
                <a:srgbClr val="0070C0"/>
              </a:buClr>
              <a:buFont typeface="Wingdings" panose="05000000000000000000" pitchFamily="2" charset="2"/>
              <a:buChar char="§"/>
            </a:pPr>
            <a:r>
              <a:rPr lang="en-US" sz="2800" b="1" dirty="0"/>
              <a:t>Sales Channel Needs</a:t>
            </a:r>
          </a:p>
          <a:p>
            <a:pPr marL="1257300" lvl="2" indent="-342900">
              <a:buClr>
                <a:srgbClr val="0070C0"/>
              </a:buClr>
              <a:buFont typeface="Wingdings" panose="05000000000000000000" pitchFamily="2" charset="2"/>
              <a:buChar char="§"/>
            </a:pPr>
            <a:r>
              <a:rPr lang="en-US" sz="2800" b="1" dirty="0"/>
              <a:t>Manufacturers’ Reps Ability To Address Those Needs</a:t>
            </a:r>
          </a:p>
          <a:p>
            <a:pPr marL="1257300" lvl="2" indent="-342900">
              <a:buClr>
                <a:srgbClr val="0070C0"/>
              </a:buClr>
              <a:buFont typeface="Wingdings" panose="05000000000000000000" pitchFamily="2" charset="2"/>
              <a:buChar char="§"/>
            </a:pPr>
            <a:endParaRPr lang="en-US" sz="2800" b="1" dirty="0"/>
          </a:p>
          <a:p>
            <a:pPr marL="800100" lvl="1" indent="-342900">
              <a:buClr>
                <a:srgbClr val="0070C0"/>
              </a:buClr>
              <a:buFont typeface="Wingdings" panose="05000000000000000000" pitchFamily="2" charset="2"/>
              <a:buChar char="§"/>
            </a:pPr>
            <a:r>
              <a:rPr lang="en-US" sz="2800" b="1" dirty="0"/>
              <a:t>Next Steps</a:t>
            </a:r>
          </a:p>
          <a:p>
            <a:pPr lvl="1"/>
            <a:r>
              <a:rPr lang="en-US" sz="2400" b="1" dirty="0"/>
              <a:t> </a:t>
            </a:r>
          </a:p>
        </p:txBody>
      </p:sp>
    </p:spTree>
    <p:extLst>
      <p:ext uri="{BB962C8B-B14F-4D97-AF65-F5344CB8AC3E}">
        <p14:creationId xmlns:p14="http://schemas.microsoft.com/office/powerpoint/2010/main" val="3351789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E1B776-6A16-4EE7-A047-B62213BF3C90}"/>
              </a:ext>
            </a:extLst>
          </p:cNvPr>
          <p:cNvSpPr/>
          <p:nvPr/>
        </p:nvSpPr>
        <p:spPr>
          <a:xfrm>
            <a:off x="897777" y="1211365"/>
            <a:ext cx="11006051" cy="4893647"/>
          </a:xfrm>
          <a:prstGeom prst="rect">
            <a:avLst/>
          </a:prstGeom>
        </p:spPr>
        <p:txBody>
          <a:bodyPr wrap="square">
            <a:spAutoFit/>
          </a:bodyPr>
          <a:lstStyle/>
          <a:p>
            <a:r>
              <a:rPr lang="en-US" sz="2800" b="1" dirty="0">
                <a:latin typeface="Calibri" panose="020F0502020204030204" pitchFamily="34" charset="0"/>
                <a:ea typeface="Calibri" panose="020F0502020204030204" pitchFamily="34" charset="0"/>
              </a:rPr>
              <a:t>In Today’s Business Environment, The Ability To Adapt To Change And Efficiency Are Critical To Success</a:t>
            </a:r>
            <a:r>
              <a:rPr lang="en-US" sz="3200" b="1" dirty="0">
                <a:latin typeface="Calibri" panose="020F0502020204030204" pitchFamily="34" charset="0"/>
                <a:ea typeface="Calibri" panose="020F0502020204030204" pitchFamily="34" charset="0"/>
              </a:rPr>
              <a:t>. </a:t>
            </a:r>
          </a:p>
          <a:p>
            <a:pPr marL="742950" lvl="1" indent="-285750">
              <a:buFont typeface="Arial" panose="020B0604020202020204" pitchFamily="34" charset="0"/>
              <a:buChar char="•"/>
            </a:pPr>
            <a:r>
              <a:rPr lang="en-US" sz="2400" b="1" dirty="0">
                <a:latin typeface="Calibri" panose="020F0502020204030204" pitchFamily="34" charset="0"/>
              </a:rPr>
              <a:t> The Electronics Industry Is Very Dynamic, Yesterday’s “Hot Product” May Be Obsolete Today. </a:t>
            </a:r>
          </a:p>
          <a:p>
            <a:pPr marL="742950" lvl="1" indent="-285750">
              <a:buFont typeface="Arial" panose="020B0604020202020204" pitchFamily="34" charset="0"/>
              <a:buChar char="•"/>
            </a:pPr>
            <a:r>
              <a:rPr lang="en-US" sz="2400" b="1" dirty="0">
                <a:latin typeface="Calibri" panose="020F0502020204030204" pitchFamily="34" charset="0"/>
                <a:ea typeface="Calibri" panose="020F0502020204030204" pitchFamily="34" charset="0"/>
              </a:rPr>
              <a:t>Understanding Rapidly Evolving Customer Needs Is A Key To Success.</a:t>
            </a:r>
          </a:p>
          <a:p>
            <a:pPr marL="742950" lvl="1" indent="-285750">
              <a:buFont typeface="Arial" panose="020B0604020202020204" pitchFamily="34" charset="0"/>
              <a:buChar char="•"/>
            </a:pPr>
            <a:r>
              <a:rPr lang="en-US" sz="2400" b="1" dirty="0">
                <a:latin typeface="Calibri" panose="020F0502020204030204" pitchFamily="34" charset="0"/>
                <a:ea typeface="Calibri" panose="020F0502020204030204" pitchFamily="34" charset="0"/>
              </a:rPr>
              <a:t>Customers’ Expectations Of Sales Channels Continue to Grow:  Service, Support, Low-Cost.</a:t>
            </a:r>
          </a:p>
          <a:p>
            <a:pPr marL="742950" lvl="1" indent="-285750">
              <a:buFont typeface="Arial" panose="020B0604020202020204" pitchFamily="34" charset="0"/>
              <a:buChar char="•"/>
            </a:pPr>
            <a:r>
              <a:rPr lang="en-US" sz="2400" b="1" dirty="0">
                <a:latin typeface="Calibri" panose="020F0502020204030204" pitchFamily="34" charset="0"/>
                <a:ea typeface="Calibri" panose="020F0502020204030204" pitchFamily="34" charset="0"/>
              </a:rPr>
              <a:t>Customer Multi-location Design, Purchase And Manufacturing Is Now The Norm.</a:t>
            </a:r>
          </a:p>
          <a:p>
            <a:pPr marL="742950" lvl="1" indent="-285750">
              <a:buFont typeface="Arial" panose="020B0604020202020204" pitchFamily="34" charset="0"/>
              <a:buChar char="•"/>
            </a:pPr>
            <a:r>
              <a:rPr lang="en-US" sz="2400" b="1" dirty="0">
                <a:latin typeface="Calibri" panose="020F0502020204030204" pitchFamily="34" charset="0"/>
                <a:ea typeface="Calibri" panose="020F0502020204030204" pitchFamily="34" charset="0"/>
              </a:rPr>
              <a:t>Increased Global Competition Is Adding Unprecedented Margin Pressure.</a:t>
            </a:r>
          </a:p>
          <a:p>
            <a:endParaRPr lang="en-US" sz="2000" dirty="0">
              <a:latin typeface="Calibri" panose="020F0502020204030204" pitchFamily="34" charset="0"/>
              <a:ea typeface="Calibri" panose="020F0502020204030204" pitchFamily="34" charset="0"/>
            </a:endParaRPr>
          </a:p>
          <a:p>
            <a:endParaRPr lang="en-US" sz="2000" dirty="0">
              <a:latin typeface="Calibri" panose="020F0502020204030204" pitchFamily="34" charset="0"/>
              <a:ea typeface="Calibri" panose="020F0502020204030204" pitchFamily="34" charset="0"/>
            </a:endParaRPr>
          </a:p>
          <a:p>
            <a:r>
              <a:rPr lang="en-US" sz="2000" dirty="0">
                <a:latin typeface="Calibri" panose="020F0502020204030204" pitchFamily="34" charset="0"/>
                <a:ea typeface="Calibri" panose="020F0502020204030204" pitchFamily="34" charset="0"/>
              </a:rPr>
              <a:t> </a:t>
            </a:r>
          </a:p>
        </p:txBody>
      </p:sp>
      <p:sp>
        <p:nvSpPr>
          <p:cNvPr id="3" name="TextBox 2">
            <a:extLst>
              <a:ext uri="{FF2B5EF4-FFF2-40B4-BE49-F238E27FC236}">
                <a16:creationId xmlns:a16="http://schemas.microsoft.com/office/drawing/2014/main" id="{1613D23E-A159-4A1E-A02A-35F9F48CD6AB}"/>
              </a:ext>
            </a:extLst>
          </p:cNvPr>
          <p:cNvSpPr txBox="1"/>
          <p:nvPr/>
        </p:nvSpPr>
        <p:spPr>
          <a:xfrm>
            <a:off x="257695" y="565267"/>
            <a:ext cx="7897931" cy="584775"/>
          </a:xfrm>
          <a:prstGeom prst="rect">
            <a:avLst/>
          </a:prstGeom>
          <a:noFill/>
        </p:spPr>
        <p:txBody>
          <a:bodyPr wrap="none" rtlCol="0">
            <a:spAutoFit/>
          </a:bodyPr>
          <a:lstStyle/>
          <a:p>
            <a:r>
              <a:rPr lang="en-US" sz="3200" b="1" dirty="0">
                <a:solidFill>
                  <a:srgbClr val="0070C0"/>
                </a:solidFill>
              </a:rPr>
              <a:t>Taking A Fresh Look At Manufacturers’ Reps   </a:t>
            </a:r>
          </a:p>
        </p:txBody>
      </p:sp>
      <p:sp>
        <p:nvSpPr>
          <p:cNvPr id="4" name="Slide Number Placeholder 3">
            <a:extLst>
              <a:ext uri="{FF2B5EF4-FFF2-40B4-BE49-F238E27FC236}">
                <a16:creationId xmlns:a16="http://schemas.microsoft.com/office/drawing/2014/main" id="{3E276E4C-BF1A-4AEF-8CFD-BF36507C0D49}"/>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3</a:t>
            </a:fld>
            <a:endParaRPr lang="en-US" dirty="0"/>
          </a:p>
        </p:txBody>
      </p:sp>
      <p:sp>
        <p:nvSpPr>
          <p:cNvPr id="7" name="TextBox 6">
            <a:extLst>
              <a:ext uri="{FF2B5EF4-FFF2-40B4-BE49-F238E27FC236}">
                <a16:creationId xmlns:a16="http://schemas.microsoft.com/office/drawing/2014/main" id="{68BB9B3C-6857-4396-830F-3A558AF89440}"/>
              </a:ext>
            </a:extLst>
          </p:cNvPr>
          <p:cNvSpPr txBox="1"/>
          <p:nvPr/>
        </p:nvSpPr>
        <p:spPr>
          <a:xfrm rot="10800000" flipV="1">
            <a:off x="288172" y="5605452"/>
            <a:ext cx="11903828" cy="523220"/>
          </a:xfrm>
          <a:prstGeom prst="rect">
            <a:avLst/>
          </a:prstGeom>
          <a:noFill/>
        </p:spPr>
        <p:txBody>
          <a:bodyPr wrap="square" rtlCol="0">
            <a:spAutoFit/>
          </a:bodyPr>
          <a:lstStyle/>
          <a:p>
            <a:r>
              <a:rPr lang="en-US" sz="2800" b="1" i="1" dirty="0">
                <a:solidFill>
                  <a:srgbClr val="0070C0"/>
                </a:solidFill>
              </a:rPr>
              <a:t>Today’s Manufacturers’ Reps Are Well Positioned To Take On These Challenges. </a:t>
            </a:r>
            <a:endParaRPr lang="en-US" sz="2400" b="1" i="1" dirty="0">
              <a:solidFill>
                <a:srgbClr val="0070C0"/>
              </a:solidFill>
            </a:endParaRPr>
          </a:p>
        </p:txBody>
      </p:sp>
    </p:spTree>
    <p:extLst>
      <p:ext uri="{BB962C8B-B14F-4D97-AF65-F5344CB8AC3E}">
        <p14:creationId xmlns:p14="http://schemas.microsoft.com/office/powerpoint/2010/main" val="2252153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13D23E-A159-4A1E-A02A-35F9F48CD6AB}"/>
              </a:ext>
            </a:extLst>
          </p:cNvPr>
          <p:cNvSpPr txBox="1"/>
          <p:nvPr/>
        </p:nvSpPr>
        <p:spPr>
          <a:xfrm>
            <a:off x="257695" y="565267"/>
            <a:ext cx="5873531" cy="584775"/>
          </a:xfrm>
          <a:prstGeom prst="rect">
            <a:avLst/>
          </a:prstGeom>
          <a:noFill/>
        </p:spPr>
        <p:txBody>
          <a:bodyPr wrap="none" rtlCol="0">
            <a:spAutoFit/>
          </a:bodyPr>
          <a:lstStyle/>
          <a:p>
            <a:r>
              <a:rPr lang="en-US" sz="3200" b="1" dirty="0">
                <a:solidFill>
                  <a:srgbClr val="0070C0"/>
                </a:solidFill>
              </a:rPr>
              <a:t>The Ideal Sales Channel Strategy?</a:t>
            </a:r>
          </a:p>
        </p:txBody>
      </p:sp>
      <p:sp>
        <p:nvSpPr>
          <p:cNvPr id="18" name="TextBox 17">
            <a:extLst>
              <a:ext uri="{FF2B5EF4-FFF2-40B4-BE49-F238E27FC236}">
                <a16:creationId xmlns:a16="http://schemas.microsoft.com/office/drawing/2014/main" id="{87F87F15-C7F9-4628-830F-F9B841C14913}"/>
              </a:ext>
            </a:extLst>
          </p:cNvPr>
          <p:cNvSpPr txBox="1"/>
          <p:nvPr/>
        </p:nvSpPr>
        <p:spPr>
          <a:xfrm>
            <a:off x="1487978" y="1396538"/>
            <a:ext cx="2025939" cy="461665"/>
          </a:xfrm>
          <a:prstGeom prst="rect">
            <a:avLst/>
          </a:prstGeom>
          <a:noFill/>
        </p:spPr>
        <p:txBody>
          <a:bodyPr wrap="none" rtlCol="0">
            <a:spAutoFit/>
          </a:bodyPr>
          <a:lstStyle/>
          <a:p>
            <a:r>
              <a:rPr lang="en-US" sz="2400" b="1" dirty="0"/>
              <a:t>Ideal Product?</a:t>
            </a:r>
          </a:p>
        </p:txBody>
      </p:sp>
      <p:sp>
        <p:nvSpPr>
          <p:cNvPr id="19" name="TextBox 18">
            <a:extLst>
              <a:ext uri="{FF2B5EF4-FFF2-40B4-BE49-F238E27FC236}">
                <a16:creationId xmlns:a16="http://schemas.microsoft.com/office/drawing/2014/main" id="{1DBA166A-8DFC-4328-B451-7EE78B6B41DE}"/>
              </a:ext>
            </a:extLst>
          </p:cNvPr>
          <p:cNvSpPr txBox="1"/>
          <p:nvPr/>
        </p:nvSpPr>
        <p:spPr>
          <a:xfrm>
            <a:off x="1404851" y="3399905"/>
            <a:ext cx="1887761" cy="1631216"/>
          </a:xfrm>
          <a:prstGeom prst="rect">
            <a:avLst/>
          </a:prstGeom>
          <a:noFill/>
        </p:spPr>
        <p:txBody>
          <a:bodyPr wrap="none" rtlCol="0">
            <a:spAutoFit/>
          </a:bodyPr>
          <a:lstStyle/>
          <a:p>
            <a:pPr marL="285750" indent="-285750">
              <a:buFont typeface="Arial" panose="020B0604020202020204" pitchFamily="34" charset="0"/>
              <a:buChar char="•"/>
            </a:pPr>
            <a:r>
              <a:rPr lang="en-US" sz="2000" b="1" dirty="0"/>
              <a:t>Speed?</a:t>
            </a:r>
          </a:p>
          <a:p>
            <a:pPr marL="285750" indent="-285750">
              <a:buFont typeface="Arial" panose="020B0604020202020204" pitchFamily="34" charset="0"/>
              <a:buChar char="•"/>
            </a:pPr>
            <a:r>
              <a:rPr lang="en-US" sz="2000" b="1" dirty="0"/>
              <a:t>Package?</a:t>
            </a:r>
          </a:p>
          <a:p>
            <a:pPr marL="285750" indent="-285750">
              <a:buFont typeface="Arial" panose="020B0604020202020204" pitchFamily="34" charset="0"/>
              <a:buChar char="•"/>
            </a:pPr>
            <a:r>
              <a:rPr lang="en-US" sz="2000" b="1" dirty="0"/>
              <a:t>Temp Range?</a:t>
            </a:r>
          </a:p>
          <a:p>
            <a:pPr marL="285750" indent="-285750">
              <a:buFont typeface="Arial" panose="020B0604020202020204" pitchFamily="34" charset="0"/>
              <a:buChar char="•"/>
            </a:pPr>
            <a:r>
              <a:rPr lang="en-US" sz="2000" b="1" dirty="0"/>
              <a:t>Availability? </a:t>
            </a:r>
          </a:p>
          <a:p>
            <a:pPr marL="285750" indent="-285750">
              <a:buFont typeface="Arial" panose="020B0604020202020204" pitchFamily="34" charset="0"/>
              <a:buChar char="•"/>
            </a:pPr>
            <a:r>
              <a:rPr lang="en-US" sz="2000" b="1" dirty="0"/>
              <a:t>Low Cost?</a:t>
            </a:r>
          </a:p>
        </p:txBody>
      </p:sp>
      <p:pic>
        <p:nvPicPr>
          <p:cNvPr id="21" name="Picture 20" descr="A picture containing case, accessory&#10;&#10;Description generated with very high confidence">
            <a:extLst>
              <a:ext uri="{FF2B5EF4-FFF2-40B4-BE49-F238E27FC236}">
                <a16:creationId xmlns:a16="http://schemas.microsoft.com/office/drawing/2014/main" id="{BFE839D8-A773-4931-A560-A968D22AF0E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393548" y="1554479"/>
            <a:ext cx="2209216" cy="1529541"/>
          </a:xfrm>
          <a:prstGeom prst="rect">
            <a:avLst/>
          </a:prstGeom>
        </p:spPr>
      </p:pic>
      <p:sp>
        <p:nvSpPr>
          <p:cNvPr id="23" name="TextBox 22">
            <a:extLst>
              <a:ext uri="{FF2B5EF4-FFF2-40B4-BE49-F238E27FC236}">
                <a16:creationId xmlns:a16="http://schemas.microsoft.com/office/drawing/2014/main" id="{3F3E7DCA-222E-47CC-8E14-EC9301FC7418}"/>
              </a:ext>
            </a:extLst>
          </p:cNvPr>
          <p:cNvSpPr txBox="1"/>
          <p:nvPr/>
        </p:nvSpPr>
        <p:spPr>
          <a:xfrm>
            <a:off x="4840778" y="1396538"/>
            <a:ext cx="2133084" cy="461665"/>
          </a:xfrm>
          <a:prstGeom prst="rect">
            <a:avLst/>
          </a:prstGeom>
          <a:noFill/>
        </p:spPr>
        <p:txBody>
          <a:bodyPr wrap="none" rtlCol="0">
            <a:spAutoFit/>
          </a:bodyPr>
          <a:lstStyle/>
          <a:p>
            <a:r>
              <a:rPr lang="en-US" sz="2400" b="1" dirty="0"/>
              <a:t>Ideal Vacation?</a:t>
            </a:r>
          </a:p>
        </p:txBody>
      </p:sp>
      <p:sp>
        <p:nvSpPr>
          <p:cNvPr id="24" name="TextBox 23">
            <a:extLst>
              <a:ext uri="{FF2B5EF4-FFF2-40B4-BE49-F238E27FC236}">
                <a16:creationId xmlns:a16="http://schemas.microsoft.com/office/drawing/2014/main" id="{808392C3-3090-4B6D-A4FF-8E7E0E4C1BFA}"/>
              </a:ext>
            </a:extLst>
          </p:cNvPr>
          <p:cNvSpPr txBox="1"/>
          <p:nvPr/>
        </p:nvSpPr>
        <p:spPr>
          <a:xfrm>
            <a:off x="4840778" y="3399905"/>
            <a:ext cx="1802929" cy="2246769"/>
          </a:xfrm>
          <a:prstGeom prst="rect">
            <a:avLst/>
          </a:prstGeom>
          <a:noFill/>
        </p:spPr>
        <p:txBody>
          <a:bodyPr wrap="none" rtlCol="0">
            <a:spAutoFit/>
          </a:bodyPr>
          <a:lstStyle/>
          <a:p>
            <a:pPr marL="285750" indent="-285750">
              <a:buFont typeface="Arial" panose="020B0604020202020204" pitchFamily="34" charset="0"/>
              <a:buChar char="•"/>
            </a:pPr>
            <a:r>
              <a:rPr lang="en-US" sz="2000" b="1" dirty="0"/>
              <a:t>Beach?</a:t>
            </a:r>
          </a:p>
          <a:p>
            <a:pPr marL="285750" indent="-285750">
              <a:buFont typeface="Arial" panose="020B0604020202020204" pitchFamily="34" charset="0"/>
              <a:buChar char="•"/>
            </a:pPr>
            <a:r>
              <a:rPr lang="en-US" sz="2000" b="1" dirty="0"/>
              <a:t>Mountains?</a:t>
            </a:r>
          </a:p>
          <a:p>
            <a:pPr marL="285750" indent="-285750">
              <a:buFont typeface="Arial" panose="020B0604020202020204" pitchFamily="34" charset="0"/>
              <a:buChar char="•"/>
            </a:pPr>
            <a:r>
              <a:rPr lang="en-US" sz="2000" b="1" dirty="0"/>
              <a:t>Relax?</a:t>
            </a:r>
          </a:p>
          <a:p>
            <a:pPr marL="285750" indent="-285750">
              <a:buFont typeface="Arial" panose="020B0604020202020204" pitchFamily="34" charset="0"/>
              <a:buChar char="•"/>
            </a:pPr>
            <a:r>
              <a:rPr lang="en-US" sz="2000" b="1" dirty="0"/>
              <a:t>Fly or Drive?</a:t>
            </a:r>
          </a:p>
          <a:p>
            <a:pPr marL="285750" indent="-285750">
              <a:buFont typeface="Arial" panose="020B0604020202020204" pitchFamily="34" charset="0"/>
              <a:buChar char="•"/>
            </a:pPr>
            <a:r>
              <a:rPr lang="en-US" sz="2000" b="1" dirty="0"/>
              <a:t>Romantic?</a:t>
            </a:r>
          </a:p>
          <a:p>
            <a:pPr marL="285750" indent="-285750">
              <a:buFont typeface="Arial" panose="020B0604020202020204" pitchFamily="34" charset="0"/>
              <a:buChar char="•"/>
            </a:pPr>
            <a:r>
              <a:rPr lang="en-US" sz="2000" b="1" dirty="0"/>
              <a:t>Family?</a:t>
            </a:r>
          </a:p>
          <a:p>
            <a:pPr marL="285750" indent="-285750">
              <a:buFont typeface="Arial" panose="020B0604020202020204" pitchFamily="34" charset="0"/>
              <a:buChar char="•"/>
            </a:pPr>
            <a:r>
              <a:rPr lang="en-US" sz="2000" b="1" dirty="0"/>
              <a:t>Cost?</a:t>
            </a:r>
          </a:p>
        </p:txBody>
      </p:sp>
      <p:pic>
        <p:nvPicPr>
          <p:cNvPr id="26" name="Picture 25" descr="A silhouette of a person&#10;&#10;Description generated with high confidence">
            <a:extLst>
              <a:ext uri="{FF2B5EF4-FFF2-40B4-BE49-F238E27FC236}">
                <a16:creationId xmlns:a16="http://schemas.microsoft.com/office/drawing/2014/main" id="{03EABE40-18DB-41AD-AD64-8C6B1CC157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5128" y="1765870"/>
            <a:ext cx="1663479" cy="1233747"/>
          </a:xfrm>
          <a:prstGeom prst="rect">
            <a:avLst/>
          </a:prstGeom>
        </p:spPr>
      </p:pic>
      <p:sp>
        <p:nvSpPr>
          <p:cNvPr id="27" name="TextBox 26">
            <a:extLst>
              <a:ext uri="{FF2B5EF4-FFF2-40B4-BE49-F238E27FC236}">
                <a16:creationId xmlns:a16="http://schemas.microsoft.com/office/drawing/2014/main" id="{25655ADB-A85D-4830-B615-BDA078EB2996}"/>
              </a:ext>
            </a:extLst>
          </p:cNvPr>
          <p:cNvSpPr txBox="1"/>
          <p:nvPr/>
        </p:nvSpPr>
        <p:spPr>
          <a:xfrm>
            <a:off x="8465128" y="1369813"/>
            <a:ext cx="2789546" cy="461665"/>
          </a:xfrm>
          <a:prstGeom prst="rect">
            <a:avLst/>
          </a:prstGeom>
          <a:noFill/>
        </p:spPr>
        <p:txBody>
          <a:bodyPr wrap="none" rtlCol="0">
            <a:spAutoFit/>
          </a:bodyPr>
          <a:lstStyle/>
          <a:p>
            <a:r>
              <a:rPr lang="en-US" sz="2400" b="1" dirty="0"/>
              <a:t>Ideal Sales Channel?</a:t>
            </a:r>
          </a:p>
        </p:txBody>
      </p:sp>
      <p:sp>
        <p:nvSpPr>
          <p:cNvPr id="28" name="TextBox 27">
            <a:extLst>
              <a:ext uri="{FF2B5EF4-FFF2-40B4-BE49-F238E27FC236}">
                <a16:creationId xmlns:a16="http://schemas.microsoft.com/office/drawing/2014/main" id="{982C641F-20E3-43C7-A151-2C11D4DD7F5D}"/>
              </a:ext>
            </a:extLst>
          </p:cNvPr>
          <p:cNvSpPr txBox="1"/>
          <p:nvPr/>
        </p:nvSpPr>
        <p:spPr>
          <a:xfrm>
            <a:off x="8484246" y="3336174"/>
            <a:ext cx="2384307" cy="1631216"/>
          </a:xfrm>
          <a:prstGeom prst="rect">
            <a:avLst/>
          </a:prstGeom>
          <a:noFill/>
        </p:spPr>
        <p:txBody>
          <a:bodyPr wrap="none" rtlCol="0">
            <a:spAutoFit/>
          </a:bodyPr>
          <a:lstStyle/>
          <a:p>
            <a:pPr marL="285750" indent="-285750">
              <a:buFont typeface="Arial" panose="020B0604020202020204" pitchFamily="34" charset="0"/>
              <a:buChar char="•"/>
            </a:pPr>
            <a:r>
              <a:rPr lang="en-US" sz="2000" b="1" dirty="0"/>
              <a:t>Direct Sales Only?</a:t>
            </a:r>
          </a:p>
          <a:p>
            <a:pPr marL="285750" indent="-285750">
              <a:buFont typeface="Arial" panose="020B0604020202020204" pitchFamily="34" charset="0"/>
              <a:buChar char="•"/>
            </a:pPr>
            <a:r>
              <a:rPr lang="en-US" sz="2000" b="1" dirty="0"/>
              <a:t>Reps Only?</a:t>
            </a:r>
          </a:p>
          <a:p>
            <a:pPr marL="285750" indent="-285750">
              <a:buFont typeface="Arial" panose="020B0604020202020204" pitchFamily="34" charset="0"/>
              <a:buChar char="•"/>
            </a:pPr>
            <a:r>
              <a:rPr lang="en-US" sz="2000" b="1" dirty="0"/>
              <a:t>Hybrid Model?</a:t>
            </a:r>
          </a:p>
          <a:p>
            <a:pPr marL="285750" indent="-285750">
              <a:buFont typeface="Arial" panose="020B0604020202020204" pitchFamily="34" charset="0"/>
              <a:buChar char="•"/>
            </a:pPr>
            <a:r>
              <a:rPr lang="en-US" sz="2000" b="1" dirty="0"/>
              <a:t>eCommerce?</a:t>
            </a:r>
          </a:p>
          <a:p>
            <a:pPr marL="285750" indent="-285750">
              <a:buFont typeface="Arial" panose="020B0604020202020204" pitchFamily="34" charset="0"/>
              <a:buChar char="•"/>
            </a:pPr>
            <a:r>
              <a:rPr lang="en-US" sz="2000" b="1" dirty="0"/>
              <a:t>Global?</a:t>
            </a:r>
          </a:p>
        </p:txBody>
      </p:sp>
      <p:sp>
        <p:nvSpPr>
          <p:cNvPr id="29" name="TextBox 28">
            <a:extLst>
              <a:ext uri="{FF2B5EF4-FFF2-40B4-BE49-F238E27FC236}">
                <a16:creationId xmlns:a16="http://schemas.microsoft.com/office/drawing/2014/main" id="{68BB95E2-1161-488F-BAFA-884881C4B1BA}"/>
              </a:ext>
            </a:extLst>
          </p:cNvPr>
          <p:cNvSpPr txBox="1"/>
          <p:nvPr/>
        </p:nvSpPr>
        <p:spPr>
          <a:xfrm>
            <a:off x="3222802" y="5747115"/>
            <a:ext cx="5667642" cy="523220"/>
          </a:xfrm>
          <a:prstGeom prst="rect">
            <a:avLst/>
          </a:prstGeom>
          <a:noFill/>
        </p:spPr>
        <p:txBody>
          <a:bodyPr wrap="none" rtlCol="0">
            <a:spAutoFit/>
          </a:bodyPr>
          <a:lstStyle/>
          <a:p>
            <a:r>
              <a:rPr lang="en-US" sz="2800" b="1" i="1" dirty="0">
                <a:solidFill>
                  <a:srgbClr val="0070C0"/>
                </a:solidFill>
              </a:rPr>
              <a:t>No One Perfect Answer… It Depends!</a:t>
            </a:r>
          </a:p>
        </p:txBody>
      </p:sp>
      <p:sp>
        <p:nvSpPr>
          <p:cNvPr id="2" name="Slide Number Placeholder 1">
            <a:extLst>
              <a:ext uri="{FF2B5EF4-FFF2-40B4-BE49-F238E27FC236}">
                <a16:creationId xmlns:a16="http://schemas.microsoft.com/office/drawing/2014/main" id="{A0CF4262-CC5E-45C5-A55E-DF60575DDF9F}"/>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4</a:t>
            </a:fld>
            <a:endParaRPr lang="en-US" dirty="0"/>
          </a:p>
        </p:txBody>
      </p:sp>
      <p:pic>
        <p:nvPicPr>
          <p:cNvPr id="5" name="Picture 4" descr="A picture containing object&#10;&#10;Description generated with very high confidence">
            <a:extLst>
              <a:ext uri="{FF2B5EF4-FFF2-40B4-BE49-F238E27FC236}">
                <a16:creationId xmlns:a16="http://schemas.microsoft.com/office/drawing/2014/main" id="{284E19B9-E5CC-4C55-92C0-FB015D6855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2896" y="2087537"/>
            <a:ext cx="1609906" cy="925696"/>
          </a:xfrm>
          <a:prstGeom prst="rect">
            <a:avLst/>
          </a:prstGeom>
        </p:spPr>
      </p:pic>
    </p:spTree>
    <p:extLst>
      <p:ext uri="{BB962C8B-B14F-4D97-AF65-F5344CB8AC3E}">
        <p14:creationId xmlns:p14="http://schemas.microsoft.com/office/powerpoint/2010/main" val="879108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DA1410-7E53-4EF4-BF6A-4D5E42D40BCE}"/>
              </a:ext>
            </a:extLst>
          </p:cNvPr>
          <p:cNvSpPr txBox="1"/>
          <p:nvPr/>
        </p:nvSpPr>
        <p:spPr>
          <a:xfrm>
            <a:off x="374073" y="247916"/>
            <a:ext cx="6650603" cy="584775"/>
          </a:xfrm>
          <a:prstGeom prst="rect">
            <a:avLst/>
          </a:prstGeom>
          <a:noFill/>
        </p:spPr>
        <p:txBody>
          <a:bodyPr wrap="none" rtlCol="0">
            <a:spAutoFit/>
          </a:bodyPr>
          <a:lstStyle/>
          <a:p>
            <a:r>
              <a:rPr lang="en-US" sz="3200" b="1" dirty="0">
                <a:solidFill>
                  <a:srgbClr val="0070C0"/>
                </a:solidFill>
              </a:rPr>
              <a:t>Current Environment Is Very Dynamic </a:t>
            </a:r>
          </a:p>
        </p:txBody>
      </p:sp>
      <p:sp>
        <p:nvSpPr>
          <p:cNvPr id="4" name="Slide Number Placeholder 3">
            <a:extLst>
              <a:ext uri="{FF2B5EF4-FFF2-40B4-BE49-F238E27FC236}">
                <a16:creationId xmlns:a16="http://schemas.microsoft.com/office/drawing/2014/main" id="{D04F5B71-5D48-490F-8B64-0DE59C13CBE0}"/>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5</a:t>
            </a:fld>
            <a:endParaRPr lang="en-US" dirty="0"/>
          </a:p>
        </p:txBody>
      </p:sp>
      <p:sp>
        <p:nvSpPr>
          <p:cNvPr id="5" name="TextBox 4">
            <a:extLst>
              <a:ext uri="{FF2B5EF4-FFF2-40B4-BE49-F238E27FC236}">
                <a16:creationId xmlns:a16="http://schemas.microsoft.com/office/drawing/2014/main" id="{144F9644-D7A1-4A13-A5EB-2E379A63FB90}"/>
              </a:ext>
            </a:extLst>
          </p:cNvPr>
          <p:cNvSpPr txBox="1"/>
          <p:nvPr/>
        </p:nvSpPr>
        <p:spPr>
          <a:xfrm>
            <a:off x="537095" y="832691"/>
            <a:ext cx="11117810" cy="6247864"/>
          </a:xfrm>
          <a:prstGeom prst="rect">
            <a:avLst/>
          </a:prstGeom>
          <a:noFill/>
        </p:spPr>
        <p:txBody>
          <a:bodyPr wrap="square" rtlCol="0">
            <a:spAutoFit/>
          </a:bodyPr>
          <a:lstStyle/>
          <a:p>
            <a:r>
              <a:rPr lang="en-US" sz="2400" b="1" dirty="0"/>
              <a:t>Customers</a:t>
            </a:r>
          </a:p>
          <a:p>
            <a:pPr marL="800100" lvl="1" indent="-342900">
              <a:buFont typeface="Arial" panose="020B0604020202020204" pitchFamily="34" charset="0"/>
              <a:buChar char="•"/>
            </a:pPr>
            <a:r>
              <a:rPr lang="en-US" sz="2400" b="1" dirty="0"/>
              <a:t>As Always,  Top Customer List Is Continually Changing (30-50% Change Over Five Years). </a:t>
            </a:r>
          </a:p>
          <a:p>
            <a:pPr marL="1257300" lvl="2" indent="-342900">
              <a:buFont typeface="Arial" panose="020B0604020202020204" pitchFamily="34" charset="0"/>
              <a:buChar char="•"/>
            </a:pPr>
            <a:r>
              <a:rPr lang="en-US" sz="2400" b="1" dirty="0"/>
              <a:t>Top Customers Move In / Out Due to Business Changes and Trends.   </a:t>
            </a:r>
          </a:p>
          <a:p>
            <a:pPr marL="1257300" lvl="2" indent="-342900">
              <a:buFont typeface="Arial" panose="020B0604020202020204" pitchFamily="34" charset="0"/>
              <a:buChar char="•"/>
            </a:pPr>
            <a:r>
              <a:rPr lang="en-US" sz="2400" b="1" dirty="0"/>
              <a:t>Geographic Moves </a:t>
            </a:r>
          </a:p>
          <a:p>
            <a:pPr marL="1257300" lvl="2" indent="-342900">
              <a:buFont typeface="Arial" panose="020B0604020202020204" pitchFamily="34" charset="0"/>
              <a:buChar char="•"/>
            </a:pPr>
            <a:r>
              <a:rPr lang="en-US" sz="2400" b="1" dirty="0"/>
              <a:t>Mergers and Acquisitions </a:t>
            </a:r>
          </a:p>
          <a:p>
            <a:pPr marL="800100" lvl="1" indent="-342900">
              <a:buFont typeface="Arial" panose="020B0604020202020204" pitchFamily="34" charset="0"/>
              <a:buChar char="•"/>
            </a:pPr>
            <a:r>
              <a:rPr lang="en-US" sz="2400" b="1" dirty="0"/>
              <a:t>Use of Third Parties (Design Houses,  EMS Providers)</a:t>
            </a:r>
          </a:p>
          <a:p>
            <a:pPr marL="800100" lvl="1" indent="-342900">
              <a:buFont typeface="Arial" panose="020B0604020202020204" pitchFamily="34" charset="0"/>
              <a:buChar char="•"/>
            </a:pPr>
            <a:r>
              <a:rPr lang="en-US" sz="2400" b="1" dirty="0"/>
              <a:t>New, Start Up Companies Emerging Every Day</a:t>
            </a:r>
          </a:p>
          <a:p>
            <a:pPr marL="800100" lvl="1" indent="-342900">
              <a:buFont typeface="Arial" panose="020B0604020202020204" pitchFamily="34" charset="0"/>
              <a:buChar char="•"/>
            </a:pPr>
            <a:endParaRPr lang="en-US" sz="2000" dirty="0"/>
          </a:p>
          <a:p>
            <a:r>
              <a:rPr lang="en-US" sz="2400" b="1" dirty="0"/>
              <a:t>Distribution </a:t>
            </a:r>
          </a:p>
          <a:p>
            <a:pPr marL="742950" lvl="1" indent="-285750">
              <a:buFont typeface="Arial" panose="020B0604020202020204" pitchFamily="34" charset="0"/>
              <a:buChar char="•"/>
            </a:pPr>
            <a:r>
              <a:rPr lang="en-US" sz="2400" b="1" dirty="0"/>
              <a:t>Authorized Distributors Are A Valuable Element of The Support Model, But…</a:t>
            </a:r>
          </a:p>
          <a:p>
            <a:pPr marL="1200150" lvl="2" indent="-285750">
              <a:buFont typeface="Arial" panose="020B0604020202020204" pitchFamily="34" charset="0"/>
              <a:buChar char="•"/>
            </a:pPr>
            <a:r>
              <a:rPr lang="en-US" sz="2400" b="1" dirty="0"/>
              <a:t>Distributor Advocacy Of A Specific Manufacturer Is Often Limited. </a:t>
            </a:r>
          </a:p>
          <a:p>
            <a:pPr marL="1200150" lvl="2" indent="-285750">
              <a:buFont typeface="Arial" panose="020B0604020202020204" pitchFamily="34" charset="0"/>
              <a:buChar char="•"/>
            </a:pPr>
            <a:r>
              <a:rPr lang="en-US" sz="2400" b="1" dirty="0"/>
              <a:t>The Effectiveness Of The Traditional FAE Model Is Under Review By Both Distributors and Manufacturers.  </a:t>
            </a:r>
          </a:p>
          <a:p>
            <a:pPr marL="1200150" lvl="2" indent="-285750">
              <a:buFont typeface="Arial" panose="020B0604020202020204" pitchFamily="34" charset="0"/>
              <a:buChar char="•"/>
            </a:pPr>
            <a:r>
              <a:rPr lang="en-US" sz="2400" b="1" dirty="0"/>
              <a:t>Even The Best Distributor FAE Resources Often Lack the Expertise and Time To Do The Job That Manufacturers Want. </a:t>
            </a:r>
          </a:p>
          <a:p>
            <a:pPr marL="800100" lvl="1"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146509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DA1410-7E53-4EF4-BF6A-4D5E42D40BCE}"/>
              </a:ext>
            </a:extLst>
          </p:cNvPr>
          <p:cNvSpPr txBox="1"/>
          <p:nvPr/>
        </p:nvSpPr>
        <p:spPr>
          <a:xfrm>
            <a:off x="253049" y="207574"/>
            <a:ext cx="6650603" cy="584775"/>
          </a:xfrm>
          <a:prstGeom prst="rect">
            <a:avLst/>
          </a:prstGeom>
          <a:noFill/>
        </p:spPr>
        <p:txBody>
          <a:bodyPr wrap="none" rtlCol="0">
            <a:spAutoFit/>
          </a:bodyPr>
          <a:lstStyle/>
          <a:p>
            <a:r>
              <a:rPr lang="en-US" sz="3200" b="1" dirty="0">
                <a:solidFill>
                  <a:srgbClr val="0070C0"/>
                </a:solidFill>
              </a:rPr>
              <a:t>Current Environment Is Very Dynamic </a:t>
            </a:r>
          </a:p>
        </p:txBody>
      </p:sp>
      <p:sp>
        <p:nvSpPr>
          <p:cNvPr id="4" name="Slide Number Placeholder 3">
            <a:extLst>
              <a:ext uri="{FF2B5EF4-FFF2-40B4-BE49-F238E27FC236}">
                <a16:creationId xmlns:a16="http://schemas.microsoft.com/office/drawing/2014/main" id="{D04F5B71-5D48-490F-8B64-0DE59C13CBE0}"/>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6</a:t>
            </a:fld>
            <a:endParaRPr lang="en-US" dirty="0"/>
          </a:p>
        </p:txBody>
      </p:sp>
      <p:sp>
        <p:nvSpPr>
          <p:cNvPr id="5" name="TextBox 4">
            <a:extLst>
              <a:ext uri="{FF2B5EF4-FFF2-40B4-BE49-F238E27FC236}">
                <a16:creationId xmlns:a16="http://schemas.microsoft.com/office/drawing/2014/main" id="{144F9644-D7A1-4A13-A5EB-2E379A63FB90}"/>
              </a:ext>
            </a:extLst>
          </p:cNvPr>
          <p:cNvSpPr txBox="1"/>
          <p:nvPr/>
        </p:nvSpPr>
        <p:spPr>
          <a:xfrm>
            <a:off x="486274" y="831663"/>
            <a:ext cx="10713308" cy="6247864"/>
          </a:xfrm>
          <a:prstGeom prst="rect">
            <a:avLst/>
          </a:prstGeom>
          <a:noFill/>
        </p:spPr>
        <p:txBody>
          <a:bodyPr wrap="square" rtlCol="0">
            <a:spAutoFit/>
          </a:bodyPr>
          <a:lstStyle/>
          <a:p>
            <a:r>
              <a:rPr lang="en-US" sz="2400" b="1" dirty="0"/>
              <a:t>Manufacturers </a:t>
            </a:r>
          </a:p>
          <a:p>
            <a:pPr marL="800100" lvl="1" indent="-342900">
              <a:buFont typeface="Arial" panose="020B0604020202020204" pitchFamily="34" charset="0"/>
              <a:buChar char="•"/>
            </a:pPr>
            <a:r>
              <a:rPr lang="en-US" sz="2400" b="1" dirty="0"/>
              <a:t>Manufacturers Want Control of Sales Resources Engaging With Customers.  </a:t>
            </a:r>
          </a:p>
          <a:p>
            <a:pPr marL="800100" lvl="1" indent="-342900">
              <a:buFont typeface="Arial" panose="020B0604020202020204" pitchFamily="34" charset="0"/>
              <a:buChar char="•"/>
            </a:pPr>
            <a:r>
              <a:rPr lang="en-US" sz="2400" b="1" dirty="0"/>
              <a:t>Manufacturers Value Flexibility To Adapt To Changes </a:t>
            </a:r>
          </a:p>
          <a:p>
            <a:pPr marL="1257300" lvl="2" indent="-342900">
              <a:buFont typeface="Arial" panose="020B0604020202020204" pitchFamily="34" charset="0"/>
              <a:buChar char="•"/>
            </a:pPr>
            <a:r>
              <a:rPr lang="en-US" sz="2400" b="1" dirty="0"/>
              <a:t>Market</a:t>
            </a:r>
          </a:p>
          <a:p>
            <a:pPr marL="1257300" lvl="2" indent="-342900">
              <a:buFont typeface="Arial" panose="020B0604020202020204" pitchFamily="34" charset="0"/>
              <a:buChar char="•"/>
            </a:pPr>
            <a:r>
              <a:rPr lang="en-US" sz="2400" b="1" dirty="0"/>
              <a:t>Customers</a:t>
            </a:r>
          </a:p>
          <a:p>
            <a:pPr marL="1257300" lvl="2" indent="-342900">
              <a:buFont typeface="Arial" panose="020B0604020202020204" pitchFamily="34" charset="0"/>
              <a:buChar char="•"/>
            </a:pPr>
            <a:r>
              <a:rPr lang="en-US" sz="2400" b="1" dirty="0"/>
              <a:t>Applications / Products</a:t>
            </a:r>
          </a:p>
          <a:p>
            <a:pPr marL="800100" lvl="1" indent="-342900">
              <a:buFont typeface="Arial" panose="020B0604020202020204" pitchFamily="34" charset="0"/>
              <a:buChar char="•"/>
            </a:pPr>
            <a:r>
              <a:rPr lang="en-US" sz="2400" b="1" dirty="0"/>
              <a:t>Having A Direct Sales Team To Engage With </a:t>
            </a:r>
            <a:r>
              <a:rPr lang="en-US" sz="2400" b="1" u="sng" dirty="0"/>
              <a:t>All</a:t>
            </a:r>
            <a:r>
              <a:rPr lang="en-US" sz="2400" b="1" dirty="0"/>
              <a:t> Targeted Accounts May Be Ideal But Not Practical For Most Manufacturers.   </a:t>
            </a:r>
          </a:p>
          <a:p>
            <a:pPr marL="800100" lvl="1" indent="-342900">
              <a:buFont typeface="Arial" panose="020B0604020202020204" pitchFamily="34" charset="0"/>
              <a:buChar char="•"/>
            </a:pPr>
            <a:endParaRPr lang="en-US" sz="2000" u="sng" dirty="0"/>
          </a:p>
          <a:p>
            <a:r>
              <a:rPr lang="en-US" sz="2400" b="1" dirty="0"/>
              <a:t>Emergence of eCommerce</a:t>
            </a:r>
          </a:p>
          <a:p>
            <a:pPr marL="800100" lvl="1" indent="-342900">
              <a:buFont typeface="Arial" panose="020B0604020202020204" pitchFamily="34" charset="0"/>
              <a:buChar char="•"/>
            </a:pPr>
            <a:r>
              <a:rPr lang="en-US" sz="2400" b="1" dirty="0"/>
              <a:t>The Emergence of eCommerce Options (Manufacturer, Distributor, Third-Party) Have Changed The Support Model.</a:t>
            </a:r>
          </a:p>
          <a:p>
            <a:pPr marL="800100" lvl="1" indent="-342900">
              <a:buFont typeface="Arial" panose="020B0604020202020204" pitchFamily="34" charset="0"/>
              <a:buChar char="•"/>
            </a:pPr>
            <a:r>
              <a:rPr lang="en-US" sz="2400" b="1" dirty="0"/>
              <a:t>eCommerce Does Not Eliminate The Need For Human Support Of Some Customers. </a:t>
            </a:r>
          </a:p>
          <a:p>
            <a:pPr marL="800100" lvl="1" indent="-342900">
              <a:buFont typeface="Arial" panose="020B0604020202020204" pitchFamily="34" charset="0"/>
              <a:buChar char="•"/>
            </a:pPr>
            <a:r>
              <a:rPr lang="en-US" sz="2400" b="1" dirty="0"/>
              <a:t>Customers Expectations From The eCommerce Experience Continue To Grow From Simple Fulfillment Support To Comprehensive Application Expertise. </a:t>
            </a:r>
          </a:p>
          <a:p>
            <a:endParaRPr lang="en-US" sz="2000" u="sng" dirty="0"/>
          </a:p>
        </p:txBody>
      </p:sp>
    </p:spTree>
    <p:extLst>
      <p:ext uri="{BB962C8B-B14F-4D97-AF65-F5344CB8AC3E}">
        <p14:creationId xmlns:p14="http://schemas.microsoft.com/office/powerpoint/2010/main" val="3699490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DA1410-7E53-4EF4-BF6A-4D5E42D40BCE}"/>
              </a:ext>
            </a:extLst>
          </p:cNvPr>
          <p:cNvSpPr txBox="1"/>
          <p:nvPr/>
        </p:nvSpPr>
        <p:spPr>
          <a:xfrm>
            <a:off x="374073" y="382386"/>
            <a:ext cx="6650603" cy="584775"/>
          </a:xfrm>
          <a:prstGeom prst="rect">
            <a:avLst/>
          </a:prstGeom>
          <a:noFill/>
        </p:spPr>
        <p:txBody>
          <a:bodyPr wrap="none" rtlCol="0">
            <a:spAutoFit/>
          </a:bodyPr>
          <a:lstStyle/>
          <a:p>
            <a:r>
              <a:rPr lang="en-US" sz="3200" b="1" dirty="0">
                <a:solidFill>
                  <a:srgbClr val="0070C0"/>
                </a:solidFill>
              </a:rPr>
              <a:t>Current Environment Is Very Dynamic </a:t>
            </a:r>
          </a:p>
        </p:txBody>
      </p:sp>
      <p:sp>
        <p:nvSpPr>
          <p:cNvPr id="4" name="Slide Number Placeholder 3">
            <a:extLst>
              <a:ext uri="{FF2B5EF4-FFF2-40B4-BE49-F238E27FC236}">
                <a16:creationId xmlns:a16="http://schemas.microsoft.com/office/drawing/2014/main" id="{D04F5B71-5D48-490F-8B64-0DE59C13CBE0}"/>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7</a:t>
            </a:fld>
            <a:endParaRPr lang="en-US" dirty="0"/>
          </a:p>
        </p:txBody>
      </p:sp>
      <p:sp>
        <p:nvSpPr>
          <p:cNvPr id="5" name="TextBox 4">
            <a:extLst>
              <a:ext uri="{FF2B5EF4-FFF2-40B4-BE49-F238E27FC236}">
                <a16:creationId xmlns:a16="http://schemas.microsoft.com/office/drawing/2014/main" id="{144F9644-D7A1-4A13-A5EB-2E379A63FB90}"/>
              </a:ext>
            </a:extLst>
          </p:cNvPr>
          <p:cNvSpPr txBox="1"/>
          <p:nvPr/>
        </p:nvSpPr>
        <p:spPr>
          <a:xfrm>
            <a:off x="591428" y="540302"/>
            <a:ext cx="10713308" cy="4154984"/>
          </a:xfrm>
          <a:prstGeom prst="rect">
            <a:avLst/>
          </a:prstGeom>
          <a:noFill/>
        </p:spPr>
        <p:txBody>
          <a:bodyPr wrap="square" rtlCol="0">
            <a:spAutoFit/>
          </a:bodyPr>
          <a:lstStyle/>
          <a:p>
            <a:pPr marL="800100" lvl="1" indent="-342900">
              <a:buFont typeface="Arial" panose="020B0604020202020204" pitchFamily="34" charset="0"/>
              <a:buChar char="•"/>
            </a:pPr>
            <a:endParaRPr lang="en-US" sz="2400" b="1" dirty="0"/>
          </a:p>
          <a:p>
            <a:r>
              <a:rPr lang="en-US" sz="2400" b="1" dirty="0"/>
              <a:t>Personnel / HR</a:t>
            </a:r>
          </a:p>
          <a:p>
            <a:pPr marL="800100" lvl="1" indent="-342900">
              <a:buFont typeface="Arial" panose="020B0604020202020204" pitchFamily="34" charset="0"/>
              <a:buChar char="•"/>
            </a:pPr>
            <a:r>
              <a:rPr lang="en-US" sz="2400" b="1" dirty="0"/>
              <a:t>Finding, Hiring, Training and Retaining Good Sales Resources Remains An On-Going and Costly Challenge. </a:t>
            </a:r>
          </a:p>
          <a:p>
            <a:pPr marL="800100" lvl="1" indent="-342900">
              <a:buFont typeface="Arial" panose="020B0604020202020204" pitchFamily="34" charset="0"/>
              <a:buChar char="•"/>
            </a:pPr>
            <a:r>
              <a:rPr lang="en-US" sz="2400" b="1" dirty="0"/>
              <a:t>Ensuring That Sales Resources With The Right Skills Are in the Right Geography To Support Customers Is A Challenge. </a:t>
            </a:r>
          </a:p>
          <a:p>
            <a:pPr marL="800100" lvl="1" indent="-342900">
              <a:buFont typeface="Arial" panose="020B0604020202020204" pitchFamily="34" charset="0"/>
              <a:buChar char="•"/>
            </a:pPr>
            <a:r>
              <a:rPr lang="en-US" sz="2400" b="1" dirty="0"/>
              <a:t>Overhead Associated With Maintaining A Direct Sales Team Is Significant</a:t>
            </a:r>
          </a:p>
          <a:p>
            <a:pPr lvl="2"/>
            <a:r>
              <a:rPr lang="en-US" sz="2400" b="1" dirty="0"/>
              <a:t>	HR			Legal / Compliance</a:t>
            </a:r>
          </a:p>
          <a:p>
            <a:pPr lvl="2"/>
            <a:r>
              <a:rPr lang="en-US" sz="2400" b="1" dirty="0"/>
              <a:t>	Travel Expenses	Turnover / Training</a:t>
            </a:r>
          </a:p>
          <a:p>
            <a:pPr lvl="2"/>
            <a:r>
              <a:rPr lang="en-US" sz="2400" b="1" dirty="0"/>
              <a:t>	Career Path</a:t>
            </a:r>
          </a:p>
          <a:p>
            <a:r>
              <a:rPr lang="en-US" sz="2400" b="1" dirty="0"/>
              <a:t>  </a:t>
            </a:r>
          </a:p>
        </p:txBody>
      </p:sp>
    </p:spTree>
    <p:extLst>
      <p:ext uri="{BB962C8B-B14F-4D97-AF65-F5344CB8AC3E}">
        <p14:creationId xmlns:p14="http://schemas.microsoft.com/office/powerpoint/2010/main" val="1697789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DA1410-7E53-4EF4-BF6A-4D5E42D40BCE}"/>
              </a:ext>
            </a:extLst>
          </p:cNvPr>
          <p:cNvSpPr txBox="1"/>
          <p:nvPr/>
        </p:nvSpPr>
        <p:spPr>
          <a:xfrm>
            <a:off x="-878767" y="127611"/>
            <a:ext cx="12343133" cy="1015663"/>
          </a:xfrm>
          <a:prstGeom prst="rect">
            <a:avLst/>
          </a:prstGeom>
          <a:noFill/>
        </p:spPr>
        <p:txBody>
          <a:bodyPr wrap="square" rtlCol="0">
            <a:spAutoFit/>
          </a:bodyPr>
          <a:lstStyle/>
          <a:p>
            <a:pPr algn="ctr"/>
            <a:r>
              <a:rPr lang="en-US" sz="3200" b="1" dirty="0">
                <a:solidFill>
                  <a:srgbClr val="0070C0"/>
                </a:solidFill>
              </a:rPr>
              <a:t> </a:t>
            </a:r>
            <a:r>
              <a:rPr lang="en-US" sz="2800" b="1" dirty="0">
                <a:solidFill>
                  <a:srgbClr val="0070C0"/>
                </a:solidFill>
              </a:rPr>
              <a:t>Today’s Manufacturers' Representatives – Modern Sales Professionals</a:t>
            </a:r>
          </a:p>
          <a:p>
            <a:pPr algn="ctr"/>
            <a:endParaRPr lang="en-US" sz="2800" dirty="0">
              <a:solidFill>
                <a:srgbClr val="0070C0"/>
              </a:solidFill>
            </a:endParaRPr>
          </a:p>
        </p:txBody>
      </p:sp>
      <p:sp>
        <p:nvSpPr>
          <p:cNvPr id="3" name="TextBox 2">
            <a:extLst>
              <a:ext uri="{FF2B5EF4-FFF2-40B4-BE49-F238E27FC236}">
                <a16:creationId xmlns:a16="http://schemas.microsoft.com/office/drawing/2014/main" id="{4AF47FE2-45E9-46EE-B3DF-9F48C8F2D742}"/>
              </a:ext>
            </a:extLst>
          </p:cNvPr>
          <p:cNvSpPr txBox="1"/>
          <p:nvPr/>
        </p:nvSpPr>
        <p:spPr>
          <a:xfrm>
            <a:off x="172843" y="1052086"/>
            <a:ext cx="4686004" cy="3139321"/>
          </a:xfrm>
          <a:prstGeom prst="rect">
            <a:avLst/>
          </a:prstGeom>
          <a:noFill/>
        </p:spPr>
        <p:txBody>
          <a:bodyPr wrap="square" rtlCol="0">
            <a:spAutoFit/>
          </a:bodyPr>
          <a:lstStyle/>
          <a:p>
            <a:pPr algn="ctr"/>
            <a:r>
              <a:rPr lang="en-US" b="1" dirty="0"/>
              <a:t>Yesterday’s Manufacturers’ Sales Rep </a:t>
            </a:r>
          </a:p>
          <a:p>
            <a:pPr algn="ctr"/>
            <a:r>
              <a:rPr lang="en-US" b="1" dirty="0"/>
              <a:t>( Post WWII -1960’s)</a:t>
            </a:r>
          </a:p>
          <a:p>
            <a:pPr marL="285750" indent="-285750">
              <a:buFont typeface="Arial" panose="020B0604020202020204" pitchFamily="34" charset="0"/>
              <a:buChar char="•"/>
            </a:pPr>
            <a:r>
              <a:rPr lang="en-US" b="1" dirty="0"/>
              <a:t>Tended To Be Smaller Organizations With Few Sales People </a:t>
            </a:r>
          </a:p>
          <a:p>
            <a:pPr marL="285750" indent="-285750">
              <a:buFont typeface="Arial" panose="020B0604020202020204" pitchFamily="34" charset="0"/>
              <a:buChar char="•"/>
            </a:pPr>
            <a:r>
              <a:rPr lang="en-US" b="1" dirty="0"/>
              <a:t>Lines Were Often More Opportunistic Than Strategic</a:t>
            </a:r>
          </a:p>
          <a:p>
            <a:pPr marL="285750" indent="-285750">
              <a:buFont typeface="Arial" panose="020B0604020202020204" pitchFamily="34" charset="0"/>
              <a:buChar char="•"/>
            </a:pPr>
            <a:r>
              <a:rPr lang="en-US" b="1" dirty="0"/>
              <a:t>Primarily Relationship Based Selling</a:t>
            </a:r>
          </a:p>
          <a:p>
            <a:pPr marL="285750" indent="-285750">
              <a:buFont typeface="Arial" panose="020B0604020202020204" pitchFamily="34" charset="0"/>
              <a:buChar char="•"/>
            </a:pPr>
            <a:r>
              <a:rPr lang="en-US" b="1" dirty="0"/>
              <a:t>Short Term Focused</a:t>
            </a:r>
          </a:p>
          <a:p>
            <a:pPr marL="285750" indent="-285750">
              <a:buFont typeface="Arial" panose="020B0604020202020204" pitchFamily="34" charset="0"/>
              <a:buChar char="•"/>
            </a:pPr>
            <a:r>
              <a:rPr lang="en-US" b="1" dirty="0"/>
              <a:t>Limited Sales Support Capabilities</a:t>
            </a:r>
          </a:p>
          <a:p>
            <a:pPr marL="285750" indent="-285750">
              <a:buFont typeface="Arial" panose="020B0604020202020204" pitchFamily="34" charset="0"/>
              <a:buChar char="•"/>
            </a:pPr>
            <a:r>
              <a:rPr lang="en-US" b="1" dirty="0"/>
              <a:t>Often Doubled As Stocking Distributor</a:t>
            </a: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91335B8A-9A2B-4C58-B018-1F65DC2779DD}"/>
              </a:ext>
            </a:extLst>
          </p:cNvPr>
          <p:cNvSpPr txBox="1"/>
          <p:nvPr/>
        </p:nvSpPr>
        <p:spPr>
          <a:xfrm>
            <a:off x="6371062" y="3089662"/>
            <a:ext cx="5674079" cy="4001095"/>
          </a:xfrm>
          <a:prstGeom prst="rect">
            <a:avLst/>
          </a:prstGeom>
          <a:noFill/>
        </p:spPr>
        <p:txBody>
          <a:bodyPr wrap="square" rtlCol="0">
            <a:spAutoFit/>
          </a:bodyPr>
          <a:lstStyle/>
          <a:p>
            <a:pPr algn="ctr"/>
            <a:r>
              <a:rPr lang="en-US" b="1" dirty="0"/>
              <a:t>Today’s Manufacturers’ Rep </a:t>
            </a:r>
            <a:r>
              <a:rPr lang="en-US" sz="2000" b="1" dirty="0"/>
              <a:t>Organizations</a:t>
            </a:r>
          </a:p>
          <a:p>
            <a:pPr marL="285750" indent="-285750">
              <a:buFont typeface="Arial" panose="020B0604020202020204" pitchFamily="34" charset="0"/>
              <a:buChar char="•"/>
            </a:pPr>
            <a:r>
              <a:rPr lang="en-US" b="1" dirty="0"/>
              <a:t>Well-Trained (Certified) Technical Sales Professionals</a:t>
            </a:r>
          </a:p>
          <a:p>
            <a:pPr marL="285750" indent="-285750">
              <a:buFont typeface="Arial" panose="020B0604020202020204" pitchFamily="34" charset="0"/>
              <a:buChar char="•"/>
            </a:pPr>
            <a:r>
              <a:rPr lang="en-US" b="1" dirty="0"/>
              <a:t>Well-Financed Businesses – Long Term Focus</a:t>
            </a:r>
          </a:p>
          <a:p>
            <a:pPr marL="285750" indent="-285750">
              <a:buFont typeface="Arial" panose="020B0604020202020204" pitchFamily="34" charset="0"/>
              <a:buChar char="•"/>
            </a:pPr>
            <a:r>
              <a:rPr lang="en-US" b="1" dirty="0"/>
              <a:t>Strategic, Synergistic Non-Competitive Line Card Tailored To Support The Customer Base And Market</a:t>
            </a:r>
          </a:p>
          <a:p>
            <a:pPr marL="285750" indent="-285750">
              <a:buFont typeface="Arial" panose="020B0604020202020204" pitchFamily="34" charset="0"/>
              <a:buChar char="•"/>
            </a:pPr>
            <a:r>
              <a:rPr lang="en-US" b="1" dirty="0"/>
              <a:t>Focus Is On Design Development And “Pipeline Of Opportunities” For Sustained Growth</a:t>
            </a:r>
          </a:p>
          <a:p>
            <a:pPr marL="285750" indent="-285750">
              <a:buFont typeface="Arial" panose="020B0604020202020204" pitchFamily="34" charset="0"/>
              <a:buChar char="•"/>
            </a:pPr>
            <a:r>
              <a:rPr lang="en-US" b="1" dirty="0"/>
              <a:t>Positioned As “Trusted Advisors” To The Customer</a:t>
            </a:r>
          </a:p>
          <a:p>
            <a:pPr marL="285750" indent="-285750">
              <a:buFont typeface="Arial" panose="020B0604020202020204" pitchFamily="34" charset="0"/>
              <a:buChar char="•"/>
            </a:pPr>
            <a:r>
              <a:rPr lang="en-US" b="1" dirty="0"/>
              <a:t>Augment And Support Distribution</a:t>
            </a:r>
          </a:p>
          <a:p>
            <a:pPr marL="285750" indent="-285750">
              <a:buFont typeface="Arial" panose="020B0604020202020204" pitchFamily="34" charset="0"/>
              <a:buChar char="•"/>
            </a:pPr>
            <a:r>
              <a:rPr lang="en-US" b="1" dirty="0"/>
              <a:t>Solid Internal Customer Support, eCommerce And Lead Follow Up Process Capabilities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2054" name="Picture 6" descr="Image result for Business images today">
            <a:extLst>
              <a:ext uri="{FF2B5EF4-FFF2-40B4-BE49-F238E27FC236}">
                <a16:creationId xmlns:a16="http://schemas.microsoft.com/office/drawing/2014/main" id="{A8795940-06D8-41F5-B982-DEC6CB7BE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5874" y="863570"/>
            <a:ext cx="4438186" cy="202022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Image result for image of upward arrow">
            <a:extLst>
              <a:ext uri="{FF2B5EF4-FFF2-40B4-BE49-F238E27FC236}">
                <a16:creationId xmlns:a16="http://schemas.microsoft.com/office/drawing/2014/main" id="{245D9BFD-70A5-4581-B2CC-A91DD1A30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807473">
            <a:off x="3904593" y="3873751"/>
            <a:ext cx="1666159" cy="17409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drawing of a person&#10;&#10;Description generated with high confidence">
            <a:extLst>
              <a:ext uri="{FF2B5EF4-FFF2-40B4-BE49-F238E27FC236}">
                <a16:creationId xmlns:a16="http://schemas.microsoft.com/office/drawing/2014/main" id="{B28C6536-9B9F-46E7-BF33-59D050F423F6}"/>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75112" y="4191407"/>
            <a:ext cx="1828800" cy="1487424"/>
          </a:xfrm>
          <a:prstGeom prst="rect">
            <a:avLst/>
          </a:prstGeom>
        </p:spPr>
      </p:pic>
    </p:spTree>
    <p:extLst>
      <p:ext uri="{BB962C8B-B14F-4D97-AF65-F5344CB8AC3E}">
        <p14:creationId xmlns:p14="http://schemas.microsoft.com/office/powerpoint/2010/main" val="1142476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DA1410-7E53-4EF4-BF6A-4D5E42D40BCE}"/>
              </a:ext>
            </a:extLst>
          </p:cNvPr>
          <p:cNvSpPr txBox="1"/>
          <p:nvPr/>
        </p:nvSpPr>
        <p:spPr>
          <a:xfrm>
            <a:off x="293391" y="262718"/>
            <a:ext cx="4078745" cy="584775"/>
          </a:xfrm>
          <a:prstGeom prst="rect">
            <a:avLst/>
          </a:prstGeom>
          <a:noFill/>
        </p:spPr>
        <p:txBody>
          <a:bodyPr wrap="none" rtlCol="0">
            <a:spAutoFit/>
          </a:bodyPr>
          <a:lstStyle/>
          <a:p>
            <a:r>
              <a:rPr lang="en-US" sz="3200" b="1" dirty="0">
                <a:solidFill>
                  <a:srgbClr val="0070C0"/>
                </a:solidFill>
              </a:rPr>
              <a:t>Rep Model Description</a:t>
            </a:r>
          </a:p>
        </p:txBody>
      </p:sp>
      <p:sp>
        <p:nvSpPr>
          <p:cNvPr id="4" name="Slide Number Placeholder 3">
            <a:extLst>
              <a:ext uri="{FF2B5EF4-FFF2-40B4-BE49-F238E27FC236}">
                <a16:creationId xmlns:a16="http://schemas.microsoft.com/office/drawing/2014/main" id="{D04F5B71-5D48-490F-8B64-0DE59C13CBE0}"/>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9</a:t>
            </a:fld>
            <a:endParaRPr lang="en-US" dirty="0"/>
          </a:p>
        </p:txBody>
      </p:sp>
      <p:sp>
        <p:nvSpPr>
          <p:cNvPr id="5" name="TextBox 4">
            <a:extLst>
              <a:ext uri="{FF2B5EF4-FFF2-40B4-BE49-F238E27FC236}">
                <a16:creationId xmlns:a16="http://schemas.microsoft.com/office/drawing/2014/main" id="{BB07E209-82E1-49C6-B7F0-05E9C14D830F}"/>
              </a:ext>
            </a:extLst>
          </p:cNvPr>
          <p:cNvSpPr txBox="1"/>
          <p:nvPr/>
        </p:nvSpPr>
        <p:spPr>
          <a:xfrm>
            <a:off x="854926" y="847493"/>
            <a:ext cx="10706729" cy="6986528"/>
          </a:xfrm>
          <a:prstGeom prst="rect">
            <a:avLst/>
          </a:prstGeom>
          <a:noFill/>
        </p:spPr>
        <p:txBody>
          <a:bodyPr wrap="square" rtlCol="0">
            <a:spAutoFit/>
          </a:bodyPr>
          <a:lstStyle/>
          <a:p>
            <a:r>
              <a:rPr lang="en-US" sz="2400" b="1" dirty="0"/>
              <a:t>What Is A Manufacturer’s Rep?</a:t>
            </a:r>
          </a:p>
          <a:p>
            <a:pPr marL="800100" lvl="1" indent="-342900">
              <a:buFont typeface="Arial" panose="020B0604020202020204" pitchFamily="34" charset="0"/>
              <a:buChar char="•"/>
            </a:pPr>
            <a:r>
              <a:rPr lang="en-US" sz="2000" b="1" dirty="0"/>
              <a:t>A Rep Is An Independent, Local Company Able To Provide Comprehensive Sales Support, Especially Technical Sales,  For A Limited Set of Complementary, Non-Competing Manufacturers.  </a:t>
            </a:r>
          </a:p>
          <a:p>
            <a:pPr marL="800100" lvl="1" indent="-342900">
              <a:buFont typeface="Arial" panose="020B0604020202020204" pitchFamily="34" charset="0"/>
              <a:buChar char="•"/>
            </a:pPr>
            <a:r>
              <a:rPr lang="en-US" sz="2000" b="1" dirty="0"/>
              <a:t>Reps Can Act As A manufacturers Exclusive Sales Team Or Supplement the manufacturers other Sales Resources </a:t>
            </a:r>
          </a:p>
          <a:p>
            <a:pPr marL="800100" lvl="1" indent="-342900">
              <a:buFont typeface="Arial" panose="020B0604020202020204" pitchFamily="34" charset="0"/>
              <a:buChar char="•"/>
            </a:pPr>
            <a:endParaRPr lang="en-US" sz="2000" dirty="0"/>
          </a:p>
          <a:p>
            <a:r>
              <a:rPr lang="en-US" sz="2400" b="1" dirty="0"/>
              <a:t>Key Attributes </a:t>
            </a:r>
          </a:p>
          <a:p>
            <a:pPr marL="800100" lvl="1" indent="-342900">
              <a:buFont typeface="Arial" panose="020B0604020202020204" pitchFamily="34" charset="0"/>
              <a:buChar char="•"/>
            </a:pPr>
            <a:r>
              <a:rPr lang="en-US" sz="2000" b="1" dirty="0"/>
              <a:t>Long, Intimate Relationships With Local Customers and Distributors.  (Reps Sell Where They Live.)</a:t>
            </a:r>
          </a:p>
          <a:p>
            <a:pPr marL="800100" lvl="1" indent="-342900">
              <a:buFont typeface="Arial" panose="020B0604020202020204" pitchFamily="34" charset="0"/>
              <a:buChar char="•"/>
            </a:pPr>
            <a:r>
              <a:rPr lang="en-US" sz="2000" b="1" dirty="0"/>
              <a:t>Expanded Coverage Model Across Specified Territory With Multiple Sales Persons.</a:t>
            </a:r>
          </a:p>
          <a:p>
            <a:pPr marL="800100" lvl="1" indent="-342900">
              <a:buFont typeface="Arial" panose="020B0604020202020204" pitchFamily="34" charset="0"/>
              <a:buChar char="•"/>
            </a:pPr>
            <a:r>
              <a:rPr lang="en-US" sz="2000" b="1" dirty="0"/>
              <a:t>Experienced Sales / Technical Professionals.  </a:t>
            </a:r>
          </a:p>
          <a:p>
            <a:pPr marL="800100" lvl="1" indent="-342900">
              <a:buFont typeface="Arial" panose="020B0604020202020204" pitchFamily="34" charset="0"/>
              <a:buChar char="•"/>
            </a:pPr>
            <a:r>
              <a:rPr lang="en-US" sz="2000" b="1" dirty="0"/>
              <a:t>Ability To Engage With Customer Across Multiple Technologies and Applications And At All Functions Within The Customer. </a:t>
            </a:r>
          </a:p>
          <a:p>
            <a:pPr marL="800100" lvl="1" indent="-342900">
              <a:buFont typeface="Arial" panose="020B0604020202020204" pitchFamily="34" charset="0"/>
              <a:buChar char="•"/>
            </a:pPr>
            <a:r>
              <a:rPr lang="en-US" sz="2000" b="1" dirty="0"/>
              <a:t>Results-Focused (Minimal Corporate “Overhead” – Meetings, Reporting, Etc.)</a:t>
            </a:r>
          </a:p>
          <a:p>
            <a:pPr marL="800100" lvl="1" indent="-342900">
              <a:buFont typeface="Arial" panose="020B0604020202020204" pitchFamily="34" charset="0"/>
              <a:buChar char="•"/>
            </a:pPr>
            <a:r>
              <a:rPr lang="en-US" sz="2000" b="1" dirty="0"/>
              <a:t>Often, A Rep Is In A Good Position To Have A Long-Term Focus Without Fear Of Global Fulfillment Migration.</a:t>
            </a:r>
            <a:endParaRPr lang="en-US" sz="2000" b="1" dirty="0">
              <a:highlight>
                <a:srgbClr val="FFFF00"/>
              </a:highlight>
            </a:endParaRPr>
          </a:p>
          <a:p>
            <a:pPr marL="800100" lvl="1" indent="-342900">
              <a:buFont typeface="Arial" panose="020B0604020202020204" pitchFamily="34" charset="0"/>
              <a:buChar char="•"/>
            </a:pPr>
            <a:r>
              <a:rPr lang="en-US" sz="2000" b="1" dirty="0"/>
              <a:t>Inside Sales/Customer Support, Lead Fulfillment And Local Distribution Support Personnel.</a:t>
            </a:r>
          </a:p>
          <a:p>
            <a:pPr marL="800100" lvl="1" indent="-342900">
              <a:buFont typeface="Arial" panose="020B0604020202020204" pitchFamily="34" charset="0"/>
              <a:buChar char="•"/>
            </a:pPr>
            <a:r>
              <a:rPr lang="en-US" sz="2000" b="1" dirty="0"/>
              <a:t>Get Paid Only On Sales.   </a:t>
            </a:r>
          </a:p>
          <a:p>
            <a:pPr marL="800100" lvl="1" indent="-342900">
              <a:buFont typeface="Arial" panose="020B0604020202020204" pitchFamily="34" charset="0"/>
              <a:buChar char="•"/>
            </a:pPr>
            <a:endParaRPr lang="en-US" sz="2000" dirty="0"/>
          </a:p>
          <a:p>
            <a:pPr marL="800100" lvl="1" indent="-342900">
              <a:buFont typeface="Arial" panose="020B0604020202020204" pitchFamily="34" charset="0"/>
              <a:buChar char="•"/>
            </a:pPr>
            <a:endParaRPr lang="en-US" sz="2000" dirty="0"/>
          </a:p>
          <a:p>
            <a:pPr marL="800100" lvl="1"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27493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73094" y="703152"/>
            <a:ext cx="4768485" cy="584775"/>
          </a:xfrm>
          <a:prstGeom prst="rect">
            <a:avLst/>
          </a:prstGeom>
          <a:noFill/>
        </p:spPr>
        <p:txBody>
          <a:bodyPr wrap="none" rtlCol="0">
            <a:spAutoFit/>
          </a:bodyPr>
          <a:lstStyle/>
          <a:p>
            <a:r>
              <a:rPr lang="en-US" sz="3200" b="1" dirty="0">
                <a:solidFill>
                  <a:schemeClr val="accent1">
                    <a:lumMod val="75000"/>
                  </a:schemeClr>
                </a:solidFill>
              </a:rPr>
              <a:t>Issue / Assessment Criteria</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663440" y="1513468"/>
            <a:ext cx="7043928" cy="1384995"/>
          </a:xfrm>
          <a:prstGeom prst="rect">
            <a:avLst/>
          </a:prstGeom>
          <a:noFill/>
        </p:spPr>
        <p:txBody>
          <a:bodyPr wrap="square" rtlCol="0">
            <a:spAutoFit/>
          </a:bodyPr>
          <a:lstStyle/>
          <a:p>
            <a:r>
              <a:rPr lang="en-US" sz="2800" b="1" u="sng" dirty="0"/>
              <a:t>Key </a:t>
            </a:r>
            <a:r>
              <a:rPr lang="en-US" sz="2800" b="1" i="1" u="sng" dirty="0"/>
              <a:t>Manufacturer</a:t>
            </a:r>
            <a:r>
              <a:rPr lang="en-US" sz="2800" b="1" u="sng" dirty="0"/>
              <a:t> And / Or Customer Needs</a:t>
            </a:r>
          </a:p>
          <a:p>
            <a:pPr marL="342900" indent="-342900">
              <a:buFont typeface="Arial" panose="020B0604020202020204" pitchFamily="34" charset="0"/>
              <a:buChar char="•"/>
            </a:pPr>
            <a:r>
              <a:rPr lang="en-US" sz="2800" b="1" i="1" dirty="0"/>
              <a:t>What Are The Key Sales Channel Needs For This Assessment Criteria?</a:t>
            </a:r>
            <a:endParaRPr lang="en-US" sz="2800" b="1" i="1" dirty="0">
              <a:highlight>
                <a:srgbClr val="FFFF00"/>
              </a:highlight>
            </a:endParaRPr>
          </a:p>
        </p:txBody>
      </p:sp>
      <p:pic>
        <p:nvPicPr>
          <p:cNvPr id="18" name="Picture 17" descr="C:\Users\a0153675\AppData\Local\Microsoft\Windows\Temporary Internet Files\Content.IE5\BALGKONH\183350_Spectral_lines_continous_68[1].jpg">
            <a:extLst>
              <a:ext uri="{FF2B5EF4-FFF2-40B4-BE49-F238E27FC236}">
                <a16:creationId xmlns:a16="http://schemas.microsoft.com/office/drawing/2014/main" id="{ECC630CE-C735-4642-A47C-31D5B5EDE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7912" y="2145767"/>
            <a:ext cx="3413760" cy="256032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4A192079-C65E-44BA-88F6-A43E69F5FF9A}"/>
              </a:ext>
            </a:extLst>
          </p:cNvPr>
          <p:cNvGrpSpPr/>
          <p:nvPr/>
        </p:nvGrpSpPr>
        <p:grpSpPr>
          <a:xfrm>
            <a:off x="1122405" y="1441582"/>
            <a:ext cx="1323439" cy="3931675"/>
            <a:chOff x="1122405" y="1441582"/>
            <a:chExt cx="1323439" cy="3931675"/>
          </a:xfrm>
        </p:grpSpPr>
        <p:sp>
          <p:nvSpPr>
            <p:cNvPr id="20" name="TextBox 19">
              <a:extLst>
                <a:ext uri="{FF2B5EF4-FFF2-40B4-BE49-F238E27FC236}">
                  <a16:creationId xmlns:a16="http://schemas.microsoft.com/office/drawing/2014/main" id="{D5C2BEBA-20F0-42A4-B90E-E142593853C5}"/>
                </a:ext>
              </a:extLst>
            </p:cNvPr>
            <p:cNvSpPr txBox="1"/>
            <p:nvPr/>
          </p:nvSpPr>
          <p:spPr>
            <a:xfrm>
              <a:off x="1395941" y="2084707"/>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21" name="TextBox 20">
              <a:extLst>
                <a:ext uri="{FF2B5EF4-FFF2-40B4-BE49-F238E27FC236}">
                  <a16:creationId xmlns:a16="http://schemas.microsoft.com/office/drawing/2014/main" id="{80AD3B88-7D64-4187-9514-FF6EF6F9C837}"/>
                </a:ext>
              </a:extLst>
            </p:cNvPr>
            <p:cNvSpPr txBox="1"/>
            <p:nvPr/>
          </p:nvSpPr>
          <p:spPr>
            <a:xfrm>
              <a:off x="1498244" y="2635033"/>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22" name="TextBox 21">
              <a:extLst>
                <a:ext uri="{FF2B5EF4-FFF2-40B4-BE49-F238E27FC236}">
                  <a16:creationId xmlns:a16="http://schemas.microsoft.com/office/drawing/2014/main" id="{7BAC1A0A-EE07-47F0-8632-08DA488A12A2}"/>
                </a:ext>
              </a:extLst>
            </p:cNvPr>
            <p:cNvSpPr txBox="1"/>
            <p:nvPr/>
          </p:nvSpPr>
          <p:spPr>
            <a:xfrm>
              <a:off x="1122405" y="4158332"/>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23" name="TextBox 22">
              <a:extLst>
                <a:ext uri="{FF2B5EF4-FFF2-40B4-BE49-F238E27FC236}">
                  <a16:creationId xmlns:a16="http://schemas.microsoft.com/office/drawing/2014/main" id="{709983CE-2774-48D2-97DA-B7F3DA0884D0}"/>
                </a:ext>
              </a:extLst>
            </p:cNvPr>
            <p:cNvSpPr txBox="1"/>
            <p:nvPr/>
          </p:nvSpPr>
          <p:spPr>
            <a:xfrm>
              <a:off x="1371447" y="1441582"/>
              <a:ext cx="808619" cy="369332"/>
            </a:xfrm>
            <a:prstGeom prst="rect">
              <a:avLst/>
            </a:prstGeom>
            <a:noFill/>
          </p:spPr>
          <p:txBody>
            <a:bodyPr wrap="none" rtlCol="0">
              <a:spAutoFit/>
            </a:bodyPr>
            <a:lstStyle/>
            <a:p>
              <a:r>
                <a:rPr lang="en-US" b="1" dirty="0"/>
                <a:t>Strong</a:t>
              </a:r>
            </a:p>
          </p:txBody>
        </p:sp>
        <p:sp>
          <p:nvSpPr>
            <p:cNvPr id="24" name="TextBox 23">
              <a:extLst>
                <a:ext uri="{FF2B5EF4-FFF2-40B4-BE49-F238E27FC236}">
                  <a16:creationId xmlns:a16="http://schemas.microsoft.com/office/drawing/2014/main" id="{D883CD1D-05DC-43C3-B635-0D66901A04A9}"/>
                </a:ext>
              </a:extLst>
            </p:cNvPr>
            <p:cNvSpPr txBox="1"/>
            <p:nvPr/>
          </p:nvSpPr>
          <p:spPr>
            <a:xfrm>
              <a:off x="1413895" y="5003925"/>
              <a:ext cx="726289" cy="369332"/>
            </a:xfrm>
            <a:prstGeom prst="rect">
              <a:avLst/>
            </a:prstGeom>
            <a:noFill/>
          </p:spPr>
          <p:txBody>
            <a:bodyPr wrap="none" rtlCol="0">
              <a:spAutoFit/>
            </a:bodyPr>
            <a:lstStyle/>
            <a:p>
              <a:r>
                <a:rPr lang="en-US" b="1" dirty="0"/>
                <a:t>Weak</a:t>
              </a:r>
            </a:p>
          </p:txBody>
        </p:sp>
      </p:grpSp>
      <p:sp>
        <p:nvSpPr>
          <p:cNvPr id="25" name="TextBox 24">
            <a:extLst>
              <a:ext uri="{FF2B5EF4-FFF2-40B4-BE49-F238E27FC236}">
                <a16:creationId xmlns:a16="http://schemas.microsoft.com/office/drawing/2014/main" id="{92E0F658-BE12-4EC0-BBB4-27576632C699}"/>
              </a:ext>
            </a:extLst>
          </p:cNvPr>
          <p:cNvSpPr txBox="1"/>
          <p:nvPr/>
        </p:nvSpPr>
        <p:spPr>
          <a:xfrm>
            <a:off x="4663441" y="3177906"/>
            <a:ext cx="5536274" cy="1384995"/>
          </a:xfrm>
          <a:prstGeom prst="rect">
            <a:avLst/>
          </a:prstGeom>
          <a:noFill/>
        </p:spPr>
        <p:txBody>
          <a:bodyPr wrap="square" rtlCol="0">
            <a:spAutoFit/>
          </a:bodyPr>
          <a:lstStyle/>
          <a:p>
            <a:r>
              <a:rPr lang="en-US" sz="2800" b="1" u="sng" dirty="0"/>
              <a:t>Rep Ability To Meet Those Needs</a:t>
            </a:r>
          </a:p>
          <a:p>
            <a:pPr marL="342900" indent="-342900">
              <a:buFont typeface="Arial" panose="020B0604020202020204" pitchFamily="34" charset="0"/>
              <a:buChar char="•"/>
            </a:pPr>
            <a:r>
              <a:rPr lang="en-US" sz="2800" b="1" i="1" dirty="0"/>
              <a:t>How Can The Rep Model Address Those Needs?  </a:t>
            </a:r>
            <a:endParaRPr lang="en-US" sz="2800" b="1" i="1" dirty="0">
              <a:highlight>
                <a:srgbClr val="FFFF00"/>
              </a:highlight>
            </a:endParaRPr>
          </a:p>
        </p:txBody>
      </p:sp>
      <p:sp>
        <p:nvSpPr>
          <p:cNvPr id="2" name="Slide Number Placeholder 1">
            <a:extLst>
              <a:ext uri="{FF2B5EF4-FFF2-40B4-BE49-F238E27FC236}">
                <a16:creationId xmlns:a16="http://schemas.microsoft.com/office/drawing/2014/main" id="{D504484C-2BB1-4BC1-86C0-30D98630F6A2}"/>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10</a:t>
            </a:fld>
            <a:endParaRPr lang="en-US" dirty="0"/>
          </a:p>
        </p:txBody>
      </p:sp>
      <p:sp>
        <p:nvSpPr>
          <p:cNvPr id="3" name="TextBox 2">
            <a:extLst>
              <a:ext uri="{FF2B5EF4-FFF2-40B4-BE49-F238E27FC236}">
                <a16:creationId xmlns:a16="http://schemas.microsoft.com/office/drawing/2014/main" id="{A924EE30-7437-4103-AFF2-8D82A0EB1AB0}"/>
              </a:ext>
            </a:extLst>
          </p:cNvPr>
          <p:cNvSpPr txBox="1"/>
          <p:nvPr/>
        </p:nvSpPr>
        <p:spPr>
          <a:xfrm>
            <a:off x="373094" y="159246"/>
            <a:ext cx="4537524" cy="523220"/>
          </a:xfrm>
          <a:prstGeom prst="rect">
            <a:avLst/>
          </a:prstGeom>
          <a:solidFill>
            <a:schemeClr val="accent6">
              <a:lumMod val="60000"/>
              <a:lumOff val="40000"/>
            </a:schemeClr>
          </a:solidFill>
          <a:ln>
            <a:solidFill>
              <a:schemeClr val="tx1"/>
            </a:solidFill>
          </a:ln>
        </p:spPr>
        <p:txBody>
          <a:bodyPr wrap="none" rtlCol="0">
            <a:spAutoFit/>
          </a:bodyPr>
          <a:lstStyle/>
          <a:p>
            <a:r>
              <a:rPr lang="en-US" sz="2800" b="1" dirty="0"/>
              <a:t>Model For Today’s Discussion</a:t>
            </a:r>
          </a:p>
        </p:txBody>
      </p:sp>
      <p:cxnSp>
        <p:nvCxnSpPr>
          <p:cNvPr id="8" name="Straight Arrow Connector 7">
            <a:extLst>
              <a:ext uri="{FF2B5EF4-FFF2-40B4-BE49-F238E27FC236}">
                <a16:creationId xmlns:a16="http://schemas.microsoft.com/office/drawing/2014/main" id="{A990C62F-5A79-4226-923A-E681F8C9F412}"/>
              </a:ext>
            </a:extLst>
          </p:cNvPr>
          <p:cNvCxnSpPr/>
          <p:nvPr/>
        </p:nvCxnSpPr>
        <p:spPr>
          <a:xfrm flipH="1" flipV="1">
            <a:off x="2416990" y="3645243"/>
            <a:ext cx="2155010" cy="172801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TextBox 8">
            <a:extLst>
              <a:ext uri="{FF2B5EF4-FFF2-40B4-BE49-F238E27FC236}">
                <a16:creationId xmlns:a16="http://schemas.microsoft.com/office/drawing/2014/main" id="{7863849F-35AA-4A11-9DD7-06A536621AE7}"/>
              </a:ext>
            </a:extLst>
          </p:cNvPr>
          <p:cNvSpPr txBox="1"/>
          <p:nvPr/>
        </p:nvSpPr>
        <p:spPr>
          <a:xfrm>
            <a:off x="4848806" y="5132807"/>
            <a:ext cx="5857103" cy="1384995"/>
          </a:xfrm>
          <a:prstGeom prst="rect">
            <a:avLst/>
          </a:prstGeom>
          <a:noFill/>
        </p:spPr>
        <p:txBody>
          <a:bodyPr wrap="square" rtlCol="0">
            <a:spAutoFit/>
          </a:bodyPr>
          <a:lstStyle/>
          <a:p>
            <a:r>
              <a:rPr lang="en-US" sz="2800" b="1" dirty="0"/>
              <a:t>Thermometer Showing The “Relative” Ability Of Sales Channels To Address This Issue</a:t>
            </a:r>
          </a:p>
        </p:txBody>
      </p:sp>
    </p:spTree>
    <p:extLst>
      <p:ext uri="{BB962C8B-B14F-4D97-AF65-F5344CB8AC3E}">
        <p14:creationId xmlns:p14="http://schemas.microsoft.com/office/powerpoint/2010/main" val="1927599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59941" y="247025"/>
            <a:ext cx="5003101" cy="1077218"/>
          </a:xfrm>
          <a:prstGeom prst="rect">
            <a:avLst/>
          </a:prstGeom>
          <a:noFill/>
        </p:spPr>
        <p:txBody>
          <a:bodyPr wrap="none" rtlCol="0">
            <a:spAutoFit/>
          </a:bodyPr>
          <a:lstStyle/>
          <a:p>
            <a:r>
              <a:rPr lang="en-US" sz="3200" b="1" dirty="0">
                <a:solidFill>
                  <a:schemeClr val="accent1">
                    <a:lumMod val="75000"/>
                  </a:schemeClr>
                </a:solidFill>
              </a:rPr>
              <a:t>Advocacy of a Manufactuers</a:t>
            </a:r>
          </a:p>
          <a:p>
            <a:r>
              <a:rPr lang="en-US" sz="3200" b="1" dirty="0">
                <a:solidFill>
                  <a:schemeClr val="accent1">
                    <a:lumMod val="75000"/>
                  </a:schemeClr>
                </a:solidFill>
              </a:rPr>
              <a:t>Products With Customers</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663440" y="1513468"/>
            <a:ext cx="7043928" cy="1569660"/>
          </a:xfrm>
          <a:prstGeom prst="rect">
            <a:avLst/>
          </a:prstGeom>
          <a:noFill/>
        </p:spPr>
        <p:txBody>
          <a:bodyPr wrap="square" rtlCol="0">
            <a:spAutoFit/>
          </a:bodyPr>
          <a:lstStyle/>
          <a:p>
            <a:r>
              <a:rPr lang="en-US" sz="2400" b="1" u="sng" dirty="0"/>
              <a:t>Key </a:t>
            </a:r>
            <a:r>
              <a:rPr lang="en-US" sz="2400" b="1" i="1" u="sng" dirty="0"/>
              <a:t>Manufacturer</a:t>
            </a:r>
            <a:r>
              <a:rPr lang="en-US" sz="2400" b="1" u="sng" dirty="0"/>
              <a:t> Needs</a:t>
            </a:r>
          </a:p>
          <a:p>
            <a:pPr marL="342900" indent="-342900">
              <a:buFont typeface="Arial" panose="020B0604020202020204" pitchFamily="34" charset="0"/>
              <a:buChar char="•"/>
            </a:pPr>
            <a:r>
              <a:rPr lang="en-US" sz="2400" b="1" dirty="0"/>
              <a:t>Active And Effective Advocacy Of Manufacturers’ Products To  Multiple Customers In Current And Developing Markets.  </a:t>
            </a:r>
          </a:p>
        </p:txBody>
      </p:sp>
      <p:pic>
        <p:nvPicPr>
          <p:cNvPr id="18" name="Picture 17" descr="C:\Users\a0153675\AppData\Local\Microsoft\Windows\Temporary Internet Files\Content.IE5\BALGKONH\183350_Spectral_lines_continous_68[1].jpg">
            <a:extLst>
              <a:ext uri="{FF2B5EF4-FFF2-40B4-BE49-F238E27FC236}">
                <a16:creationId xmlns:a16="http://schemas.microsoft.com/office/drawing/2014/main" id="{ECC630CE-C735-4642-A47C-31D5B5EDE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7912" y="2145767"/>
            <a:ext cx="3413760" cy="256032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4A192079-C65E-44BA-88F6-A43E69F5FF9A}"/>
              </a:ext>
            </a:extLst>
          </p:cNvPr>
          <p:cNvGrpSpPr/>
          <p:nvPr/>
        </p:nvGrpSpPr>
        <p:grpSpPr>
          <a:xfrm>
            <a:off x="1122405" y="1441582"/>
            <a:ext cx="1323439" cy="3931675"/>
            <a:chOff x="1122405" y="1441582"/>
            <a:chExt cx="1323439" cy="3931675"/>
          </a:xfrm>
        </p:grpSpPr>
        <p:sp>
          <p:nvSpPr>
            <p:cNvPr id="20" name="TextBox 19">
              <a:extLst>
                <a:ext uri="{FF2B5EF4-FFF2-40B4-BE49-F238E27FC236}">
                  <a16:creationId xmlns:a16="http://schemas.microsoft.com/office/drawing/2014/main" id="{D5C2BEBA-20F0-42A4-B90E-E142593853C5}"/>
                </a:ext>
              </a:extLst>
            </p:cNvPr>
            <p:cNvSpPr txBox="1"/>
            <p:nvPr/>
          </p:nvSpPr>
          <p:spPr>
            <a:xfrm>
              <a:off x="1395941" y="2084707"/>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21" name="TextBox 20">
              <a:extLst>
                <a:ext uri="{FF2B5EF4-FFF2-40B4-BE49-F238E27FC236}">
                  <a16:creationId xmlns:a16="http://schemas.microsoft.com/office/drawing/2014/main" id="{80AD3B88-7D64-4187-9514-FF6EF6F9C837}"/>
                </a:ext>
              </a:extLst>
            </p:cNvPr>
            <p:cNvSpPr txBox="1"/>
            <p:nvPr/>
          </p:nvSpPr>
          <p:spPr>
            <a:xfrm>
              <a:off x="1498244" y="2635033"/>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22" name="TextBox 21">
              <a:extLst>
                <a:ext uri="{FF2B5EF4-FFF2-40B4-BE49-F238E27FC236}">
                  <a16:creationId xmlns:a16="http://schemas.microsoft.com/office/drawing/2014/main" id="{7BAC1A0A-EE07-47F0-8632-08DA488A12A2}"/>
                </a:ext>
              </a:extLst>
            </p:cNvPr>
            <p:cNvSpPr txBox="1"/>
            <p:nvPr/>
          </p:nvSpPr>
          <p:spPr>
            <a:xfrm>
              <a:off x="1122405" y="4158332"/>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23" name="TextBox 22">
              <a:extLst>
                <a:ext uri="{FF2B5EF4-FFF2-40B4-BE49-F238E27FC236}">
                  <a16:creationId xmlns:a16="http://schemas.microsoft.com/office/drawing/2014/main" id="{709983CE-2774-48D2-97DA-B7F3DA0884D0}"/>
                </a:ext>
              </a:extLst>
            </p:cNvPr>
            <p:cNvSpPr txBox="1"/>
            <p:nvPr/>
          </p:nvSpPr>
          <p:spPr>
            <a:xfrm>
              <a:off x="1371447" y="1441582"/>
              <a:ext cx="808619" cy="369332"/>
            </a:xfrm>
            <a:prstGeom prst="rect">
              <a:avLst/>
            </a:prstGeom>
            <a:noFill/>
          </p:spPr>
          <p:txBody>
            <a:bodyPr wrap="none" rtlCol="0">
              <a:spAutoFit/>
            </a:bodyPr>
            <a:lstStyle/>
            <a:p>
              <a:r>
                <a:rPr lang="en-US" b="1" dirty="0"/>
                <a:t>Strong</a:t>
              </a:r>
            </a:p>
          </p:txBody>
        </p:sp>
        <p:sp>
          <p:nvSpPr>
            <p:cNvPr id="24" name="TextBox 23">
              <a:extLst>
                <a:ext uri="{FF2B5EF4-FFF2-40B4-BE49-F238E27FC236}">
                  <a16:creationId xmlns:a16="http://schemas.microsoft.com/office/drawing/2014/main" id="{D883CD1D-05DC-43C3-B635-0D66901A04A9}"/>
                </a:ext>
              </a:extLst>
            </p:cNvPr>
            <p:cNvSpPr txBox="1"/>
            <p:nvPr/>
          </p:nvSpPr>
          <p:spPr>
            <a:xfrm>
              <a:off x="1413895" y="5003925"/>
              <a:ext cx="726289" cy="369332"/>
            </a:xfrm>
            <a:prstGeom prst="rect">
              <a:avLst/>
            </a:prstGeom>
            <a:noFill/>
          </p:spPr>
          <p:txBody>
            <a:bodyPr wrap="none" rtlCol="0">
              <a:spAutoFit/>
            </a:bodyPr>
            <a:lstStyle/>
            <a:p>
              <a:r>
                <a:rPr lang="en-US" b="1" dirty="0"/>
                <a:t>Weak</a:t>
              </a:r>
            </a:p>
          </p:txBody>
        </p:sp>
      </p:grpSp>
      <p:sp>
        <p:nvSpPr>
          <p:cNvPr id="25" name="TextBox 24">
            <a:extLst>
              <a:ext uri="{FF2B5EF4-FFF2-40B4-BE49-F238E27FC236}">
                <a16:creationId xmlns:a16="http://schemas.microsoft.com/office/drawing/2014/main" id="{92E0F658-BE12-4EC0-BBB4-27576632C699}"/>
              </a:ext>
            </a:extLst>
          </p:cNvPr>
          <p:cNvSpPr txBox="1"/>
          <p:nvPr/>
        </p:nvSpPr>
        <p:spPr>
          <a:xfrm>
            <a:off x="4663440" y="3256439"/>
            <a:ext cx="7223759" cy="3046988"/>
          </a:xfrm>
          <a:prstGeom prst="rect">
            <a:avLst/>
          </a:prstGeom>
          <a:noFill/>
        </p:spPr>
        <p:txBody>
          <a:bodyPr wrap="square" rtlCol="0">
            <a:spAutoFit/>
          </a:bodyPr>
          <a:lstStyle/>
          <a:p>
            <a:r>
              <a:rPr lang="en-US" sz="2400" b="1" u="sng" dirty="0"/>
              <a:t>Rep Ability To Meet Those Needs</a:t>
            </a:r>
          </a:p>
          <a:p>
            <a:pPr marL="342900" indent="-342900">
              <a:buFont typeface="Arial" panose="020B0604020202020204" pitchFamily="34" charset="0"/>
              <a:buChar char="•"/>
            </a:pPr>
            <a:r>
              <a:rPr lang="en-US" sz="2400" b="1" dirty="0"/>
              <a:t>With Complementary, Non-competing Products, Reps Are Able To Advocate A Manufacturer’s Products To All Customers And Distributors.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Due To The Breadth And Nature Of Most Distributor Line Cards It Is Difficult For A Distributor To Actively Advocate Any Single Manufacturer’s Products. </a:t>
            </a:r>
          </a:p>
        </p:txBody>
      </p:sp>
      <p:sp>
        <p:nvSpPr>
          <p:cNvPr id="2" name="Slide Number Placeholder 1">
            <a:extLst>
              <a:ext uri="{FF2B5EF4-FFF2-40B4-BE49-F238E27FC236}">
                <a16:creationId xmlns:a16="http://schemas.microsoft.com/office/drawing/2014/main" id="{D504484C-2BB1-4BC1-86C0-30D98630F6A2}"/>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11</a:t>
            </a:fld>
            <a:endParaRPr lang="en-US" dirty="0"/>
          </a:p>
        </p:txBody>
      </p:sp>
    </p:spTree>
    <p:extLst>
      <p:ext uri="{BB962C8B-B14F-4D97-AF65-F5344CB8AC3E}">
        <p14:creationId xmlns:p14="http://schemas.microsoft.com/office/powerpoint/2010/main" val="2095282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59941" y="247025"/>
            <a:ext cx="6393353" cy="1077218"/>
          </a:xfrm>
          <a:prstGeom prst="rect">
            <a:avLst/>
          </a:prstGeom>
          <a:noFill/>
        </p:spPr>
        <p:txBody>
          <a:bodyPr wrap="none" rtlCol="0">
            <a:spAutoFit/>
          </a:bodyPr>
          <a:lstStyle/>
          <a:p>
            <a:r>
              <a:rPr lang="en-US" sz="3200" b="1" dirty="0">
                <a:solidFill>
                  <a:schemeClr val="accent1">
                    <a:lumMod val="75000"/>
                  </a:schemeClr>
                </a:solidFill>
              </a:rPr>
              <a:t>Manufacturer Control and Influence </a:t>
            </a:r>
          </a:p>
          <a:p>
            <a:r>
              <a:rPr lang="en-US" sz="3200" b="1" dirty="0">
                <a:solidFill>
                  <a:schemeClr val="accent1">
                    <a:lumMod val="75000"/>
                  </a:schemeClr>
                </a:solidFill>
              </a:rPr>
              <a:t>On Selling Resources </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720682" y="802889"/>
            <a:ext cx="6202241" cy="1323439"/>
          </a:xfrm>
          <a:prstGeom prst="rect">
            <a:avLst/>
          </a:prstGeom>
          <a:noFill/>
        </p:spPr>
        <p:txBody>
          <a:bodyPr wrap="square" rtlCol="0">
            <a:spAutoFit/>
          </a:bodyPr>
          <a:lstStyle/>
          <a:p>
            <a:r>
              <a:rPr lang="en-US" sz="2000" b="1" u="sng" dirty="0"/>
              <a:t>Key </a:t>
            </a:r>
            <a:r>
              <a:rPr lang="en-US" sz="2000" b="1" i="1" u="sng" dirty="0"/>
              <a:t>Manufacturer</a:t>
            </a:r>
            <a:r>
              <a:rPr lang="en-US" sz="2000" b="1" u="sng" dirty="0"/>
              <a:t> Needs</a:t>
            </a:r>
          </a:p>
          <a:p>
            <a:pPr marL="342900" indent="-342900">
              <a:buFont typeface="Arial" panose="020B0604020202020204" pitchFamily="34" charset="0"/>
              <a:buChar char="•"/>
            </a:pPr>
            <a:r>
              <a:rPr lang="en-US" sz="2000" b="1" dirty="0"/>
              <a:t>A Manufacturer Wants A High Level of Control and Influence On The Priorities and Activities Of Selling Resources.  </a:t>
            </a:r>
          </a:p>
        </p:txBody>
      </p:sp>
      <p:sp>
        <p:nvSpPr>
          <p:cNvPr id="25" name="TextBox 24">
            <a:extLst>
              <a:ext uri="{FF2B5EF4-FFF2-40B4-BE49-F238E27FC236}">
                <a16:creationId xmlns:a16="http://schemas.microsoft.com/office/drawing/2014/main" id="{92E0F658-BE12-4EC0-BBB4-27576632C699}"/>
              </a:ext>
            </a:extLst>
          </p:cNvPr>
          <p:cNvSpPr txBox="1"/>
          <p:nvPr/>
        </p:nvSpPr>
        <p:spPr>
          <a:xfrm>
            <a:off x="4720682" y="2208691"/>
            <a:ext cx="7041826" cy="4647426"/>
          </a:xfrm>
          <a:prstGeom prst="rect">
            <a:avLst/>
          </a:prstGeom>
          <a:noFill/>
        </p:spPr>
        <p:txBody>
          <a:bodyPr wrap="square" rtlCol="0">
            <a:spAutoFit/>
          </a:bodyPr>
          <a:lstStyle/>
          <a:p>
            <a:r>
              <a:rPr lang="en-US" sz="2000" b="1" u="sng" dirty="0"/>
              <a:t>Rep Ability To Meet Those Needs</a:t>
            </a:r>
          </a:p>
          <a:p>
            <a:pPr marL="342900" indent="-342900">
              <a:buFont typeface="Arial" panose="020B0604020202020204" pitchFamily="34" charset="0"/>
              <a:buChar char="•"/>
            </a:pPr>
            <a:r>
              <a:rPr lang="en-US" sz="2000" b="1" dirty="0"/>
              <a:t>The Collaborative, Contractual Relationship Between A Manufacturer And A Rep Gives The Manufacturer High Levels Of Influence.  </a:t>
            </a:r>
          </a:p>
          <a:p>
            <a:pPr marL="342900" indent="-342900">
              <a:buFont typeface="Arial" panose="020B0604020202020204" pitchFamily="34" charset="0"/>
              <a:buChar char="•"/>
            </a:pPr>
            <a:r>
              <a:rPr lang="en-US" sz="2000" b="1" dirty="0"/>
              <a:t>With Relatively Few Manufacturer Partners, Reps Are Greatly Motivated To Perform For Each Manufacturer.  </a:t>
            </a:r>
          </a:p>
          <a:p>
            <a:pPr marL="342900" indent="-342900">
              <a:buFont typeface="Arial" panose="020B0604020202020204" pitchFamily="34" charset="0"/>
              <a:buChar char="•"/>
            </a:pPr>
            <a:r>
              <a:rPr lang="en-US" sz="2000" b="1" dirty="0"/>
              <a:t>The Rep / Manufacturer Model Tends To Be:</a:t>
            </a:r>
          </a:p>
          <a:p>
            <a:pPr marL="800100" lvl="1" indent="-342900">
              <a:buFont typeface="Arial" panose="020B0604020202020204" pitchFamily="34" charset="0"/>
              <a:buChar char="•"/>
            </a:pPr>
            <a:r>
              <a:rPr lang="en-US" sz="2000" b="1" dirty="0"/>
              <a:t>Strategic Around Long-term Customer And Market Relationships.</a:t>
            </a:r>
          </a:p>
          <a:p>
            <a:pPr marL="800100" lvl="1" indent="-342900">
              <a:buFont typeface="Arial" panose="020B0604020202020204" pitchFamily="34" charset="0"/>
              <a:buChar char="•"/>
            </a:pPr>
            <a:r>
              <a:rPr lang="en-US" sz="2000" b="1" dirty="0"/>
              <a:t>Open To Long-term Investment And Support.  </a:t>
            </a:r>
          </a:p>
          <a:p>
            <a:pPr marL="800100" lvl="1" indent="-342900">
              <a:buFont typeface="Arial" panose="020B0604020202020204" pitchFamily="34" charset="0"/>
              <a:buChar char="•"/>
            </a:pPr>
            <a:r>
              <a:rPr lang="en-US" sz="2000" b="1" dirty="0"/>
              <a:t>Targeted At Long-term Roi. </a:t>
            </a:r>
          </a:p>
          <a:p>
            <a:pPr marL="342900" indent="-342900">
              <a:buFont typeface="Arial" panose="020B0604020202020204" pitchFamily="34" charset="0"/>
              <a:buChar char="•"/>
            </a:pPr>
            <a:r>
              <a:rPr lang="en-US" sz="2000" b="1" dirty="0"/>
              <a:t>Reps Only Get Paid Based On Sales Which Keeps Reps Focused On Results Not Activities. </a:t>
            </a:r>
          </a:p>
          <a:p>
            <a:pPr marL="342900" indent="-342900">
              <a:buFont typeface="Arial" panose="020B0604020202020204" pitchFamily="34" charset="0"/>
              <a:buChar char="•"/>
            </a:pPr>
            <a:endParaRPr lang="en-US" sz="1600" dirty="0"/>
          </a:p>
          <a:p>
            <a:endParaRPr lang="en-US" sz="2000" dirty="0">
              <a:highlight>
                <a:srgbClr val="FFFF00"/>
              </a:highlight>
            </a:endParaRPr>
          </a:p>
        </p:txBody>
      </p:sp>
      <p:pic>
        <p:nvPicPr>
          <p:cNvPr id="40" name="Picture 39" descr="C:\Users\a0153675\AppData\Local\Microsoft\Windows\Temporary Internet Files\Content.IE5\BALGKONH\183350_Spectral_lines_continous_68[1].jpg">
            <a:extLst>
              <a:ext uri="{FF2B5EF4-FFF2-40B4-BE49-F238E27FC236}">
                <a16:creationId xmlns:a16="http://schemas.microsoft.com/office/drawing/2014/main" id="{9ABDE065-C46B-47D2-8EFE-97A3A5AFA5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7912" y="2145767"/>
            <a:ext cx="3413760" cy="2560320"/>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AFC945D6-20C0-4F20-9DEC-1407897029F1}"/>
              </a:ext>
            </a:extLst>
          </p:cNvPr>
          <p:cNvSpPr txBox="1"/>
          <p:nvPr/>
        </p:nvSpPr>
        <p:spPr>
          <a:xfrm>
            <a:off x="1395941" y="2084707"/>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43" name="TextBox 42">
            <a:extLst>
              <a:ext uri="{FF2B5EF4-FFF2-40B4-BE49-F238E27FC236}">
                <a16:creationId xmlns:a16="http://schemas.microsoft.com/office/drawing/2014/main" id="{C3A0CE39-64CC-44EC-A199-982402153BCF}"/>
              </a:ext>
            </a:extLst>
          </p:cNvPr>
          <p:cNvSpPr txBox="1"/>
          <p:nvPr/>
        </p:nvSpPr>
        <p:spPr>
          <a:xfrm>
            <a:off x="1498244" y="2635033"/>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44" name="TextBox 43">
            <a:extLst>
              <a:ext uri="{FF2B5EF4-FFF2-40B4-BE49-F238E27FC236}">
                <a16:creationId xmlns:a16="http://schemas.microsoft.com/office/drawing/2014/main" id="{755C89E5-A251-473A-9243-E4C12A4782F6}"/>
              </a:ext>
            </a:extLst>
          </p:cNvPr>
          <p:cNvSpPr txBox="1"/>
          <p:nvPr/>
        </p:nvSpPr>
        <p:spPr>
          <a:xfrm>
            <a:off x="1117499" y="3960181"/>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45" name="TextBox 44">
            <a:extLst>
              <a:ext uri="{FF2B5EF4-FFF2-40B4-BE49-F238E27FC236}">
                <a16:creationId xmlns:a16="http://schemas.microsoft.com/office/drawing/2014/main" id="{EEC08F52-E2C3-429D-A530-17A73A1B6E8D}"/>
              </a:ext>
            </a:extLst>
          </p:cNvPr>
          <p:cNvSpPr txBox="1"/>
          <p:nvPr/>
        </p:nvSpPr>
        <p:spPr>
          <a:xfrm>
            <a:off x="1371447" y="1441582"/>
            <a:ext cx="808619" cy="369332"/>
          </a:xfrm>
          <a:prstGeom prst="rect">
            <a:avLst/>
          </a:prstGeom>
          <a:noFill/>
        </p:spPr>
        <p:txBody>
          <a:bodyPr wrap="none" rtlCol="0">
            <a:spAutoFit/>
          </a:bodyPr>
          <a:lstStyle/>
          <a:p>
            <a:r>
              <a:rPr lang="en-US" b="1" dirty="0"/>
              <a:t>Strong</a:t>
            </a:r>
          </a:p>
        </p:txBody>
      </p:sp>
      <p:sp>
        <p:nvSpPr>
          <p:cNvPr id="46" name="TextBox 45">
            <a:extLst>
              <a:ext uri="{FF2B5EF4-FFF2-40B4-BE49-F238E27FC236}">
                <a16:creationId xmlns:a16="http://schemas.microsoft.com/office/drawing/2014/main" id="{39DAF384-F55E-4878-A65F-ED4E2B84AA64}"/>
              </a:ext>
            </a:extLst>
          </p:cNvPr>
          <p:cNvSpPr txBox="1"/>
          <p:nvPr/>
        </p:nvSpPr>
        <p:spPr>
          <a:xfrm>
            <a:off x="1413895" y="5003925"/>
            <a:ext cx="726289" cy="369332"/>
          </a:xfrm>
          <a:prstGeom prst="rect">
            <a:avLst/>
          </a:prstGeom>
          <a:noFill/>
        </p:spPr>
        <p:txBody>
          <a:bodyPr wrap="none" rtlCol="0">
            <a:spAutoFit/>
          </a:bodyPr>
          <a:lstStyle/>
          <a:p>
            <a:r>
              <a:rPr lang="en-US" b="1" dirty="0"/>
              <a:t>Weak</a:t>
            </a:r>
          </a:p>
        </p:txBody>
      </p:sp>
      <p:sp>
        <p:nvSpPr>
          <p:cNvPr id="2" name="Slide Number Placeholder 1">
            <a:extLst>
              <a:ext uri="{FF2B5EF4-FFF2-40B4-BE49-F238E27FC236}">
                <a16:creationId xmlns:a16="http://schemas.microsoft.com/office/drawing/2014/main" id="{D0EDCFC7-1477-43BB-B58F-5EE9D284CF51}"/>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12</a:t>
            </a:fld>
            <a:endParaRPr lang="en-US" dirty="0"/>
          </a:p>
        </p:txBody>
      </p:sp>
    </p:spTree>
    <p:extLst>
      <p:ext uri="{BB962C8B-B14F-4D97-AF65-F5344CB8AC3E}">
        <p14:creationId xmlns:p14="http://schemas.microsoft.com/office/powerpoint/2010/main" val="1666806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59941" y="247025"/>
            <a:ext cx="3186898" cy="584775"/>
          </a:xfrm>
          <a:prstGeom prst="rect">
            <a:avLst/>
          </a:prstGeom>
          <a:noFill/>
        </p:spPr>
        <p:txBody>
          <a:bodyPr wrap="none" rtlCol="0">
            <a:spAutoFit/>
          </a:bodyPr>
          <a:lstStyle/>
          <a:p>
            <a:r>
              <a:rPr lang="en-US" sz="3200" b="1" dirty="0">
                <a:solidFill>
                  <a:schemeClr val="accent1">
                    <a:lumMod val="75000"/>
                  </a:schemeClr>
                </a:solidFill>
              </a:rPr>
              <a:t>Product Expertise</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663441" y="839258"/>
            <a:ext cx="5629932" cy="1631216"/>
          </a:xfrm>
          <a:prstGeom prst="rect">
            <a:avLst/>
          </a:prstGeom>
          <a:noFill/>
        </p:spPr>
        <p:txBody>
          <a:bodyPr wrap="square" rtlCol="0">
            <a:spAutoFit/>
          </a:bodyPr>
          <a:lstStyle/>
          <a:p>
            <a:r>
              <a:rPr lang="en-US" sz="2000" b="1" u="sng" dirty="0"/>
              <a:t>Key </a:t>
            </a:r>
            <a:r>
              <a:rPr lang="en-US" sz="2000" b="1" i="1" u="sng" dirty="0"/>
              <a:t>Manufacturer</a:t>
            </a:r>
            <a:r>
              <a:rPr lang="en-US" sz="2000" b="1" u="sng" dirty="0"/>
              <a:t> and </a:t>
            </a:r>
            <a:r>
              <a:rPr lang="en-US" sz="2000" b="1" i="1" u="sng" dirty="0"/>
              <a:t>Customer</a:t>
            </a:r>
            <a:r>
              <a:rPr lang="en-US" sz="2000" b="1" u="sng" dirty="0"/>
              <a:t> Needs</a:t>
            </a:r>
          </a:p>
          <a:p>
            <a:pPr marL="342900" indent="-342900">
              <a:buFont typeface="Arial" panose="020B0604020202020204" pitchFamily="34" charset="0"/>
              <a:buChar char="•"/>
            </a:pPr>
            <a:r>
              <a:rPr lang="en-US" sz="2000" b="1" dirty="0"/>
              <a:t>A Manufacturer Expects That Any Selling Resources Have Expertise On The Manufacturer’s Products And Typical Applications.  </a:t>
            </a:r>
          </a:p>
        </p:txBody>
      </p:sp>
      <p:sp>
        <p:nvSpPr>
          <p:cNvPr id="25" name="TextBox 24">
            <a:extLst>
              <a:ext uri="{FF2B5EF4-FFF2-40B4-BE49-F238E27FC236}">
                <a16:creationId xmlns:a16="http://schemas.microsoft.com/office/drawing/2014/main" id="{92E0F658-BE12-4EC0-BBB4-27576632C699}"/>
              </a:ext>
            </a:extLst>
          </p:cNvPr>
          <p:cNvSpPr txBox="1"/>
          <p:nvPr/>
        </p:nvSpPr>
        <p:spPr>
          <a:xfrm>
            <a:off x="4663441" y="2744283"/>
            <a:ext cx="5843846" cy="3785652"/>
          </a:xfrm>
          <a:prstGeom prst="rect">
            <a:avLst/>
          </a:prstGeom>
          <a:noFill/>
        </p:spPr>
        <p:txBody>
          <a:bodyPr wrap="square" rtlCol="0">
            <a:spAutoFit/>
          </a:bodyPr>
          <a:lstStyle/>
          <a:p>
            <a:r>
              <a:rPr lang="en-US" sz="2000" b="1" u="sng" dirty="0"/>
              <a:t>Rep Ability To Meet Those Needs</a:t>
            </a:r>
          </a:p>
          <a:p>
            <a:pPr marL="342900" indent="-342900">
              <a:buFont typeface="Arial" panose="020B0604020202020204" pitchFamily="34" charset="0"/>
              <a:buChar char="•"/>
            </a:pPr>
            <a:r>
              <a:rPr lang="en-US" sz="2000" b="1" dirty="0"/>
              <a:t>The Combination Of A Limited, Complementary Line Card And Experienced Technical Selling Resources Enables The Rep To Maintain A High Level Of Expertise.  </a:t>
            </a:r>
          </a:p>
          <a:p>
            <a:pPr marL="342900" indent="-342900">
              <a:buFont typeface="Arial" panose="020B0604020202020204" pitchFamily="34" charset="0"/>
              <a:buChar char="•"/>
            </a:pPr>
            <a:r>
              <a:rPr lang="en-US" sz="2000" b="1" dirty="0"/>
              <a:t>A Complementary Line Card Gives A Rep Greater Exposure To The Entire Application Which Brings Value To Both Manufacturers And Customers. </a:t>
            </a:r>
          </a:p>
          <a:p>
            <a:pPr marL="342900" indent="-342900">
              <a:buFont typeface="Arial" panose="020B0604020202020204" pitchFamily="34" charset="0"/>
              <a:buChar char="•"/>
            </a:pPr>
            <a:r>
              <a:rPr lang="en-US" sz="2000" b="1" dirty="0"/>
              <a:t>This Expertise Is Enhanced By Rep Access To Manufacturers Technical Resources (Field Or Factory) To Address Complex Customer Issues.    </a:t>
            </a:r>
          </a:p>
          <a:p>
            <a:pPr marL="342900" indent="-342900">
              <a:buFont typeface="Arial" panose="020B0604020202020204" pitchFamily="34" charset="0"/>
              <a:buChar char="•"/>
            </a:pPr>
            <a:endParaRPr lang="en-US" sz="2000" dirty="0"/>
          </a:p>
        </p:txBody>
      </p:sp>
      <p:pic>
        <p:nvPicPr>
          <p:cNvPr id="40" name="Picture 39" descr="C:\Users\a0153675\AppData\Local\Microsoft\Windows\Temporary Internet Files\Content.IE5\BALGKONH\183350_Spectral_lines_continous_68[1].jpg">
            <a:extLst>
              <a:ext uri="{FF2B5EF4-FFF2-40B4-BE49-F238E27FC236}">
                <a16:creationId xmlns:a16="http://schemas.microsoft.com/office/drawing/2014/main" id="{9ABDE065-C46B-47D2-8EFE-97A3A5AFA5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9279" y="2145767"/>
            <a:ext cx="3413760" cy="256032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703AA772-4AC5-4766-990E-4E396726EE85}"/>
              </a:ext>
            </a:extLst>
          </p:cNvPr>
          <p:cNvGrpSpPr/>
          <p:nvPr/>
        </p:nvGrpSpPr>
        <p:grpSpPr>
          <a:xfrm>
            <a:off x="1118867" y="1441582"/>
            <a:ext cx="1323439" cy="3931675"/>
            <a:chOff x="1118867" y="1441582"/>
            <a:chExt cx="1323439" cy="3931675"/>
          </a:xfrm>
        </p:grpSpPr>
        <p:sp>
          <p:nvSpPr>
            <p:cNvPr id="42" name="TextBox 41">
              <a:extLst>
                <a:ext uri="{FF2B5EF4-FFF2-40B4-BE49-F238E27FC236}">
                  <a16:creationId xmlns:a16="http://schemas.microsoft.com/office/drawing/2014/main" id="{AFC945D6-20C0-4F20-9DEC-1407897029F1}"/>
                </a:ext>
              </a:extLst>
            </p:cNvPr>
            <p:cNvSpPr txBox="1"/>
            <p:nvPr/>
          </p:nvSpPr>
          <p:spPr>
            <a:xfrm>
              <a:off x="1392403" y="2084707"/>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43" name="TextBox 42">
              <a:extLst>
                <a:ext uri="{FF2B5EF4-FFF2-40B4-BE49-F238E27FC236}">
                  <a16:creationId xmlns:a16="http://schemas.microsoft.com/office/drawing/2014/main" id="{C3A0CE39-64CC-44EC-A199-982402153BCF}"/>
                </a:ext>
              </a:extLst>
            </p:cNvPr>
            <p:cNvSpPr txBox="1"/>
            <p:nvPr/>
          </p:nvSpPr>
          <p:spPr>
            <a:xfrm>
              <a:off x="1494706" y="2635033"/>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44" name="TextBox 43">
              <a:extLst>
                <a:ext uri="{FF2B5EF4-FFF2-40B4-BE49-F238E27FC236}">
                  <a16:creationId xmlns:a16="http://schemas.microsoft.com/office/drawing/2014/main" id="{755C89E5-A251-473A-9243-E4C12A4782F6}"/>
                </a:ext>
              </a:extLst>
            </p:cNvPr>
            <p:cNvSpPr txBox="1"/>
            <p:nvPr/>
          </p:nvSpPr>
          <p:spPr>
            <a:xfrm>
              <a:off x="1118867" y="4158332"/>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45" name="TextBox 44">
              <a:extLst>
                <a:ext uri="{FF2B5EF4-FFF2-40B4-BE49-F238E27FC236}">
                  <a16:creationId xmlns:a16="http://schemas.microsoft.com/office/drawing/2014/main" id="{EEC08F52-E2C3-429D-A530-17A73A1B6E8D}"/>
                </a:ext>
              </a:extLst>
            </p:cNvPr>
            <p:cNvSpPr txBox="1"/>
            <p:nvPr/>
          </p:nvSpPr>
          <p:spPr>
            <a:xfrm>
              <a:off x="1459825" y="1441582"/>
              <a:ext cx="619080" cy="369332"/>
            </a:xfrm>
            <a:prstGeom prst="rect">
              <a:avLst/>
            </a:prstGeom>
            <a:noFill/>
          </p:spPr>
          <p:txBody>
            <a:bodyPr wrap="none" rtlCol="0">
              <a:spAutoFit/>
            </a:bodyPr>
            <a:lstStyle/>
            <a:p>
              <a:r>
                <a:rPr lang="en-US" b="1" dirty="0"/>
                <a:t>High</a:t>
              </a:r>
            </a:p>
          </p:txBody>
        </p:sp>
        <p:sp>
          <p:nvSpPr>
            <p:cNvPr id="46" name="TextBox 45">
              <a:extLst>
                <a:ext uri="{FF2B5EF4-FFF2-40B4-BE49-F238E27FC236}">
                  <a16:creationId xmlns:a16="http://schemas.microsoft.com/office/drawing/2014/main" id="{39DAF384-F55E-4878-A65F-ED4E2B84AA64}"/>
                </a:ext>
              </a:extLst>
            </p:cNvPr>
            <p:cNvSpPr txBox="1"/>
            <p:nvPr/>
          </p:nvSpPr>
          <p:spPr>
            <a:xfrm>
              <a:off x="1481915" y="5003925"/>
              <a:ext cx="576953" cy="369332"/>
            </a:xfrm>
            <a:prstGeom prst="rect">
              <a:avLst/>
            </a:prstGeom>
            <a:noFill/>
          </p:spPr>
          <p:txBody>
            <a:bodyPr wrap="none" rtlCol="0">
              <a:spAutoFit/>
            </a:bodyPr>
            <a:lstStyle/>
            <a:p>
              <a:r>
                <a:rPr lang="en-US" b="1" dirty="0"/>
                <a:t>Low</a:t>
              </a:r>
            </a:p>
          </p:txBody>
        </p:sp>
      </p:grpSp>
      <p:sp>
        <p:nvSpPr>
          <p:cNvPr id="3" name="Slide Number Placeholder 2">
            <a:extLst>
              <a:ext uri="{FF2B5EF4-FFF2-40B4-BE49-F238E27FC236}">
                <a16:creationId xmlns:a16="http://schemas.microsoft.com/office/drawing/2014/main" id="{A602ECDA-02E0-43F3-82DB-309CD079FE8E}"/>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13</a:t>
            </a:fld>
            <a:endParaRPr lang="en-US" dirty="0"/>
          </a:p>
        </p:txBody>
      </p:sp>
    </p:spTree>
    <p:extLst>
      <p:ext uri="{BB962C8B-B14F-4D97-AF65-F5344CB8AC3E}">
        <p14:creationId xmlns:p14="http://schemas.microsoft.com/office/powerpoint/2010/main" val="2134082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59941" y="247025"/>
            <a:ext cx="3787575" cy="1077218"/>
          </a:xfrm>
          <a:prstGeom prst="rect">
            <a:avLst/>
          </a:prstGeom>
          <a:noFill/>
        </p:spPr>
        <p:txBody>
          <a:bodyPr wrap="none" rtlCol="0">
            <a:spAutoFit/>
          </a:bodyPr>
          <a:lstStyle/>
          <a:p>
            <a:r>
              <a:rPr lang="en-US" sz="3200" b="1" dirty="0">
                <a:solidFill>
                  <a:schemeClr val="accent1">
                    <a:lumMod val="75000"/>
                  </a:schemeClr>
                </a:solidFill>
              </a:rPr>
              <a:t>Customer Experience</a:t>
            </a:r>
          </a:p>
          <a:p>
            <a:r>
              <a:rPr lang="en-US" sz="3200" b="1" dirty="0">
                <a:solidFill>
                  <a:schemeClr val="accent1">
                    <a:lumMod val="75000"/>
                  </a:schemeClr>
                </a:solidFill>
              </a:rPr>
              <a:t>Fulfillment</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621877" y="1080982"/>
            <a:ext cx="5860472" cy="1631216"/>
          </a:xfrm>
          <a:prstGeom prst="rect">
            <a:avLst/>
          </a:prstGeom>
          <a:noFill/>
        </p:spPr>
        <p:txBody>
          <a:bodyPr wrap="square" rtlCol="0">
            <a:spAutoFit/>
          </a:bodyPr>
          <a:lstStyle/>
          <a:p>
            <a:r>
              <a:rPr lang="en-US" sz="2000" b="1" u="sng" dirty="0"/>
              <a:t>Key </a:t>
            </a:r>
            <a:r>
              <a:rPr lang="en-US" sz="2000" b="1" i="1" u="sng" dirty="0"/>
              <a:t>Manufacturer</a:t>
            </a:r>
            <a:r>
              <a:rPr lang="en-US" sz="2000" b="1" u="sng" dirty="0"/>
              <a:t> and </a:t>
            </a:r>
            <a:r>
              <a:rPr lang="en-US" sz="2000" b="1" i="1" u="sng" dirty="0"/>
              <a:t>Customer</a:t>
            </a:r>
            <a:r>
              <a:rPr lang="en-US" sz="2000" b="1" u="sng" dirty="0"/>
              <a:t> Needs</a:t>
            </a:r>
          </a:p>
          <a:p>
            <a:pPr marL="342900" indent="-342900">
              <a:buFont typeface="Arial" panose="020B0604020202020204" pitchFamily="34" charset="0"/>
              <a:buChar char="•"/>
            </a:pPr>
            <a:r>
              <a:rPr lang="en-US" sz="2000" b="1" dirty="0"/>
              <a:t>Customers Need </a:t>
            </a:r>
            <a:r>
              <a:rPr lang="en-US" sz="2000" b="1" u="sng" dirty="0"/>
              <a:t>Timely</a:t>
            </a:r>
            <a:r>
              <a:rPr lang="en-US" sz="2000" b="1" dirty="0"/>
              <a:t> Access To </a:t>
            </a:r>
            <a:r>
              <a:rPr lang="en-US" sz="2000" b="1" u="sng" dirty="0"/>
              <a:t>Off-The-Shelf Availability </a:t>
            </a:r>
            <a:r>
              <a:rPr lang="en-US" sz="2000" b="1" dirty="0"/>
              <a:t>of </a:t>
            </a:r>
            <a:r>
              <a:rPr lang="en-US" sz="2000" b="1" u="sng" dirty="0"/>
              <a:t>Any Quantity </a:t>
            </a:r>
            <a:r>
              <a:rPr lang="en-US" sz="2000" b="1" dirty="0"/>
              <a:t>Of The </a:t>
            </a:r>
            <a:r>
              <a:rPr lang="en-US" sz="2000" b="1" u="sng" dirty="0"/>
              <a:t>Correct Supplier’s Product</a:t>
            </a:r>
            <a:r>
              <a:rPr lang="en-US" sz="2000" b="1" dirty="0"/>
              <a:t> At A </a:t>
            </a:r>
            <a:r>
              <a:rPr lang="en-US" sz="2000" b="1" u="sng" dirty="0"/>
              <a:t>Fair Price</a:t>
            </a:r>
            <a:r>
              <a:rPr lang="en-US" sz="2000" b="1" dirty="0"/>
              <a:t>.  </a:t>
            </a:r>
          </a:p>
          <a:p>
            <a:r>
              <a:rPr lang="en-US" sz="2000" dirty="0"/>
              <a:t> </a:t>
            </a:r>
          </a:p>
        </p:txBody>
      </p:sp>
      <p:sp>
        <p:nvSpPr>
          <p:cNvPr id="25" name="TextBox 24">
            <a:extLst>
              <a:ext uri="{FF2B5EF4-FFF2-40B4-BE49-F238E27FC236}">
                <a16:creationId xmlns:a16="http://schemas.microsoft.com/office/drawing/2014/main" id="{92E0F658-BE12-4EC0-BBB4-27576632C699}"/>
              </a:ext>
            </a:extLst>
          </p:cNvPr>
          <p:cNvSpPr txBox="1"/>
          <p:nvPr/>
        </p:nvSpPr>
        <p:spPr>
          <a:xfrm>
            <a:off x="4621877" y="2777940"/>
            <a:ext cx="5777344" cy="3170099"/>
          </a:xfrm>
          <a:prstGeom prst="rect">
            <a:avLst/>
          </a:prstGeom>
          <a:noFill/>
        </p:spPr>
        <p:txBody>
          <a:bodyPr wrap="square" rtlCol="0">
            <a:spAutoFit/>
          </a:bodyPr>
          <a:lstStyle/>
          <a:p>
            <a:r>
              <a:rPr lang="en-US" sz="2000" b="1" u="sng" dirty="0"/>
              <a:t>Rep Ability To Meet Those Needs</a:t>
            </a:r>
          </a:p>
          <a:p>
            <a:r>
              <a:rPr lang="en-US" sz="2000" b="1" dirty="0"/>
              <a:t>Reps Combine Two Attributes To Support These Needs.  </a:t>
            </a:r>
          </a:p>
          <a:p>
            <a:pPr marL="800100" lvl="1" indent="-342900">
              <a:buFont typeface="Arial" panose="020B0604020202020204" pitchFamily="34" charset="0"/>
              <a:buChar char="•"/>
            </a:pPr>
            <a:r>
              <a:rPr lang="en-US" sz="2000" b="1" dirty="0"/>
              <a:t>First,  By Teaming With Their Manufacturers, Authorized Distributors  Reps Can Ensure The Right Product At The Right Price Is Designed And Adequately Pipelined.</a:t>
            </a:r>
          </a:p>
          <a:p>
            <a:pPr marL="800100" lvl="1" indent="-342900">
              <a:buFont typeface="Arial" panose="020B0604020202020204" pitchFamily="34" charset="0"/>
              <a:buChar char="•"/>
            </a:pPr>
            <a:r>
              <a:rPr lang="en-US" sz="2000" b="1" dirty="0"/>
              <a:t>Second, By Having Access And Influence With The Manufacturer, The Rep Can Assist In Fulfillment Support.  </a:t>
            </a:r>
          </a:p>
        </p:txBody>
      </p:sp>
      <p:pic>
        <p:nvPicPr>
          <p:cNvPr id="12" name="Picture 11" descr="C:\Users\a0153675\AppData\Local\Microsoft\Windows\Temporary Internet Files\Content.IE5\BALGKONH\183350_Spectral_lines_continous_68[1].jpg">
            <a:extLst>
              <a:ext uri="{FF2B5EF4-FFF2-40B4-BE49-F238E27FC236}">
                <a16:creationId xmlns:a16="http://schemas.microsoft.com/office/drawing/2014/main" id="{2CDFE727-2688-4639-BF92-C13EC9401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48067" y="2169269"/>
            <a:ext cx="3413760" cy="256032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195985C-E7A9-49B7-AA0D-C599C91F6EC0}"/>
              </a:ext>
            </a:extLst>
          </p:cNvPr>
          <p:cNvGrpSpPr/>
          <p:nvPr/>
        </p:nvGrpSpPr>
        <p:grpSpPr>
          <a:xfrm>
            <a:off x="1207655" y="1373217"/>
            <a:ext cx="1323439" cy="4019955"/>
            <a:chOff x="1207655" y="1373217"/>
            <a:chExt cx="1323439" cy="4019955"/>
          </a:xfrm>
        </p:grpSpPr>
        <p:sp>
          <p:nvSpPr>
            <p:cNvPr id="14" name="TextBox 13">
              <a:extLst>
                <a:ext uri="{FF2B5EF4-FFF2-40B4-BE49-F238E27FC236}">
                  <a16:creationId xmlns:a16="http://schemas.microsoft.com/office/drawing/2014/main" id="{64925536-317C-4C43-86EF-B5BF41088F1A}"/>
                </a:ext>
              </a:extLst>
            </p:cNvPr>
            <p:cNvSpPr txBox="1"/>
            <p:nvPr/>
          </p:nvSpPr>
          <p:spPr>
            <a:xfrm>
              <a:off x="1481191" y="4301434"/>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15" name="TextBox 14">
              <a:extLst>
                <a:ext uri="{FF2B5EF4-FFF2-40B4-BE49-F238E27FC236}">
                  <a16:creationId xmlns:a16="http://schemas.microsoft.com/office/drawing/2014/main" id="{CD6956DF-B198-4F9A-B954-C51470CB20E1}"/>
                </a:ext>
              </a:extLst>
            </p:cNvPr>
            <p:cNvSpPr txBox="1"/>
            <p:nvPr/>
          </p:nvSpPr>
          <p:spPr>
            <a:xfrm>
              <a:off x="1583494" y="3311298"/>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16" name="TextBox 15">
              <a:extLst>
                <a:ext uri="{FF2B5EF4-FFF2-40B4-BE49-F238E27FC236}">
                  <a16:creationId xmlns:a16="http://schemas.microsoft.com/office/drawing/2014/main" id="{24240206-C437-449D-88DF-55C88E54B7ED}"/>
                </a:ext>
              </a:extLst>
            </p:cNvPr>
            <p:cNvSpPr txBox="1"/>
            <p:nvPr/>
          </p:nvSpPr>
          <p:spPr>
            <a:xfrm>
              <a:off x="1207655" y="1997344"/>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18" name="TextBox 17">
              <a:extLst>
                <a:ext uri="{FF2B5EF4-FFF2-40B4-BE49-F238E27FC236}">
                  <a16:creationId xmlns:a16="http://schemas.microsoft.com/office/drawing/2014/main" id="{79D89CB7-35D8-47A8-A7DB-ACFBA3723902}"/>
                </a:ext>
              </a:extLst>
            </p:cNvPr>
            <p:cNvSpPr txBox="1"/>
            <p:nvPr/>
          </p:nvSpPr>
          <p:spPr>
            <a:xfrm>
              <a:off x="1548613" y="1373217"/>
              <a:ext cx="619080" cy="369332"/>
            </a:xfrm>
            <a:prstGeom prst="rect">
              <a:avLst/>
            </a:prstGeom>
            <a:noFill/>
          </p:spPr>
          <p:txBody>
            <a:bodyPr wrap="none" rtlCol="0">
              <a:spAutoFit/>
            </a:bodyPr>
            <a:lstStyle/>
            <a:p>
              <a:r>
                <a:rPr lang="en-US" b="1" dirty="0"/>
                <a:t>High</a:t>
              </a:r>
            </a:p>
          </p:txBody>
        </p:sp>
        <p:sp>
          <p:nvSpPr>
            <p:cNvPr id="19" name="TextBox 18">
              <a:extLst>
                <a:ext uri="{FF2B5EF4-FFF2-40B4-BE49-F238E27FC236}">
                  <a16:creationId xmlns:a16="http://schemas.microsoft.com/office/drawing/2014/main" id="{D86E37D5-D009-4B13-B946-6DD78D7ABDA8}"/>
                </a:ext>
              </a:extLst>
            </p:cNvPr>
            <p:cNvSpPr txBox="1"/>
            <p:nvPr/>
          </p:nvSpPr>
          <p:spPr>
            <a:xfrm>
              <a:off x="1570703" y="5023840"/>
              <a:ext cx="576953" cy="369332"/>
            </a:xfrm>
            <a:prstGeom prst="rect">
              <a:avLst/>
            </a:prstGeom>
            <a:noFill/>
          </p:spPr>
          <p:txBody>
            <a:bodyPr wrap="none" rtlCol="0">
              <a:spAutoFit/>
            </a:bodyPr>
            <a:lstStyle/>
            <a:p>
              <a:r>
                <a:rPr lang="en-US" b="1" dirty="0"/>
                <a:t>Low</a:t>
              </a:r>
            </a:p>
          </p:txBody>
        </p:sp>
      </p:grpSp>
      <p:sp>
        <p:nvSpPr>
          <p:cNvPr id="2" name="Slide Number Placeholder 1">
            <a:extLst>
              <a:ext uri="{FF2B5EF4-FFF2-40B4-BE49-F238E27FC236}">
                <a16:creationId xmlns:a16="http://schemas.microsoft.com/office/drawing/2014/main" id="{72C340D9-41F4-4FA0-B092-A932DD2B0E06}"/>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14</a:t>
            </a:fld>
            <a:endParaRPr lang="en-US" dirty="0"/>
          </a:p>
        </p:txBody>
      </p:sp>
    </p:spTree>
    <p:extLst>
      <p:ext uri="{BB962C8B-B14F-4D97-AF65-F5344CB8AC3E}">
        <p14:creationId xmlns:p14="http://schemas.microsoft.com/office/powerpoint/2010/main" val="28754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59941" y="247025"/>
            <a:ext cx="3880549" cy="1077218"/>
          </a:xfrm>
          <a:prstGeom prst="rect">
            <a:avLst/>
          </a:prstGeom>
          <a:noFill/>
        </p:spPr>
        <p:txBody>
          <a:bodyPr wrap="none" rtlCol="0">
            <a:spAutoFit/>
          </a:bodyPr>
          <a:lstStyle/>
          <a:p>
            <a:r>
              <a:rPr lang="en-US" sz="3200" b="1" dirty="0">
                <a:solidFill>
                  <a:schemeClr val="accent1">
                    <a:lumMod val="75000"/>
                  </a:schemeClr>
                </a:solidFill>
              </a:rPr>
              <a:t>Customer Experience </a:t>
            </a:r>
          </a:p>
          <a:p>
            <a:r>
              <a:rPr lang="en-US" sz="3200" b="1" dirty="0">
                <a:solidFill>
                  <a:schemeClr val="accent1">
                    <a:lumMod val="75000"/>
                  </a:schemeClr>
                </a:solidFill>
              </a:rPr>
              <a:t>Demand Creation</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663441" y="995306"/>
            <a:ext cx="5835534" cy="1938992"/>
          </a:xfrm>
          <a:prstGeom prst="rect">
            <a:avLst/>
          </a:prstGeom>
          <a:noFill/>
        </p:spPr>
        <p:txBody>
          <a:bodyPr wrap="square" rtlCol="0">
            <a:spAutoFit/>
          </a:bodyPr>
          <a:lstStyle/>
          <a:p>
            <a:r>
              <a:rPr lang="en-US" sz="2000" b="1" u="sng" dirty="0"/>
              <a:t>Key </a:t>
            </a:r>
            <a:r>
              <a:rPr lang="en-US" sz="2000" b="1" i="1" u="sng" dirty="0"/>
              <a:t>Customer</a:t>
            </a:r>
            <a:r>
              <a:rPr lang="en-US" sz="2000" b="1" u="sng" dirty="0"/>
              <a:t> Needs</a:t>
            </a:r>
          </a:p>
          <a:p>
            <a:pPr marL="342900" indent="-342900">
              <a:buFont typeface="Arial" panose="020B0604020202020204" pitchFamily="34" charset="0"/>
              <a:buChar char="•"/>
            </a:pPr>
            <a:r>
              <a:rPr lang="en-US" sz="2000" b="1" dirty="0"/>
              <a:t>When Engaging With A Technical Sales Resource, A Customer Wants To Be Able to Discuss Several Devices and Manufacturers.  And, The Customer Wants The Sales Resource To Be Very Knowledgeable.  </a:t>
            </a:r>
          </a:p>
        </p:txBody>
      </p:sp>
      <p:sp>
        <p:nvSpPr>
          <p:cNvPr id="25" name="TextBox 24">
            <a:extLst>
              <a:ext uri="{FF2B5EF4-FFF2-40B4-BE49-F238E27FC236}">
                <a16:creationId xmlns:a16="http://schemas.microsoft.com/office/drawing/2014/main" id="{92E0F658-BE12-4EC0-BBB4-27576632C699}"/>
              </a:ext>
            </a:extLst>
          </p:cNvPr>
          <p:cNvSpPr txBox="1"/>
          <p:nvPr/>
        </p:nvSpPr>
        <p:spPr>
          <a:xfrm>
            <a:off x="4663441" y="3092605"/>
            <a:ext cx="5789813" cy="3147796"/>
          </a:xfrm>
          <a:prstGeom prst="rect">
            <a:avLst/>
          </a:prstGeom>
          <a:noFill/>
        </p:spPr>
        <p:txBody>
          <a:bodyPr wrap="square" rtlCol="0">
            <a:spAutoFit/>
          </a:bodyPr>
          <a:lstStyle/>
          <a:p>
            <a:r>
              <a:rPr lang="en-US" sz="2000" b="1" u="sng" dirty="0"/>
              <a:t>Rep Ability To Meet Those Needs</a:t>
            </a:r>
          </a:p>
          <a:p>
            <a:pPr marL="342900" indent="-342900">
              <a:buFont typeface="Arial" panose="020B0604020202020204" pitchFamily="34" charset="0"/>
              <a:buChar char="•"/>
            </a:pPr>
            <a:r>
              <a:rPr lang="en-US" sz="2000" b="1" dirty="0"/>
              <a:t>The Combination of A Complementary Line Card And Experienced Technical Resources Give The Rep Strength In Demand Creation Productivity.</a:t>
            </a:r>
          </a:p>
          <a:p>
            <a:pPr marL="342900" indent="-342900">
              <a:buFont typeface="Arial" panose="020B0604020202020204" pitchFamily="34" charset="0"/>
              <a:buChar char="•"/>
            </a:pPr>
            <a:r>
              <a:rPr lang="en-US" sz="2000" b="1" dirty="0"/>
              <a:t>Experience and Tenure Give Reps The Ability To  Work With Customers Over Multiple Projects and Generations.   Reps Work Where They Live.  </a:t>
            </a:r>
          </a:p>
          <a:p>
            <a:pPr marL="342900" indent="-342900">
              <a:buFont typeface="Arial" panose="020B0604020202020204" pitchFamily="34" charset="0"/>
              <a:buChar char="•"/>
            </a:pPr>
            <a:r>
              <a:rPr lang="en-US" sz="2000" b="1" dirty="0"/>
              <a:t>Reps Also Have Effective Lead-Generation and Follow-Up Process To Find and Develop New Opportunities.  </a:t>
            </a:r>
          </a:p>
        </p:txBody>
      </p:sp>
      <p:sp>
        <p:nvSpPr>
          <p:cNvPr id="3" name="Slide Number Placeholder 2">
            <a:extLst>
              <a:ext uri="{FF2B5EF4-FFF2-40B4-BE49-F238E27FC236}">
                <a16:creationId xmlns:a16="http://schemas.microsoft.com/office/drawing/2014/main" id="{FBDA0156-2ECF-4687-8A75-7DE168DFF8BA}"/>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15</a:t>
            </a:fld>
            <a:endParaRPr lang="en-US" dirty="0"/>
          </a:p>
        </p:txBody>
      </p:sp>
      <p:pic>
        <p:nvPicPr>
          <p:cNvPr id="13" name="Picture 12" descr="C:\Users\a0153675\AppData\Local\Microsoft\Windows\Temporary Internet Files\Content.IE5\BALGKONH\183350_Spectral_lines_continous_68[1].jpg">
            <a:extLst>
              <a:ext uri="{FF2B5EF4-FFF2-40B4-BE49-F238E27FC236}">
                <a16:creationId xmlns:a16="http://schemas.microsoft.com/office/drawing/2014/main" id="{A3CF80A8-38A4-4A02-84F6-11231116F9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7912" y="2145767"/>
            <a:ext cx="3413760" cy="2560320"/>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E1F6F961-B327-40FB-AB79-F91EF424EF95}"/>
              </a:ext>
            </a:extLst>
          </p:cNvPr>
          <p:cNvGrpSpPr/>
          <p:nvPr/>
        </p:nvGrpSpPr>
        <p:grpSpPr>
          <a:xfrm>
            <a:off x="1135666" y="1441582"/>
            <a:ext cx="1323439" cy="3931675"/>
            <a:chOff x="1135666" y="1441582"/>
            <a:chExt cx="1323439" cy="3931675"/>
          </a:xfrm>
        </p:grpSpPr>
        <p:sp>
          <p:nvSpPr>
            <p:cNvPr id="21" name="TextBox 20">
              <a:extLst>
                <a:ext uri="{FF2B5EF4-FFF2-40B4-BE49-F238E27FC236}">
                  <a16:creationId xmlns:a16="http://schemas.microsoft.com/office/drawing/2014/main" id="{11EB9F42-7C19-4CAA-B0E1-6A00BBFFC2A6}"/>
                </a:ext>
              </a:extLst>
            </p:cNvPr>
            <p:cNvSpPr txBox="1"/>
            <p:nvPr/>
          </p:nvSpPr>
          <p:spPr>
            <a:xfrm>
              <a:off x="1420435" y="4387793"/>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22" name="TextBox 21">
              <a:extLst>
                <a:ext uri="{FF2B5EF4-FFF2-40B4-BE49-F238E27FC236}">
                  <a16:creationId xmlns:a16="http://schemas.microsoft.com/office/drawing/2014/main" id="{AB6FDAAA-F492-40F2-B8CF-B59B64225D6F}"/>
                </a:ext>
              </a:extLst>
            </p:cNvPr>
            <p:cNvSpPr txBox="1"/>
            <p:nvPr/>
          </p:nvSpPr>
          <p:spPr>
            <a:xfrm>
              <a:off x="1493339" y="2051364"/>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23" name="TextBox 22">
              <a:extLst>
                <a:ext uri="{FF2B5EF4-FFF2-40B4-BE49-F238E27FC236}">
                  <a16:creationId xmlns:a16="http://schemas.microsoft.com/office/drawing/2014/main" id="{8796FEB3-7E64-47E7-98F4-9CCD26412D41}"/>
                </a:ext>
              </a:extLst>
            </p:cNvPr>
            <p:cNvSpPr txBox="1"/>
            <p:nvPr/>
          </p:nvSpPr>
          <p:spPr>
            <a:xfrm>
              <a:off x="1135666" y="2925495"/>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24" name="TextBox 23">
              <a:extLst>
                <a:ext uri="{FF2B5EF4-FFF2-40B4-BE49-F238E27FC236}">
                  <a16:creationId xmlns:a16="http://schemas.microsoft.com/office/drawing/2014/main" id="{94749055-AC6E-477E-8157-936D620A606E}"/>
                </a:ext>
              </a:extLst>
            </p:cNvPr>
            <p:cNvSpPr txBox="1"/>
            <p:nvPr/>
          </p:nvSpPr>
          <p:spPr>
            <a:xfrm>
              <a:off x="1371447" y="1441582"/>
              <a:ext cx="808619" cy="369332"/>
            </a:xfrm>
            <a:prstGeom prst="rect">
              <a:avLst/>
            </a:prstGeom>
            <a:noFill/>
          </p:spPr>
          <p:txBody>
            <a:bodyPr wrap="none" rtlCol="0">
              <a:spAutoFit/>
            </a:bodyPr>
            <a:lstStyle/>
            <a:p>
              <a:r>
                <a:rPr lang="en-US" b="1" dirty="0"/>
                <a:t>Strong</a:t>
              </a:r>
            </a:p>
          </p:txBody>
        </p:sp>
        <p:sp>
          <p:nvSpPr>
            <p:cNvPr id="26" name="TextBox 25">
              <a:extLst>
                <a:ext uri="{FF2B5EF4-FFF2-40B4-BE49-F238E27FC236}">
                  <a16:creationId xmlns:a16="http://schemas.microsoft.com/office/drawing/2014/main" id="{5101057A-22F3-4FA5-8A8E-7CB9914F1D3D}"/>
                </a:ext>
              </a:extLst>
            </p:cNvPr>
            <p:cNvSpPr txBox="1"/>
            <p:nvPr/>
          </p:nvSpPr>
          <p:spPr>
            <a:xfrm>
              <a:off x="1413895" y="5003925"/>
              <a:ext cx="726289" cy="369332"/>
            </a:xfrm>
            <a:prstGeom prst="rect">
              <a:avLst/>
            </a:prstGeom>
            <a:noFill/>
          </p:spPr>
          <p:txBody>
            <a:bodyPr wrap="none" rtlCol="0">
              <a:spAutoFit/>
            </a:bodyPr>
            <a:lstStyle/>
            <a:p>
              <a:r>
                <a:rPr lang="en-US" b="1" dirty="0"/>
                <a:t>Weak</a:t>
              </a:r>
            </a:p>
          </p:txBody>
        </p:sp>
      </p:grpSp>
    </p:spTree>
    <p:extLst>
      <p:ext uri="{BB962C8B-B14F-4D97-AF65-F5344CB8AC3E}">
        <p14:creationId xmlns:p14="http://schemas.microsoft.com/office/powerpoint/2010/main" val="1376866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F0FEB5-D6A3-4C0E-8281-A4DD872B696B}"/>
              </a:ext>
            </a:extLst>
          </p:cNvPr>
          <p:cNvSpPr txBox="1"/>
          <p:nvPr/>
        </p:nvSpPr>
        <p:spPr>
          <a:xfrm>
            <a:off x="377932" y="444740"/>
            <a:ext cx="3790974" cy="584775"/>
          </a:xfrm>
          <a:prstGeom prst="rect">
            <a:avLst/>
          </a:prstGeom>
          <a:noFill/>
        </p:spPr>
        <p:txBody>
          <a:bodyPr wrap="none" rtlCol="0">
            <a:spAutoFit/>
          </a:bodyPr>
          <a:lstStyle/>
          <a:p>
            <a:r>
              <a:rPr lang="en-US" sz="3200" b="1" dirty="0">
                <a:solidFill>
                  <a:schemeClr val="accent1">
                    <a:lumMod val="75000"/>
                  </a:schemeClr>
                </a:solidFill>
              </a:rPr>
              <a:t>Full Market Coverage</a:t>
            </a:r>
          </a:p>
        </p:txBody>
      </p:sp>
      <p:sp>
        <p:nvSpPr>
          <p:cNvPr id="17" name="TextBox 16">
            <a:extLst>
              <a:ext uri="{FF2B5EF4-FFF2-40B4-BE49-F238E27FC236}">
                <a16:creationId xmlns:a16="http://schemas.microsoft.com/office/drawing/2014/main" id="{4B82EAE2-1F77-4A14-B5AA-D3C33C1129FD}"/>
              </a:ext>
            </a:extLst>
          </p:cNvPr>
          <p:cNvSpPr txBox="1"/>
          <p:nvPr/>
        </p:nvSpPr>
        <p:spPr>
          <a:xfrm>
            <a:off x="4722914" y="1151090"/>
            <a:ext cx="5835534" cy="1323439"/>
          </a:xfrm>
          <a:prstGeom prst="rect">
            <a:avLst/>
          </a:prstGeom>
          <a:noFill/>
        </p:spPr>
        <p:txBody>
          <a:bodyPr wrap="square" rtlCol="0">
            <a:spAutoFit/>
          </a:bodyPr>
          <a:lstStyle/>
          <a:p>
            <a:r>
              <a:rPr lang="en-US" sz="2000" b="1" u="sng" dirty="0"/>
              <a:t>Key </a:t>
            </a:r>
            <a:r>
              <a:rPr lang="en-US" sz="2000" b="1" i="1" u="sng" dirty="0"/>
              <a:t>Manufacturer </a:t>
            </a:r>
            <a:r>
              <a:rPr lang="en-US" sz="2000" b="1" u="sng" dirty="0"/>
              <a:t>Needs</a:t>
            </a:r>
          </a:p>
          <a:p>
            <a:pPr marL="342900" indent="-342900">
              <a:buFont typeface="Arial" panose="020B0604020202020204" pitchFamily="34" charset="0"/>
              <a:buChar char="•"/>
            </a:pPr>
            <a:r>
              <a:rPr lang="en-US" sz="2000" b="1" dirty="0"/>
              <a:t>In This Industry, New Customers Are Continually Emerging.  A Manufacturer Wants To Be Able To Provide Effective Human Support Quickly.  </a:t>
            </a:r>
          </a:p>
        </p:txBody>
      </p:sp>
      <p:sp>
        <p:nvSpPr>
          <p:cNvPr id="25" name="TextBox 24">
            <a:extLst>
              <a:ext uri="{FF2B5EF4-FFF2-40B4-BE49-F238E27FC236}">
                <a16:creationId xmlns:a16="http://schemas.microsoft.com/office/drawing/2014/main" id="{92E0F658-BE12-4EC0-BBB4-27576632C699}"/>
              </a:ext>
            </a:extLst>
          </p:cNvPr>
          <p:cNvSpPr txBox="1"/>
          <p:nvPr/>
        </p:nvSpPr>
        <p:spPr>
          <a:xfrm>
            <a:off x="4814354" y="2740749"/>
            <a:ext cx="5744094" cy="2554545"/>
          </a:xfrm>
          <a:prstGeom prst="rect">
            <a:avLst/>
          </a:prstGeom>
          <a:noFill/>
        </p:spPr>
        <p:txBody>
          <a:bodyPr wrap="square" rtlCol="0">
            <a:spAutoFit/>
          </a:bodyPr>
          <a:lstStyle/>
          <a:p>
            <a:r>
              <a:rPr lang="en-US" sz="2000" b="1" u="sng" dirty="0"/>
              <a:t>Rep Ability To Meet Those Needs</a:t>
            </a:r>
          </a:p>
          <a:p>
            <a:pPr marL="342900" indent="-342900">
              <a:buFont typeface="Arial" panose="020B0604020202020204" pitchFamily="34" charset="0"/>
              <a:buChar char="•"/>
            </a:pPr>
            <a:r>
              <a:rPr lang="en-US" sz="2000" b="1" dirty="0"/>
              <a:t>A Distributor Will Likely Have Available Resources To Provide A Base Level of Support To An Emerging Customer.  </a:t>
            </a:r>
          </a:p>
          <a:p>
            <a:pPr marL="342900" indent="-342900">
              <a:buFont typeface="Arial" panose="020B0604020202020204" pitchFamily="34" charset="0"/>
              <a:buChar char="•"/>
            </a:pPr>
            <a:r>
              <a:rPr lang="en-US" sz="2000" b="1" dirty="0"/>
              <a:t>However, An Experienced Rep In The Market Is The Quickest, Best Option To Provide Full Customer Support.  Often, The Rep Is Already Engaged With The Customer For Other Lines.  </a:t>
            </a:r>
          </a:p>
        </p:txBody>
      </p:sp>
      <p:sp>
        <p:nvSpPr>
          <p:cNvPr id="3" name="Slide Number Placeholder 2">
            <a:extLst>
              <a:ext uri="{FF2B5EF4-FFF2-40B4-BE49-F238E27FC236}">
                <a16:creationId xmlns:a16="http://schemas.microsoft.com/office/drawing/2014/main" id="{FBDA0156-2ECF-4687-8A75-7DE168DFF8BA}"/>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16</a:t>
            </a:fld>
            <a:endParaRPr lang="en-US" dirty="0"/>
          </a:p>
        </p:txBody>
      </p:sp>
      <p:pic>
        <p:nvPicPr>
          <p:cNvPr id="29" name="Picture 28" descr="C:\Users\a0153675\AppData\Local\Microsoft\Windows\Temporary Internet Files\Content.IE5\BALGKONH\183350_Spectral_lines_continous_68[1].jpg">
            <a:extLst>
              <a:ext uri="{FF2B5EF4-FFF2-40B4-BE49-F238E27FC236}">
                <a16:creationId xmlns:a16="http://schemas.microsoft.com/office/drawing/2014/main" id="{77C3253C-9722-461F-8A63-93D9DF909A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35964" y="2283484"/>
            <a:ext cx="3413760" cy="2560320"/>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a:extLst>
              <a:ext uri="{FF2B5EF4-FFF2-40B4-BE49-F238E27FC236}">
                <a16:creationId xmlns:a16="http://schemas.microsoft.com/office/drawing/2014/main" id="{E8146E04-8A3F-4F3A-84B6-320D8566C319}"/>
              </a:ext>
            </a:extLst>
          </p:cNvPr>
          <p:cNvGrpSpPr/>
          <p:nvPr/>
        </p:nvGrpSpPr>
        <p:grpSpPr>
          <a:xfrm>
            <a:off x="1395551" y="1553666"/>
            <a:ext cx="1323439" cy="4019955"/>
            <a:chOff x="9803015" y="1414781"/>
            <a:chExt cx="1323439" cy="4019955"/>
          </a:xfrm>
        </p:grpSpPr>
        <p:sp>
          <p:nvSpPr>
            <p:cNvPr id="31" name="TextBox 30">
              <a:extLst>
                <a:ext uri="{FF2B5EF4-FFF2-40B4-BE49-F238E27FC236}">
                  <a16:creationId xmlns:a16="http://schemas.microsoft.com/office/drawing/2014/main" id="{679AB317-13AD-458F-A898-2F92F24BF0BB}"/>
                </a:ext>
              </a:extLst>
            </p:cNvPr>
            <p:cNvSpPr txBox="1"/>
            <p:nvPr/>
          </p:nvSpPr>
          <p:spPr>
            <a:xfrm>
              <a:off x="10076551" y="4342998"/>
              <a:ext cx="757580" cy="369332"/>
            </a:xfrm>
            <a:prstGeom prst="rect">
              <a:avLst/>
            </a:prstGeom>
            <a:solidFill>
              <a:schemeClr val="bg1"/>
            </a:solidFill>
            <a:ln>
              <a:solidFill>
                <a:schemeClr val="tx1"/>
              </a:solidFill>
            </a:ln>
          </p:spPr>
          <p:txBody>
            <a:bodyPr wrap="none" rtlCol="0">
              <a:spAutoFit/>
            </a:bodyPr>
            <a:lstStyle/>
            <a:p>
              <a:r>
                <a:rPr lang="en-US" b="1" dirty="0"/>
                <a:t>Direct</a:t>
              </a:r>
            </a:p>
          </p:txBody>
        </p:sp>
        <p:sp>
          <p:nvSpPr>
            <p:cNvPr id="32" name="TextBox 31">
              <a:extLst>
                <a:ext uri="{FF2B5EF4-FFF2-40B4-BE49-F238E27FC236}">
                  <a16:creationId xmlns:a16="http://schemas.microsoft.com/office/drawing/2014/main" id="{D8A82DF4-4E14-42E0-B165-764197C062E5}"/>
                </a:ext>
              </a:extLst>
            </p:cNvPr>
            <p:cNvSpPr txBox="1"/>
            <p:nvPr/>
          </p:nvSpPr>
          <p:spPr>
            <a:xfrm>
              <a:off x="10178854" y="2635033"/>
              <a:ext cx="549959" cy="369332"/>
            </a:xfrm>
            <a:prstGeom prst="rect">
              <a:avLst/>
            </a:prstGeom>
            <a:solidFill>
              <a:schemeClr val="accent6">
                <a:lumMod val="40000"/>
                <a:lumOff val="60000"/>
              </a:schemeClr>
            </a:solidFill>
            <a:ln>
              <a:solidFill>
                <a:schemeClr val="tx1"/>
              </a:solidFill>
            </a:ln>
          </p:spPr>
          <p:txBody>
            <a:bodyPr wrap="none" rtlCol="0">
              <a:spAutoFit/>
            </a:bodyPr>
            <a:lstStyle/>
            <a:p>
              <a:r>
                <a:rPr lang="en-US" b="1" dirty="0"/>
                <a:t>Rep</a:t>
              </a:r>
            </a:p>
          </p:txBody>
        </p:sp>
        <p:sp>
          <p:nvSpPr>
            <p:cNvPr id="33" name="TextBox 32">
              <a:extLst>
                <a:ext uri="{FF2B5EF4-FFF2-40B4-BE49-F238E27FC236}">
                  <a16:creationId xmlns:a16="http://schemas.microsoft.com/office/drawing/2014/main" id="{53A749EC-E8F5-43AC-9354-DB3C7964D62D}"/>
                </a:ext>
              </a:extLst>
            </p:cNvPr>
            <p:cNvSpPr txBox="1"/>
            <p:nvPr/>
          </p:nvSpPr>
          <p:spPr>
            <a:xfrm>
              <a:off x="9803015" y="2038908"/>
              <a:ext cx="1323439" cy="369332"/>
            </a:xfrm>
            <a:prstGeom prst="rect">
              <a:avLst/>
            </a:prstGeom>
            <a:solidFill>
              <a:schemeClr val="bg1"/>
            </a:solidFill>
            <a:ln>
              <a:solidFill>
                <a:schemeClr val="tx1"/>
              </a:solidFill>
            </a:ln>
          </p:spPr>
          <p:txBody>
            <a:bodyPr wrap="none" rtlCol="0">
              <a:spAutoFit/>
            </a:bodyPr>
            <a:lstStyle/>
            <a:p>
              <a:r>
                <a:rPr lang="en-US" b="1" dirty="0"/>
                <a:t>Distribution</a:t>
              </a:r>
            </a:p>
          </p:txBody>
        </p:sp>
        <p:sp>
          <p:nvSpPr>
            <p:cNvPr id="34" name="TextBox 33">
              <a:extLst>
                <a:ext uri="{FF2B5EF4-FFF2-40B4-BE49-F238E27FC236}">
                  <a16:creationId xmlns:a16="http://schemas.microsoft.com/office/drawing/2014/main" id="{D16A5413-5032-4082-BF4D-51B9FB11DB8D}"/>
                </a:ext>
              </a:extLst>
            </p:cNvPr>
            <p:cNvSpPr txBox="1"/>
            <p:nvPr/>
          </p:nvSpPr>
          <p:spPr>
            <a:xfrm>
              <a:off x="10170808" y="1414781"/>
              <a:ext cx="566950" cy="369332"/>
            </a:xfrm>
            <a:prstGeom prst="rect">
              <a:avLst/>
            </a:prstGeom>
            <a:noFill/>
          </p:spPr>
          <p:txBody>
            <a:bodyPr wrap="none" rtlCol="0">
              <a:spAutoFit/>
            </a:bodyPr>
            <a:lstStyle/>
            <a:p>
              <a:r>
                <a:rPr lang="en-US" b="1" dirty="0"/>
                <a:t>Fast</a:t>
              </a:r>
            </a:p>
          </p:txBody>
        </p:sp>
        <p:sp>
          <p:nvSpPr>
            <p:cNvPr id="35" name="TextBox 34">
              <a:extLst>
                <a:ext uri="{FF2B5EF4-FFF2-40B4-BE49-F238E27FC236}">
                  <a16:creationId xmlns:a16="http://schemas.microsoft.com/office/drawing/2014/main" id="{ECB90750-DC1D-4A79-8C29-95EB93EE7A66}"/>
                </a:ext>
              </a:extLst>
            </p:cNvPr>
            <p:cNvSpPr txBox="1"/>
            <p:nvPr/>
          </p:nvSpPr>
          <p:spPr>
            <a:xfrm>
              <a:off x="10135606" y="5065404"/>
              <a:ext cx="644279" cy="369332"/>
            </a:xfrm>
            <a:prstGeom prst="rect">
              <a:avLst/>
            </a:prstGeom>
            <a:noFill/>
          </p:spPr>
          <p:txBody>
            <a:bodyPr wrap="none" rtlCol="0">
              <a:spAutoFit/>
            </a:bodyPr>
            <a:lstStyle/>
            <a:p>
              <a:r>
                <a:rPr lang="en-US" b="1" dirty="0"/>
                <a:t>Slow</a:t>
              </a:r>
            </a:p>
          </p:txBody>
        </p:sp>
      </p:grpSp>
    </p:spTree>
    <p:extLst>
      <p:ext uri="{BB962C8B-B14F-4D97-AF65-F5344CB8AC3E}">
        <p14:creationId xmlns:p14="http://schemas.microsoft.com/office/powerpoint/2010/main" val="2606286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E1B776-6A16-4EE7-A047-B62213BF3C90}"/>
              </a:ext>
            </a:extLst>
          </p:cNvPr>
          <p:cNvSpPr/>
          <p:nvPr/>
        </p:nvSpPr>
        <p:spPr>
          <a:xfrm>
            <a:off x="762593" y="1005838"/>
            <a:ext cx="11006051" cy="5416868"/>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rPr>
              <a:t>Reps Bring Unique Value To Distributors As Well</a:t>
            </a:r>
          </a:p>
          <a:p>
            <a:r>
              <a:rPr lang="en-US" b="1" dirty="0">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Since A Rep Represents Multiple Suppliers, Interaction and Communication With The Distributor Is Simplified.  </a:t>
            </a:r>
          </a:p>
          <a:p>
            <a:pPr marL="342900" marR="0" lvl="0" indent="-342900">
              <a:spcBef>
                <a:spcPts val="0"/>
              </a:spcBef>
              <a:spcAft>
                <a:spcPts val="0"/>
              </a:spcAft>
              <a:buFont typeface="Symbol" panose="05050102010706020507" pitchFamily="18" charset="2"/>
              <a:buChar char=""/>
            </a:pPr>
            <a:endParaRPr lang="en-US" sz="2000" b="1" dirty="0">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Calibri" panose="020F0502020204030204" pitchFamily="34" charset="0"/>
              </a:rPr>
              <a:t>Reps Understand Distribution – They Know The People,  They Know The Processes, Etc.   Many Direct Salespeople, Especially New, Young, Technical People Do Not Fully Understand The Role Of Distribution In Supporting The Customer.  </a:t>
            </a:r>
          </a:p>
          <a:p>
            <a:pPr marL="342900" marR="0" lvl="0" indent="-342900">
              <a:spcBef>
                <a:spcPts val="0"/>
              </a:spcBef>
              <a:spcAft>
                <a:spcPts val="0"/>
              </a:spcAft>
              <a:buFont typeface="Symbol" panose="05050102010706020507" pitchFamily="18" charset="2"/>
              <a:buChar char=""/>
            </a:pPr>
            <a:endParaRPr lang="en-US" sz="2000" b="1" dirty="0">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Calibri" panose="020F0502020204030204" pitchFamily="34" charset="0"/>
              </a:rPr>
              <a:t>Reps Are Collaborative.  At Times It Can Seem That Direct Salespeople Are Competing  With Distribution.</a:t>
            </a:r>
          </a:p>
          <a:p>
            <a:pPr marL="342900" marR="0" lvl="0" indent="-342900">
              <a:spcBef>
                <a:spcPts val="0"/>
              </a:spcBef>
              <a:spcAft>
                <a:spcPts val="0"/>
              </a:spcAft>
              <a:buFont typeface="Symbol" panose="05050102010706020507" pitchFamily="18" charset="2"/>
              <a:buChar char=""/>
            </a:pPr>
            <a:endParaRPr lang="en-US" sz="2000" b="1" dirty="0">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Calibri" panose="020F0502020204030204" pitchFamily="34" charset="0"/>
              </a:rPr>
              <a:t>Reps Are Focused On The Resale Price Only.  Reps Do Not Decide A Manufacturer’s Cost To A Distributor.   Reps and Distributors Are Not Competing For Transactional Margin.  </a:t>
            </a:r>
          </a:p>
          <a:p>
            <a:pPr marL="342900" marR="0" lvl="0" indent="-342900">
              <a:spcBef>
                <a:spcPts val="0"/>
              </a:spcBef>
              <a:spcAft>
                <a:spcPts val="0"/>
              </a:spcAft>
              <a:buFont typeface="Symbol" panose="05050102010706020507" pitchFamily="18" charset="2"/>
              <a:buChar char=""/>
            </a:pPr>
            <a:endParaRPr lang="en-US" sz="2000" b="1" dirty="0">
              <a:latin typeface="Calibri" panose="020F0502020204030204" pitchFamily="34" charset="0"/>
              <a:ea typeface="Calibri" panose="020F0502020204030204" pitchFamily="34" charset="0"/>
            </a:endParaRPr>
          </a:p>
          <a:p>
            <a:pPr marL="342900" indent="-342900">
              <a:buFont typeface="Symbol" panose="05050102010706020507" pitchFamily="18" charset="2"/>
              <a:buChar char=""/>
            </a:pPr>
            <a:r>
              <a:rPr lang="en-US" sz="2000" b="1" dirty="0">
                <a:latin typeface="Calibri" panose="020F0502020204030204" pitchFamily="34" charset="0"/>
              </a:rPr>
              <a:t>Reps Often Have More Resources In A Local Market Than Any Specific Manufacturer.  As A Results, Reps May Be More Responsive To Distributor’s Needs.</a:t>
            </a:r>
            <a:endParaRPr lang="en-US" sz="2000" b="1" dirty="0">
              <a:latin typeface="Calibri" panose="020F0502020204030204" pitchFamily="34" charset="0"/>
              <a:ea typeface="Calibri" panose="020F0502020204030204" pitchFamily="34" charset="0"/>
            </a:endParaRPr>
          </a:p>
        </p:txBody>
      </p:sp>
      <p:sp>
        <p:nvSpPr>
          <p:cNvPr id="3" name="TextBox 2">
            <a:extLst>
              <a:ext uri="{FF2B5EF4-FFF2-40B4-BE49-F238E27FC236}">
                <a16:creationId xmlns:a16="http://schemas.microsoft.com/office/drawing/2014/main" id="{1613D23E-A159-4A1E-A02A-35F9F48CD6AB}"/>
              </a:ext>
            </a:extLst>
          </p:cNvPr>
          <p:cNvSpPr txBox="1"/>
          <p:nvPr/>
        </p:nvSpPr>
        <p:spPr>
          <a:xfrm>
            <a:off x="303379" y="210608"/>
            <a:ext cx="8547148" cy="584775"/>
          </a:xfrm>
          <a:prstGeom prst="rect">
            <a:avLst/>
          </a:prstGeom>
          <a:noFill/>
        </p:spPr>
        <p:txBody>
          <a:bodyPr wrap="none" rtlCol="0">
            <a:spAutoFit/>
          </a:bodyPr>
          <a:lstStyle/>
          <a:p>
            <a:r>
              <a:rPr lang="en-US" sz="3200" b="1" dirty="0">
                <a:solidFill>
                  <a:srgbClr val="0070C0"/>
                </a:solidFill>
              </a:rPr>
              <a:t>The Value Of Reps – The Distributors’ Perspective</a:t>
            </a:r>
          </a:p>
        </p:txBody>
      </p:sp>
      <p:sp>
        <p:nvSpPr>
          <p:cNvPr id="4" name="Slide Number Placeholder 3">
            <a:extLst>
              <a:ext uri="{FF2B5EF4-FFF2-40B4-BE49-F238E27FC236}">
                <a16:creationId xmlns:a16="http://schemas.microsoft.com/office/drawing/2014/main" id="{77FF7FEE-C12C-4C72-BEAD-1FC952BF0D12}"/>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17</a:t>
            </a:fld>
            <a:endParaRPr lang="en-US" dirty="0"/>
          </a:p>
        </p:txBody>
      </p:sp>
    </p:spTree>
    <p:extLst>
      <p:ext uri="{BB962C8B-B14F-4D97-AF65-F5344CB8AC3E}">
        <p14:creationId xmlns:p14="http://schemas.microsoft.com/office/powerpoint/2010/main" val="3854074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E1B776-6A16-4EE7-A047-B62213BF3C90}"/>
              </a:ext>
            </a:extLst>
          </p:cNvPr>
          <p:cNvSpPr/>
          <p:nvPr/>
        </p:nvSpPr>
        <p:spPr>
          <a:xfrm>
            <a:off x="592974" y="529599"/>
            <a:ext cx="11006051" cy="6801862"/>
          </a:xfrm>
          <a:prstGeom prst="rect">
            <a:avLst/>
          </a:prstGeom>
        </p:spPr>
        <p:txBody>
          <a:bodyPr wrap="square">
            <a:spAutoFit/>
          </a:bodyPr>
          <a:lstStyle/>
          <a:p>
            <a:endParaRPr lang="en-US" dirty="0">
              <a:latin typeface="Calibri" panose="020F0502020204030204" pitchFamily="34" charset="0"/>
              <a:ea typeface="Calibri" panose="020F0502020204030204" pitchFamily="34" charset="0"/>
            </a:endParaRPr>
          </a:p>
          <a:p>
            <a:r>
              <a:rPr lang="en-US" sz="2400" b="1" dirty="0">
                <a:latin typeface="Calibri" panose="020F0502020204030204" pitchFamily="34" charset="0"/>
                <a:ea typeface="Calibri" panose="020F0502020204030204" pitchFamily="34" charset="0"/>
              </a:rPr>
              <a:t>You may need to take a closer look at Reps if…</a:t>
            </a:r>
          </a:p>
          <a:p>
            <a:r>
              <a:rPr lang="en-US" b="1" dirty="0">
                <a:latin typeface="Calibri" panose="020F0502020204030204" pitchFamily="34" charset="0"/>
                <a:ea typeface="Calibri" panose="020F0502020204030204" pitchFamily="34" charset="0"/>
              </a:rPr>
              <a:t> </a:t>
            </a:r>
            <a:endParaRPr lang="en-US" sz="2000" b="1" dirty="0">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You Are Challenged To Reach All Of The Customers That You Want To Engage With Your Own Sales Team.</a:t>
            </a:r>
            <a:endParaRPr lang="en-US" sz="2000" b="1" dirty="0">
              <a:latin typeface="Calibri" panose="020F0502020204030204" pitchFamily="34" charset="0"/>
              <a:ea typeface="Calibri" panose="020F0502020204030204" pitchFamily="34" charset="0"/>
            </a:endParaRPr>
          </a:p>
          <a:p>
            <a:r>
              <a:rPr lang="en-US" sz="2000" b="1" dirty="0">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Customers May Not Naturally Go To Your eCommerce Portals Without Human Sales Interaction. </a:t>
            </a:r>
            <a:endParaRPr lang="en-US" sz="2000" b="1" dirty="0">
              <a:latin typeface="Calibri" panose="020F0502020204030204" pitchFamily="34" charset="0"/>
              <a:ea typeface="Calibri" panose="020F0502020204030204" pitchFamily="34" charset="0"/>
            </a:endParaRPr>
          </a:p>
          <a:p>
            <a:pPr marL="457200" marR="0">
              <a:spcBef>
                <a:spcPts val="0"/>
              </a:spcBef>
              <a:spcAft>
                <a:spcPts val="0"/>
              </a:spcAft>
            </a:pPr>
            <a:r>
              <a:rPr lang="en-US" sz="2000" b="1" dirty="0">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Distributors May Not Be Positioned To Actively Advocate Your Products To Strategic Markets And Customers.</a:t>
            </a:r>
            <a:endParaRPr lang="en-US" sz="2000" b="1" dirty="0">
              <a:latin typeface="Calibri" panose="020F0502020204030204" pitchFamily="34" charset="0"/>
              <a:ea typeface="Calibri" panose="020F0502020204030204" pitchFamily="34" charset="0"/>
            </a:endParaRPr>
          </a:p>
          <a:p>
            <a:pPr marL="457200" marR="0">
              <a:spcBef>
                <a:spcPts val="0"/>
              </a:spcBef>
              <a:spcAft>
                <a:spcPts val="0"/>
              </a:spcAft>
            </a:pPr>
            <a:r>
              <a:rPr lang="en-US" sz="2000" b="1" dirty="0">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You Are Concerned That Your Distributors Are Trying To Satisfy You And All Of Your Competitors At The Same Time. </a:t>
            </a:r>
            <a:endParaRPr lang="en-US" sz="2000" b="1" dirty="0">
              <a:latin typeface="Calibri" panose="020F0502020204030204" pitchFamily="34" charset="0"/>
              <a:ea typeface="Calibri" panose="020F0502020204030204" pitchFamily="34" charset="0"/>
            </a:endParaRPr>
          </a:p>
          <a:p>
            <a:pPr marL="457200" marR="0">
              <a:spcBef>
                <a:spcPts val="0"/>
              </a:spcBef>
              <a:spcAft>
                <a:spcPts val="0"/>
              </a:spcAft>
            </a:pPr>
            <a:r>
              <a:rPr lang="en-US" sz="2000" b="1" dirty="0">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Your Understanding Of What A Rep Can Do For Your Company Is From Years Ago Or From A Limited Experience With One Or Two Reps. </a:t>
            </a:r>
            <a:endParaRPr lang="en-US" sz="2000" b="1" dirty="0">
              <a:latin typeface="Calibri" panose="020F0502020204030204" pitchFamily="34" charset="0"/>
              <a:ea typeface="Calibri" panose="020F0502020204030204" pitchFamily="34" charset="0"/>
            </a:endParaRPr>
          </a:p>
          <a:p>
            <a:pPr marL="457200" marR="0">
              <a:spcBef>
                <a:spcPts val="0"/>
              </a:spcBef>
              <a:spcAft>
                <a:spcPts val="0"/>
              </a:spcAft>
            </a:pPr>
            <a:r>
              <a:rPr lang="en-US" sz="2000" b="1" dirty="0">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You Require More Flexibility To Adjust Local Customer Support As Customers Move, Grow Or Disappear.  And, You Want Those Changes To Happen Quickly Without Delays Due To Hiring, Training and HR. </a:t>
            </a:r>
          </a:p>
          <a:p>
            <a:pPr marL="342900" marR="0" lvl="0" indent="-342900">
              <a:spcBef>
                <a:spcPts val="0"/>
              </a:spcBef>
              <a:spcAft>
                <a:spcPts val="0"/>
              </a:spcAft>
              <a:buFont typeface="Symbol" panose="05050102010706020507" pitchFamily="18" charset="2"/>
              <a:buChar char=""/>
            </a:pPr>
            <a:endParaRPr lang="en-US" sz="2000" b="1" dirty="0">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000" b="1" dirty="0">
                <a:latin typeface="Calibri" panose="020F0502020204030204" pitchFamily="34" charset="0"/>
                <a:ea typeface="Times New Roman" panose="02020603050405020304" pitchFamily="18" charset="0"/>
              </a:rPr>
              <a:t>You Think Reps Are “Too Expensive.”   </a:t>
            </a:r>
            <a:r>
              <a:rPr lang="en-US" b="1" dirty="0">
                <a:latin typeface="Calibri" panose="020F0502020204030204" pitchFamily="34" charset="0"/>
                <a:ea typeface="Times New Roman" panose="02020603050405020304" pitchFamily="18" charset="0"/>
              </a:rPr>
              <a:t> </a:t>
            </a:r>
            <a:endParaRPr lang="en-US" b="1" dirty="0">
              <a:latin typeface="Calibri" panose="020F0502020204030204" pitchFamily="34" charset="0"/>
              <a:ea typeface="Calibri" panose="020F0502020204030204" pitchFamily="34" charset="0"/>
            </a:endParaRPr>
          </a:p>
        </p:txBody>
      </p:sp>
      <p:sp>
        <p:nvSpPr>
          <p:cNvPr id="3" name="TextBox 2">
            <a:extLst>
              <a:ext uri="{FF2B5EF4-FFF2-40B4-BE49-F238E27FC236}">
                <a16:creationId xmlns:a16="http://schemas.microsoft.com/office/drawing/2014/main" id="{1613D23E-A159-4A1E-A02A-35F9F48CD6AB}"/>
              </a:ext>
            </a:extLst>
          </p:cNvPr>
          <p:cNvSpPr txBox="1"/>
          <p:nvPr/>
        </p:nvSpPr>
        <p:spPr>
          <a:xfrm>
            <a:off x="320005" y="237212"/>
            <a:ext cx="4908523" cy="584775"/>
          </a:xfrm>
          <a:prstGeom prst="rect">
            <a:avLst/>
          </a:prstGeom>
          <a:noFill/>
        </p:spPr>
        <p:txBody>
          <a:bodyPr wrap="none" rtlCol="0">
            <a:spAutoFit/>
          </a:bodyPr>
          <a:lstStyle/>
          <a:p>
            <a:r>
              <a:rPr lang="en-US" sz="3200" b="1" dirty="0">
                <a:solidFill>
                  <a:srgbClr val="0070C0"/>
                </a:solidFill>
              </a:rPr>
              <a:t>Taking A Fresh Look At Reps</a:t>
            </a:r>
          </a:p>
        </p:txBody>
      </p:sp>
      <p:sp>
        <p:nvSpPr>
          <p:cNvPr id="4" name="Slide Number Placeholder 3">
            <a:extLst>
              <a:ext uri="{FF2B5EF4-FFF2-40B4-BE49-F238E27FC236}">
                <a16:creationId xmlns:a16="http://schemas.microsoft.com/office/drawing/2014/main" id="{77FF7FEE-C12C-4C72-BEAD-1FC952BF0D12}"/>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18</a:t>
            </a:fld>
            <a:endParaRPr lang="en-US" dirty="0"/>
          </a:p>
        </p:txBody>
      </p:sp>
    </p:spTree>
    <p:extLst>
      <p:ext uri="{BB962C8B-B14F-4D97-AF65-F5344CB8AC3E}">
        <p14:creationId xmlns:p14="http://schemas.microsoft.com/office/powerpoint/2010/main" val="775384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E91A3E-C8AF-4E02-A51D-2EA581347EF0}"/>
              </a:ext>
            </a:extLst>
          </p:cNvPr>
          <p:cNvSpPr>
            <a:spLocks noGrp="1"/>
          </p:cNvSpPr>
          <p:nvPr>
            <p:ph type="sldNum" sz="quarter" idx="12"/>
          </p:nvPr>
        </p:nvSpPr>
        <p:spPr/>
        <p:txBody>
          <a:bodyPr/>
          <a:lstStyle/>
          <a:p>
            <a:fld id="{03AFDB48-833B-468D-9083-458BC02755FE}" type="slidenum">
              <a:rPr lang="en-US" smtClean="0"/>
              <a:t>19</a:t>
            </a:fld>
            <a:endParaRPr lang="en-US" dirty="0"/>
          </a:p>
        </p:txBody>
      </p:sp>
      <p:sp>
        <p:nvSpPr>
          <p:cNvPr id="5" name="TextBox 4">
            <a:extLst>
              <a:ext uri="{FF2B5EF4-FFF2-40B4-BE49-F238E27FC236}">
                <a16:creationId xmlns:a16="http://schemas.microsoft.com/office/drawing/2014/main" id="{5F28A198-3122-4A79-A1A1-CDB8A7E9A1E7}"/>
              </a:ext>
            </a:extLst>
          </p:cNvPr>
          <p:cNvSpPr txBox="1"/>
          <p:nvPr/>
        </p:nvSpPr>
        <p:spPr>
          <a:xfrm>
            <a:off x="2713704" y="1430594"/>
            <a:ext cx="7698657" cy="3970318"/>
          </a:xfrm>
          <a:prstGeom prst="rect">
            <a:avLst/>
          </a:prstGeom>
          <a:noFill/>
        </p:spPr>
        <p:txBody>
          <a:bodyPr wrap="square" rtlCol="0">
            <a:spAutoFit/>
          </a:bodyPr>
          <a:lstStyle/>
          <a:p>
            <a:r>
              <a:rPr lang="en-US" sz="3600" b="1" u="sng" dirty="0">
                <a:solidFill>
                  <a:srgbClr val="FF0000"/>
                </a:solidFill>
              </a:rPr>
              <a:t>Important</a:t>
            </a:r>
          </a:p>
          <a:p>
            <a:endParaRPr lang="en-US" sz="3600" dirty="0"/>
          </a:p>
          <a:p>
            <a:r>
              <a:rPr lang="en-US" sz="3600" dirty="0"/>
              <a:t>The following two slides are intended to be used with a Manufacturer that is NOT using Reps today.  </a:t>
            </a:r>
          </a:p>
          <a:p>
            <a:endParaRPr lang="en-US" sz="3600" dirty="0"/>
          </a:p>
          <a:p>
            <a:r>
              <a:rPr lang="en-US" sz="3600" dirty="0"/>
              <a:t>Remove this slide before presentation.   </a:t>
            </a:r>
            <a:endParaRPr lang="en-US" dirty="0"/>
          </a:p>
        </p:txBody>
      </p:sp>
    </p:spTree>
    <p:extLst>
      <p:ext uri="{BB962C8B-B14F-4D97-AF65-F5344CB8AC3E}">
        <p14:creationId xmlns:p14="http://schemas.microsoft.com/office/powerpoint/2010/main" val="16688132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E1B776-6A16-4EE7-A047-B62213BF3C90}"/>
              </a:ext>
            </a:extLst>
          </p:cNvPr>
          <p:cNvSpPr/>
          <p:nvPr/>
        </p:nvSpPr>
        <p:spPr>
          <a:xfrm>
            <a:off x="888178" y="1279225"/>
            <a:ext cx="11128920" cy="6432530"/>
          </a:xfrm>
          <a:prstGeom prst="rect">
            <a:avLst/>
          </a:prstGeom>
        </p:spPr>
        <p:txBody>
          <a:bodyPr wrap="square">
            <a:spAutoFit/>
          </a:bodyPr>
          <a:lstStyle/>
          <a:p>
            <a:pPr marL="285750" marR="0" lvl="0" indent="-285750">
              <a:spcBef>
                <a:spcPts val="0"/>
              </a:spcBef>
              <a:spcAft>
                <a:spcPts val="0"/>
              </a:spcAft>
              <a:buFont typeface="Arial" panose="020B0604020202020204" pitchFamily="34" charset="0"/>
              <a:buChar char="•"/>
            </a:pPr>
            <a:r>
              <a:rPr lang="en-US" sz="2000" b="1" dirty="0">
                <a:latin typeface="Calibri" panose="020F0502020204030204" pitchFamily="34" charset="0"/>
                <a:ea typeface="Calibri" panose="020F0502020204030204" pitchFamily="34" charset="0"/>
              </a:rPr>
              <a:t>Confirm And Prioritize What Are The Critical “Needs” Required From Your Selling Organization</a:t>
            </a:r>
          </a:p>
          <a:p>
            <a:pPr marL="742950" lvl="1" indent="-285750">
              <a:buFont typeface="Arial" panose="020B0604020202020204" pitchFamily="34" charset="0"/>
              <a:buChar char="•"/>
            </a:pPr>
            <a:r>
              <a:rPr lang="en-US" sz="2000" b="1" dirty="0">
                <a:latin typeface="Calibri" panose="020F0502020204030204" pitchFamily="34" charset="0"/>
                <a:ea typeface="Calibri" panose="020F0502020204030204" pitchFamily="34" charset="0"/>
              </a:rPr>
              <a:t>Where Are Those Needs Not Currently Being Met?</a:t>
            </a:r>
          </a:p>
          <a:p>
            <a:r>
              <a:rPr lang="en-US" sz="2000" b="1" dirty="0">
                <a:latin typeface="Calibri" panose="020F0502020204030204" pitchFamily="34" charset="0"/>
                <a:ea typeface="Calibri" panose="020F0502020204030204" pitchFamily="34" charset="0"/>
              </a:rPr>
              <a:t> </a:t>
            </a:r>
          </a:p>
          <a:p>
            <a:pPr marL="285750" marR="0" lvl="0" indent="-285750">
              <a:spcBef>
                <a:spcPts val="0"/>
              </a:spcBef>
              <a:spcAft>
                <a:spcPts val="0"/>
              </a:spcAft>
              <a:buFont typeface="Arial" panose="020B0604020202020204" pitchFamily="34" charset="0"/>
              <a:buChar char="•"/>
            </a:pPr>
            <a:r>
              <a:rPr lang="en-US" sz="2000" b="1" dirty="0">
                <a:latin typeface="Calibri" panose="020F0502020204030204" pitchFamily="34" charset="0"/>
                <a:ea typeface="Calibri" panose="020F0502020204030204" pitchFamily="34" charset="0"/>
              </a:rPr>
              <a:t>What Strategic Markets, Segments, Territories And Or Customers Are You Targeting? </a:t>
            </a:r>
          </a:p>
          <a:p>
            <a:pPr marL="742950" lvl="1" indent="-285750">
              <a:buFont typeface="Arial" panose="020B0604020202020204" pitchFamily="34" charset="0"/>
              <a:buChar char="•"/>
            </a:pPr>
            <a:r>
              <a:rPr lang="en-US" sz="2000" b="1" dirty="0">
                <a:latin typeface="Calibri" panose="020F0502020204030204" pitchFamily="34" charset="0"/>
                <a:ea typeface="Calibri" panose="020F0502020204030204" pitchFamily="34" charset="0"/>
              </a:rPr>
              <a:t>Where Is It Working And Where Is It Not And Why?</a:t>
            </a:r>
          </a:p>
          <a:p>
            <a:pPr marL="742950" lvl="1" indent="-285750">
              <a:buFont typeface="Arial" panose="020B0604020202020204" pitchFamily="34" charset="0"/>
              <a:buChar char="•"/>
            </a:pPr>
            <a:endParaRPr lang="en-US" sz="2000" b="1" dirty="0">
              <a:latin typeface="Calibri" panose="020F0502020204030204" pitchFamily="34" charset="0"/>
              <a:ea typeface="Calibri" panose="020F0502020204030204" pitchFamily="34" charset="0"/>
            </a:endParaRPr>
          </a:p>
          <a:p>
            <a:pPr marL="285750" marR="0" lvl="0" indent="-285750">
              <a:spcBef>
                <a:spcPts val="0"/>
              </a:spcBef>
              <a:spcAft>
                <a:spcPts val="0"/>
              </a:spcAft>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How Do Authorized Distributors Currently Fit Into Your Sales Strategy? </a:t>
            </a:r>
          </a:p>
          <a:p>
            <a:pPr marL="742950" lvl="1" indent="-285750">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Where Are They Meeting Your Needs / Not Meeting Your Needs?</a:t>
            </a:r>
          </a:p>
          <a:p>
            <a:pPr marL="742950" lvl="1" indent="-285750">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Do You Believe That They Are Actively Advocating Your Products?</a:t>
            </a:r>
          </a:p>
          <a:p>
            <a:pPr marL="457200" marR="0">
              <a:spcBef>
                <a:spcPts val="0"/>
              </a:spcBef>
              <a:spcAft>
                <a:spcPts val="0"/>
              </a:spcAft>
            </a:pPr>
            <a:r>
              <a:rPr lang="en-US" sz="2000" b="1" dirty="0">
                <a:latin typeface="Calibri" panose="020F0502020204030204" pitchFamily="34" charset="0"/>
                <a:ea typeface="Calibri" panose="020F0502020204030204" pitchFamily="34" charset="0"/>
              </a:rPr>
              <a:t> </a:t>
            </a:r>
          </a:p>
          <a:p>
            <a:pPr marL="285750" marR="0" lvl="0" indent="-285750">
              <a:spcBef>
                <a:spcPts val="0"/>
              </a:spcBef>
              <a:spcAft>
                <a:spcPts val="0"/>
              </a:spcAft>
              <a:buFont typeface="Arial" panose="020B0604020202020204" pitchFamily="34" charset="0"/>
              <a:buChar char="•"/>
            </a:pPr>
            <a:r>
              <a:rPr lang="en-US" sz="2000" b="1" dirty="0">
                <a:latin typeface="Calibri" panose="020F0502020204030204" pitchFamily="34" charset="0"/>
                <a:ea typeface="Calibri" panose="020F0502020204030204" pitchFamily="34" charset="0"/>
              </a:rPr>
              <a:t>Expectations In Demand Creation?</a:t>
            </a:r>
          </a:p>
          <a:p>
            <a:pPr marL="742950" lvl="1" indent="-285750">
              <a:buFont typeface="Arial" panose="020B0604020202020204" pitchFamily="34" charset="0"/>
              <a:buChar char="•"/>
            </a:pPr>
            <a:r>
              <a:rPr lang="en-US" sz="2000" b="1" dirty="0">
                <a:latin typeface="Calibri" panose="020F0502020204030204" pitchFamily="34" charset="0"/>
                <a:ea typeface="Calibri" panose="020F0502020204030204" pitchFamily="34" charset="0"/>
              </a:rPr>
              <a:t>Which Is Your Biggest Challenge – Finding New Opportunities Or Developing / Closing Designs?</a:t>
            </a:r>
          </a:p>
          <a:p>
            <a:pPr marL="742950" lvl="1" indent="-285750">
              <a:buFont typeface="Arial" panose="020B0604020202020204" pitchFamily="34" charset="0"/>
              <a:buChar char="•"/>
            </a:pPr>
            <a:r>
              <a:rPr lang="en-US" sz="2000" b="1" dirty="0">
                <a:latin typeface="Calibri" panose="020F0502020204030204" pitchFamily="34" charset="0"/>
                <a:ea typeface="Calibri" panose="020F0502020204030204" pitchFamily="34" charset="0"/>
              </a:rPr>
              <a:t>Is It Enough To Back Fill The “Churn” And Support Growth Moving Forward?</a:t>
            </a:r>
          </a:p>
          <a:p>
            <a:pPr marL="742950" lvl="1" indent="-285750">
              <a:buFont typeface="Arial" panose="020B0604020202020204" pitchFamily="34" charset="0"/>
              <a:buChar char="•"/>
            </a:pPr>
            <a:r>
              <a:rPr lang="en-US" sz="2000" b="1" dirty="0">
                <a:latin typeface="Calibri" panose="020F0502020204030204" pitchFamily="34" charset="0"/>
                <a:ea typeface="Calibri" panose="020F0502020204030204" pitchFamily="34" charset="0"/>
              </a:rPr>
              <a:t>What Are Your Expectations Of Your eCommerce Initiatives?</a:t>
            </a:r>
          </a:p>
          <a:p>
            <a:pPr marL="742950" lvl="1" indent="-285750">
              <a:buFont typeface="Arial" panose="020B0604020202020204" pitchFamily="34" charset="0"/>
              <a:buChar char="•"/>
            </a:pPr>
            <a:endParaRPr lang="en-US" sz="2000" b="1" dirty="0">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US" sz="2000" b="1" dirty="0"/>
              <a:t> Cost Of Sales</a:t>
            </a:r>
          </a:p>
          <a:p>
            <a:pPr marL="742950" lvl="1" indent="-285750">
              <a:buFont typeface="Arial" panose="020B0604020202020204" pitchFamily="34" charset="0"/>
              <a:buChar char="•"/>
            </a:pPr>
            <a:r>
              <a:rPr lang="en-US" sz="2000" b="1" dirty="0"/>
              <a:t>Are You Satisfied With The ROI On Your Sales Channel Investments Today?  If Not, Why Not?</a:t>
            </a:r>
          </a:p>
          <a:p>
            <a:pPr marL="342900" indent="-342900">
              <a:buFont typeface="Wingdings" panose="05000000000000000000" pitchFamily="2" charset="2"/>
              <a:buChar char="Ø"/>
            </a:pPr>
            <a:endParaRPr lang="en-US" dirty="0">
              <a:latin typeface="Calibri" panose="020F0502020204030204" pitchFamily="34" charset="0"/>
              <a:ea typeface="Calibri" panose="020F0502020204030204" pitchFamily="34" charset="0"/>
            </a:endParaRPr>
          </a:p>
          <a:p>
            <a:pPr marL="800100" lvl="1" indent="-342900">
              <a:buFont typeface="Wingdings" panose="05000000000000000000" pitchFamily="2" charset="2"/>
              <a:buChar char="Ø"/>
            </a:pPr>
            <a:endParaRPr lang="en-US" dirty="0">
              <a:latin typeface="Calibri" panose="020F0502020204030204" pitchFamily="34" charset="0"/>
              <a:ea typeface="Calibri" panose="020F0502020204030204" pitchFamily="34" charset="0"/>
            </a:endParaRPr>
          </a:p>
          <a:p>
            <a:pPr marL="457200" marR="0">
              <a:spcBef>
                <a:spcPts val="0"/>
              </a:spcBef>
              <a:spcAft>
                <a:spcPts val="0"/>
              </a:spcAft>
            </a:pPr>
            <a:endParaRPr lang="en-US" dirty="0">
              <a:latin typeface="Calibri" panose="020F0502020204030204" pitchFamily="34" charset="0"/>
              <a:ea typeface="Calibri" panose="020F0502020204030204" pitchFamily="34" charset="0"/>
            </a:endParaRPr>
          </a:p>
          <a:p>
            <a:pPr marL="457200" marR="0">
              <a:spcBef>
                <a:spcPts val="0"/>
              </a:spcBef>
              <a:spcAft>
                <a:spcPts val="0"/>
              </a:spcAft>
            </a:pPr>
            <a:r>
              <a:rPr lang="en-US" dirty="0">
                <a:latin typeface="Calibri" panose="020F0502020204030204" pitchFamily="34" charset="0"/>
                <a:ea typeface="Times New Roman" panose="02020603050405020304" pitchFamily="18" charset="0"/>
              </a:rPr>
              <a:t>  </a:t>
            </a:r>
            <a:endParaRPr lang="en-US" dirty="0">
              <a:latin typeface="Calibri" panose="020F0502020204030204" pitchFamily="34" charset="0"/>
              <a:ea typeface="Calibri" panose="020F0502020204030204" pitchFamily="34" charset="0"/>
            </a:endParaRPr>
          </a:p>
        </p:txBody>
      </p:sp>
      <p:sp>
        <p:nvSpPr>
          <p:cNvPr id="3" name="TextBox 2">
            <a:extLst>
              <a:ext uri="{FF2B5EF4-FFF2-40B4-BE49-F238E27FC236}">
                <a16:creationId xmlns:a16="http://schemas.microsoft.com/office/drawing/2014/main" id="{1613D23E-A159-4A1E-A02A-35F9F48CD6AB}"/>
              </a:ext>
            </a:extLst>
          </p:cNvPr>
          <p:cNvSpPr txBox="1"/>
          <p:nvPr/>
        </p:nvSpPr>
        <p:spPr>
          <a:xfrm>
            <a:off x="165409" y="139411"/>
            <a:ext cx="11278037" cy="584775"/>
          </a:xfrm>
          <a:prstGeom prst="rect">
            <a:avLst/>
          </a:prstGeom>
          <a:noFill/>
        </p:spPr>
        <p:txBody>
          <a:bodyPr wrap="square" rtlCol="0">
            <a:spAutoFit/>
          </a:bodyPr>
          <a:lstStyle/>
          <a:p>
            <a:r>
              <a:rPr lang="en-US" sz="3200" b="1" dirty="0">
                <a:solidFill>
                  <a:srgbClr val="0070C0"/>
                </a:solidFill>
              </a:rPr>
              <a:t>Making Manufacturers Reps Part Of Your Go-To-Market Strategy </a:t>
            </a:r>
          </a:p>
        </p:txBody>
      </p:sp>
      <p:sp>
        <p:nvSpPr>
          <p:cNvPr id="4" name="Slide Number Placeholder 3">
            <a:extLst>
              <a:ext uri="{FF2B5EF4-FFF2-40B4-BE49-F238E27FC236}">
                <a16:creationId xmlns:a16="http://schemas.microsoft.com/office/drawing/2014/main" id="{77FF7FEE-C12C-4C72-BEAD-1FC952BF0D12}"/>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20</a:t>
            </a:fld>
            <a:endParaRPr lang="en-US" dirty="0"/>
          </a:p>
        </p:txBody>
      </p:sp>
      <p:sp>
        <p:nvSpPr>
          <p:cNvPr id="7" name="TextBox 6">
            <a:extLst>
              <a:ext uri="{FF2B5EF4-FFF2-40B4-BE49-F238E27FC236}">
                <a16:creationId xmlns:a16="http://schemas.microsoft.com/office/drawing/2014/main" id="{C3426B2E-11D5-4231-A68A-AE1189587138}"/>
              </a:ext>
            </a:extLst>
          </p:cNvPr>
          <p:cNvSpPr txBox="1"/>
          <p:nvPr/>
        </p:nvSpPr>
        <p:spPr>
          <a:xfrm>
            <a:off x="394010" y="721779"/>
            <a:ext cx="6592189" cy="523220"/>
          </a:xfrm>
          <a:prstGeom prst="rect">
            <a:avLst/>
          </a:prstGeom>
          <a:noFill/>
        </p:spPr>
        <p:txBody>
          <a:bodyPr wrap="none" rtlCol="0">
            <a:spAutoFit/>
          </a:bodyPr>
          <a:lstStyle/>
          <a:p>
            <a:r>
              <a:rPr lang="en-US" sz="2800" b="1" dirty="0">
                <a:latin typeface="Calibri" panose="020F0502020204030204" pitchFamily="34" charset="0"/>
                <a:ea typeface="Calibri" panose="020F0502020204030204" pitchFamily="34" charset="0"/>
              </a:rPr>
              <a:t>Step 1 – Sales Channels Needs Assessment </a:t>
            </a:r>
          </a:p>
        </p:txBody>
      </p:sp>
    </p:spTree>
    <p:extLst>
      <p:ext uri="{BB962C8B-B14F-4D97-AF65-F5344CB8AC3E}">
        <p14:creationId xmlns:p14="http://schemas.microsoft.com/office/powerpoint/2010/main" val="1904580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E1B776-6A16-4EE7-A047-B62213BF3C90}"/>
              </a:ext>
            </a:extLst>
          </p:cNvPr>
          <p:cNvSpPr/>
          <p:nvPr/>
        </p:nvSpPr>
        <p:spPr>
          <a:xfrm>
            <a:off x="648056" y="1183444"/>
            <a:ext cx="9552878" cy="6032421"/>
          </a:xfrm>
          <a:prstGeom prst="rect">
            <a:avLst/>
          </a:prstGeom>
        </p:spPr>
        <p:txBody>
          <a:bodyPr wrap="square">
            <a:spAutoFit/>
          </a:bodyPr>
          <a:lstStyle/>
          <a:p>
            <a:r>
              <a:rPr lang="en-US" sz="2000" b="1" dirty="0">
                <a:latin typeface="Calibri" panose="020F0502020204030204" pitchFamily="34" charset="0"/>
                <a:ea typeface="Calibri" panose="020F0502020204030204" pitchFamily="34" charset="0"/>
              </a:rPr>
              <a:t> </a:t>
            </a:r>
          </a:p>
          <a:p>
            <a:pPr marL="800100" marR="0" indent="-342900">
              <a:spcBef>
                <a:spcPts val="0"/>
              </a:spcBef>
              <a:spcAft>
                <a:spcPts val="0"/>
              </a:spcAft>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Upon Completion Of Your  Sales Channel Needs Assessment, ERA Can Assist In Identifying The Right Manufacturers’ Reps To Meet You Business Needs.</a:t>
            </a:r>
          </a:p>
          <a:p>
            <a:pPr marL="800100" marR="0" indent="-342900">
              <a:spcBef>
                <a:spcPts val="0"/>
              </a:spcBef>
              <a:spcAft>
                <a:spcPts val="0"/>
              </a:spcAft>
              <a:buFont typeface="Arial" panose="020B0604020202020204" pitchFamily="34" charset="0"/>
              <a:buChar char="•"/>
            </a:pPr>
            <a:endParaRPr lang="en-US" sz="2000" b="1" dirty="0">
              <a:latin typeface="Calibri" panose="020F0502020204030204" pitchFamily="34" charset="0"/>
              <a:ea typeface="Times New Roman" panose="02020603050405020304" pitchFamily="18" charset="0"/>
            </a:endParaRPr>
          </a:p>
          <a:p>
            <a:pPr marL="1257300" lvl="1" indent="-342900">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The Rep Locator On the ERA Website Provides The Ability To Sort Representatives By Territory And Product Group/Industry Focus.</a:t>
            </a:r>
          </a:p>
          <a:p>
            <a:pPr marL="1257300" lvl="1" indent="-342900">
              <a:buFont typeface="Arial" panose="020B0604020202020204" pitchFamily="34" charset="0"/>
              <a:buChar char="•"/>
            </a:pPr>
            <a:endParaRPr lang="en-US" sz="2000" b="1" dirty="0">
              <a:latin typeface="Calibri" panose="020F0502020204030204" pitchFamily="34" charset="0"/>
              <a:ea typeface="Times New Roman" panose="02020603050405020304" pitchFamily="18" charset="0"/>
            </a:endParaRPr>
          </a:p>
          <a:p>
            <a:pPr marL="1257300" lvl="1" indent="-342900">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Each Of The ERA Members Reps Listed Has A Link To Their Web Site Reflecting The Business Capabilities, Personnel And Manufacturers Currently Served.   Contact Information Is Provided To Facilitate Communication.</a:t>
            </a:r>
          </a:p>
          <a:p>
            <a:pPr marL="1257300" lvl="1" indent="-342900">
              <a:buFont typeface="Arial" panose="020B0604020202020204" pitchFamily="34" charset="0"/>
              <a:buChar char="•"/>
            </a:pPr>
            <a:endParaRPr lang="en-US" sz="2000" b="1" dirty="0">
              <a:latin typeface="Calibri" panose="020F0502020204030204" pitchFamily="34" charset="0"/>
              <a:ea typeface="Times New Roman" panose="02020603050405020304" pitchFamily="18" charset="0"/>
            </a:endParaRPr>
          </a:p>
          <a:p>
            <a:pPr marL="1257300" lvl="1" indent="-342900">
              <a:buFont typeface="Arial" panose="020B0604020202020204" pitchFamily="34" charset="0"/>
              <a:buChar char="•"/>
            </a:pPr>
            <a:r>
              <a:rPr lang="en-US" sz="2000" b="1" dirty="0">
                <a:latin typeface="Calibri" panose="020F0502020204030204" pitchFamily="34" charset="0"/>
                <a:ea typeface="Times New Roman" panose="02020603050405020304" pitchFamily="18" charset="0"/>
              </a:rPr>
              <a:t>ERA Also Provides Access To Industry Experts Who Can Assist In The Manufacturers’ Rep Identification, Evaluation, Selection And Integration Process.</a:t>
            </a:r>
          </a:p>
          <a:p>
            <a:pPr marL="914400" lvl="1"/>
            <a:endParaRPr lang="en-US" dirty="0">
              <a:latin typeface="Calibri" panose="020F0502020204030204" pitchFamily="34" charset="0"/>
              <a:ea typeface="Times New Roman" panose="02020603050405020304" pitchFamily="18" charset="0"/>
            </a:endParaRPr>
          </a:p>
          <a:p>
            <a:pPr marL="914400" lvl="1"/>
            <a:endParaRPr lang="en-US" dirty="0">
              <a:latin typeface="Calibri" panose="020F0502020204030204" pitchFamily="34" charset="0"/>
              <a:ea typeface="Times New Roman" panose="02020603050405020304" pitchFamily="18" charset="0"/>
            </a:endParaRPr>
          </a:p>
          <a:p>
            <a:pPr marL="914400" lvl="1"/>
            <a:endParaRPr lang="en-US" dirty="0">
              <a:latin typeface="Calibri" panose="020F0502020204030204" pitchFamily="34" charset="0"/>
              <a:ea typeface="Times New Roman" panose="02020603050405020304" pitchFamily="18" charset="0"/>
            </a:endParaRPr>
          </a:p>
          <a:p>
            <a:pPr marL="914400" lvl="1"/>
            <a:endParaRPr lang="en-US" dirty="0">
              <a:latin typeface="Calibri" panose="020F0502020204030204" pitchFamily="34" charset="0"/>
              <a:ea typeface="Times New Roman" panose="02020603050405020304" pitchFamily="18" charset="0"/>
            </a:endParaRPr>
          </a:p>
          <a:p>
            <a:pPr marL="914400" lvl="1"/>
            <a:endParaRPr lang="en-US" dirty="0">
              <a:latin typeface="Calibri" panose="020F0502020204030204" pitchFamily="34" charset="0"/>
              <a:ea typeface="Times New Roman" panose="02020603050405020304" pitchFamily="18" charset="0"/>
            </a:endParaRPr>
          </a:p>
          <a:p>
            <a:pPr marL="914400" lvl="1"/>
            <a:r>
              <a:rPr lang="en-US" dirty="0">
                <a:latin typeface="Calibri" panose="020F0502020204030204" pitchFamily="34" charset="0"/>
                <a:ea typeface="Times New Roman" panose="02020603050405020304" pitchFamily="18" charset="0"/>
              </a:rPr>
              <a:t> </a:t>
            </a:r>
            <a:endParaRPr lang="en-US" dirty="0">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77FF7FEE-C12C-4C72-BEAD-1FC952BF0D12}"/>
              </a:ext>
            </a:extLst>
          </p:cNvPr>
          <p:cNvSpPr>
            <a:spLocks noGrp="1"/>
          </p:cNvSpPr>
          <p:nvPr>
            <p:ph type="sldNum" sz="quarter" idx="12"/>
          </p:nvPr>
        </p:nvSpPr>
        <p:spPr>
          <a:xfrm>
            <a:off x="9296400" y="6353464"/>
            <a:ext cx="2743200" cy="365125"/>
          </a:xfrm>
        </p:spPr>
        <p:txBody>
          <a:bodyPr/>
          <a:lstStyle/>
          <a:p>
            <a:fld id="{03AFDB48-833B-468D-9083-458BC02755FE}" type="slidenum">
              <a:rPr lang="en-US" smtClean="0"/>
              <a:t>21</a:t>
            </a:fld>
            <a:endParaRPr lang="en-US" dirty="0"/>
          </a:p>
        </p:txBody>
      </p:sp>
      <p:sp>
        <p:nvSpPr>
          <p:cNvPr id="5" name="TextBox 4">
            <a:extLst>
              <a:ext uri="{FF2B5EF4-FFF2-40B4-BE49-F238E27FC236}">
                <a16:creationId xmlns:a16="http://schemas.microsoft.com/office/drawing/2014/main" id="{E04EC7E4-520A-4323-9BDB-FFBC4C664C2E}"/>
              </a:ext>
            </a:extLst>
          </p:cNvPr>
          <p:cNvSpPr txBox="1"/>
          <p:nvPr/>
        </p:nvSpPr>
        <p:spPr>
          <a:xfrm>
            <a:off x="394010" y="721779"/>
            <a:ext cx="7380995" cy="523220"/>
          </a:xfrm>
          <a:prstGeom prst="rect">
            <a:avLst/>
          </a:prstGeom>
          <a:noFill/>
        </p:spPr>
        <p:txBody>
          <a:bodyPr wrap="none" rtlCol="0">
            <a:spAutoFit/>
          </a:bodyPr>
          <a:lstStyle/>
          <a:p>
            <a:r>
              <a:rPr lang="en-US" sz="2800" b="1" dirty="0">
                <a:latin typeface="Calibri" panose="020F0502020204030204" pitchFamily="34" charset="0"/>
                <a:ea typeface="Calibri" panose="020F0502020204030204" pitchFamily="34" charset="0"/>
              </a:rPr>
              <a:t>Step 2 – Finding Reps That Can Meet Your Needs</a:t>
            </a:r>
          </a:p>
        </p:txBody>
      </p:sp>
      <p:sp>
        <p:nvSpPr>
          <p:cNvPr id="6" name="TextBox 5">
            <a:extLst>
              <a:ext uri="{FF2B5EF4-FFF2-40B4-BE49-F238E27FC236}">
                <a16:creationId xmlns:a16="http://schemas.microsoft.com/office/drawing/2014/main" id="{171D7046-758A-4490-8AE4-CDBA9DF5622C}"/>
              </a:ext>
            </a:extLst>
          </p:cNvPr>
          <p:cNvSpPr txBox="1"/>
          <p:nvPr/>
        </p:nvSpPr>
        <p:spPr>
          <a:xfrm>
            <a:off x="205751" y="139411"/>
            <a:ext cx="11149934" cy="584775"/>
          </a:xfrm>
          <a:prstGeom prst="rect">
            <a:avLst/>
          </a:prstGeom>
          <a:noFill/>
        </p:spPr>
        <p:txBody>
          <a:bodyPr wrap="square" rtlCol="0">
            <a:spAutoFit/>
          </a:bodyPr>
          <a:lstStyle/>
          <a:p>
            <a:r>
              <a:rPr lang="en-US" sz="3200" b="1" dirty="0">
                <a:solidFill>
                  <a:srgbClr val="0070C0"/>
                </a:solidFill>
              </a:rPr>
              <a:t>Making Manufacturers Reps Part Of Your Go-To-Market Strategy </a:t>
            </a:r>
          </a:p>
        </p:txBody>
      </p:sp>
    </p:spTree>
    <p:extLst>
      <p:ext uri="{BB962C8B-B14F-4D97-AF65-F5344CB8AC3E}">
        <p14:creationId xmlns:p14="http://schemas.microsoft.com/office/powerpoint/2010/main" val="3812193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E91A3E-C8AF-4E02-A51D-2EA581347EF0}"/>
              </a:ext>
            </a:extLst>
          </p:cNvPr>
          <p:cNvSpPr>
            <a:spLocks noGrp="1"/>
          </p:cNvSpPr>
          <p:nvPr>
            <p:ph type="sldNum" sz="quarter" idx="12"/>
          </p:nvPr>
        </p:nvSpPr>
        <p:spPr/>
        <p:txBody>
          <a:bodyPr/>
          <a:lstStyle/>
          <a:p>
            <a:fld id="{03AFDB48-833B-468D-9083-458BC02755FE}" type="slidenum">
              <a:rPr lang="en-US" smtClean="0"/>
              <a:t>22</a:t>
            </a:fld>
            <a:endParaRPr lang="en-US" dirty="0"/>
          </a:p>
        </p:txBody>
      </p:sp>
      <p:sp>
        <p:nvSpPr>
          <p:cNvPr id="5" name="TextBox 4">
            <a:extLst>
              <a:ext uri="{FF2B5EF4-FFF2-40B4-BE49-F238E27FC236}">
                <a16:creationId xmlns:a16="http://schemas.microsoft.com/office/drawing/2014/main" id="{5F28A198-3122-4A79-A1A1-CDB8A7E9A1E7}"/>
              </a:ext>
            </a:extLst>
          </p:cNvPr>
          <p:cNvSpPr txBox="1"/>
          <p:nvPr/>
        </p:nvSpPr>
        <p:spPr>
          <a:xfrm>
            <a:off x="2580969" y="929149"/>
            <a:ext cx="7698657" cy="4524315"/>
          </a:xfrm>
          <a:prstGeom prst="rect">
            <a:avLst/>
          </a:prstGeom>
          <a:noFill/>
        </p:spPr>
        <p:txBody>
          <a:bodyPr wrap="square" rtlCol="0">
            <a:spAutoFit/>
          </a:bodyPr>
          <a:lstStyle/>
          <a:p>
            <a:r>
              <a:rPr lang="en-US" sz="3600" b="1" u="sng" dirty="0">
                <a:solidFill>
                  <a:srgbClr val="FF0000"/>
                </a:solidFill>
              </a:rPr>
              <a:t>Important</a:t>
            </a:r>
          </a:p>
          <a:p>
            <a:endParaRPr lang="en-US" sz="3600" dirty="0"/>
          </a:p>
          <a:p>
            <a:r>
              <a:rPr lang="en-US" sz="3600" dirty="0"/>
              <a:t>The following slide intended to be used with a Manufacturer that is using Reps today but may be unhappy and considering a change to that model.  </a:t>
            </a:r>
          </a:p>
          <a:p>
            <a:endParaRPr lang="en-US" sz="3600" dirty="0"/>
          </a:p>
          <a:p>
            <a:r>
              <a:rPr lang="en-US" sz="3600" dirty="0"/>
              <a:t>Remove this slide before presentation.   </a:t>
            </a:r>
            <a:endParaRPr lang="en-US" dirty="0"/>
          </a:p>
        </p:txBody>
      </p:sp>
    </p:spTree>
    <p:extLst>
      <p:ext uri="{BB962C8B-B14F-4D97-AF65-F5344CB8AC3E}">
        <p14:creationId xmlns:p14="http://schemas.microsoft.com/office/powerpoint/2010/main" val="2313547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808392C3-3090-4B6D-A4FF-8E7E0E4C1BFA}"/>
              </a:ext>
            </a:extLst>
          </p:cNvPr>
          <p:cNvSpPr txBox="1"/>
          <p:nvPr/>
        </p:nvSpPr>
        <p:spPr>
          <a:xfrm>
            <a:off x="357628" y="309222"/>
            <a:ext cx="8961812" cy="120032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070C0"/>
                </a:solidFill>
              </a:rPr>
              <a:t>Next Steps- Issues with Current Selling Organization</a:t>
            </a:r>
          </a:p>
          <a:p>
            <a:endParaRPr lang="en-US" sz="4000" dirty="0">
              <a:solidFill>
                <a:srgbClr val="0070C0"/>
              </a:solidFill>
            </a:endParaRPr>
          </a:p>
        </p:txBody>
      </p:sp>
      <p:sp>
        <p:nvSpPr>
          <p:cNvPr id="5" name="Slide Number Placeholder 4">
            <a:extLst>
              <a:ext uri="{FF2B5EF4-FFF2-40B4-BE49-F238E27FC236}">
                <a16:creationId xmlns:a16="http://schemas.microsoft.com/office/drawing/2014/main" id="{65C1A4EA-061B-4852-AB41-304E73BFC2C4}"/>
              </a:ext>
            </a:extLst>
          </p:cNvPr>
          <p:cNvSpPr>
            <a:spLocks noGrp="1"/>
          </p:cNvSpPr>
          <p:nvPr>
            <p:ph type="sldNum" sz="quarter" idx="12"/>
          </p:nvPr>
        </p:nvSpPr>
        <p:spPr/>
        <p:txBody>
          <a:bodyPr/>
          <a:lstStyle/>
          <a:p>
            <a:fld id="{03AFDB48-833B-468D-9083-458BC02755FE}" type="slidenum">
              <a:rPr lang="en-US" smtClean="0"/>
              <a:t>23</a:t>
            </a:fld>
            <a:endParaRPr lang="en-US" dirty="0"/>
          </a:p>
        </p:txBody>
      </p:sp>
      <p:sp>
        <p:nvSpPr>
          <p:cNvPr id="2" name="TextBox 1">
            <a:extLst>
              <a:ext uri="{FF2B5EF4-FFF2-40B4-BE49-F238E27FC236}">
                <a16:creationId xmlns:a16="http://schemas.microsoft.com/office/drawing/2014/main" id="{85E1F40F-C86E-42A2-9F4A-AD7620FD4F15}"/>
              </a:ext>
            </a:extLst>
          </p:cNvPr>
          <p:cNvSpPr txBox="1"/>
          <p:nvPr/>
        </p:nvSpPr>
        <p:spPr>
          <a:xfrm>
            <a:off x="1163781" y="1055717"/>
            <a:ext cx="9917085" cy="6124754"/>
          </a:xfrm>
          <a:prstGeom prst="rect">
            <a:avLst/>
          </a:prstGeom>
          <a:noFill/>
        </p:spPr>
        <p:txBody>
          <a:bodyPr wrap="square" rtlCol="0">
            <a:spAutoFit/>
          </a:bodyPr>
          <a:lstStyle/>
          <a:p>
            <a:pPr marL="342900" indent="-342900">
              <a:buFont typeface="Arial" panose="020B0604020202020204" pitchFamily="34" charset="0"/>
              <a:buChar char="•"/>
            </a:pPr>
            <a:r>
              <a:rPr lang="en-US" sz="2400" b="1" dirty="0"/>
              <a:t>Updated Assessment and Prioritization Of Sales Channel Needs And Review Of Any Perceived Gaps</a:t>
            </a:r>
          </a:p>
          <a:p>
            <a:pPr marL="342900" indent="-342900">
              <a:buFont typeface="Arial" panose="020B0604020202020204" pitchFamily="34" charset="0"/>
              <a:buChar char="•"/>
            </a:pPr>
            <a:endParaRPr lang="en-US" sz="2400" b="1" dirty="0"/>
          </a:p>
          <a:p>
            <a:pPr marL="800100" lvl="1" indent="-342900">
              <a:buFont typeface="Arial" panose="020B0604020202020204" pitchFamily="34" charset="0"/>
              <a:buChar char="•"/>
            </a:pPr>
            <a:r>
              <a:rPr lang="en-US" sz="2400" b="1" dirty="0"/>
              <a:t>Advocacy Of Your Product Line</a:t>
            </a:r>
          </a:p>
          <a:p>
            <a:pPr marL="800100" lvl="1" indent="-342900">
              <a:buFont typeface="Arial" panose="020B0604020202020204" pitchFamily="34" charset="0"/>
              <a:buChar char="•"/>
            </a:pPr>
            <a:r>
              <a:rPr lang="en-US" sz="2400" b="1" dirty="0"/>
              <a:t>Control/Influence Of The Rep Sales Resources</a:t>
            </a:r>
          </a:p>
          <a:p>
            <a:pPr marL="800100" lvl="1" indent="-342900">
              <a:buFont typeface="Arial" panose="020B0604020202020204" pitchFamily="34" charset="0"/>
              <a:buChar char="•"/>
            </a:pPr>
            <a:r>
              <a:rPr lang="en-US" sz="2400" b="1" dirty="0"/>
              <a:t>Product Expertise And Or Technical Sales Capabilities</a:t>
            </a:r>
          </a:p>
          <a:p>
            <a:pPr marL="800100" lvl="1" indent="-342900">
              <a:buFont typeface="Arial" panose="020B0604020202020204" pitchFamily="34" charset="0"/>
              <a:buChar char="•"/>
            </a:pPr>
            <a:r>
              <a:rPr lang="en-US" sz="2400" b="1" dirty="0"/>
              <a:t>Customer Productivity/Fulfillment</a:t>
            </a:r>
          </a:p>
          <a:p>
            <a:pPr marL="800100" lvl="1" indent="-342900">
              <a:buFont typeface="Arial" panose="020B0604020202020204" pitchFamily="34" charset="0"/>
              <a:buChar char="•"/>
            </a:pPr>
            <a:r>
              <a:rPr lang="en-US" sz="2400" b="1" dirty="0"/>
              <a:t>Demand Creation</a:t>
            </a:r>
          </a:p>
          <a:p>
            <a:pPr marL="800100" lvl="1" indent="-342900">
              <a:buFont typeface="Arial" panose="020B0604020202020204" pitchFamily="34" charset="0"/>
              <a:buChar char="•"/>
            </a:pPr>
            <a:r>
              <a:rPr lang="en-US" sz="2400" b="1" dirty="0"/>
              <a:t>Full Market Coverage</a:t>
            </a:r>
          </a:p>
          <a:p>
            <a:pPr marL="800100" lvl="1" indent="-342900">
              <a:buFont typeface="Arial" panose="020B0604020202020204" pitchFamily="34" charset="0"/>
              <a:buChar char="•"/>
            </a:pPr>
            <a:r>
              <a:rPr lang="en-US" sz="2400" b="1" dirty="0"/>
              <a:t>Others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Action Plan To Address Gaps </a:t>
            </a:r>
          </a:p>
          <a:p>
            <a:pPr marL="800100" lvl="1" indent="-342900">
              <a:buFont typeface="Arial" panose="020B0604020202020204" pitchFamily="34" charset="0"/>
              <a:buChar char="•"/>
            </a:pPr>
            <a:r>
              <a:rPr lang="en-US" sz="2400" b="1" dirty="0"/>
              <a:t>Assign Tasks, Action Owners And Timeline For Completion</a:t>
            </a:r>
          </a:p>
          <a:p>
            <a:pPr marL="800100" lvl="1" indent="-342900">
              <a:buFont typeface="Wingdings" panose="05000000000000000000" pitchFamily="2" charset="2"/>
              <a:buChar char="Ø"/>
            </a:pPr>
            <a:endParaRPr lang="en-US" sz="2000" dirty="0"/>
          </a:p>
          <a:p>
            <a:pPr marL="285750" indent="-285750">
              <a:buFont typeface="Arial" panose="020B0604020202020204" pitchFamily="34" charset="0"/>
              <a:buChar char="•"/>
            </a:pPr>
            <a:endParaRPr lang="en-US" sz="2000" dirty="0"/>
          </a:p>
          <a:p>
            <a:endParaRPr lang="en-US" sz="2000" dirty="0"/>
          </a:p>
          <a:p>
            <a:endParaRPr lang="en-US" sz="2000" dirty="0"/>
          </a:p>
        </p:txBody>
      </p:sp>
    </p:spTree>
    <p:extLst>
      <p:ext uri="{BB962C8B-B14F-4D97-AF65-F5344CB8AC3E}">
        <p14:creationId xmlns:p14="http://schemas.microsoft.com/office/powerpoint/2010/main" val="233458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C1CD39-785C-4A98-AFF8-E9BDD26735C7}"/>
              </a:ext>
            </a:extLst>
          </p:cNvPr>
          <p:cNvSpPr>
            <a:spLocks noGrp="1"/>
          </p:cNvSpPr>
          <p:nvPr>
            <p:ph type="sldNum" sz="quarter" idx="12"/>
          </p:nvPr>
        </p:nvSpPr>
        <p:spPr/>
        <p:txBody>
          <a:bodyPr/>
          <a:lstStyle/>
          <a:p>
            <a:fld id="{03AFDB48-833B-468D-9083-458BC02755FE}" type="slidenum">
              <a:rPr lang="en-US" smtClean="0"/>
              <a:t>24</a:t>
            </a:fld>
            <a:endParaRPr lang="en-US" dirty="0"/>
          </a:p>
        </p:txBody>
      </p:sp>
      <p:sp>
        <p:nvSpPr>
          <p:cNvPr id="5" name="TextBox 4">
            <a:extLst>
              <a:ext uri="{FF2B5EF4-FFF2-40B4-BE49-F238E27FC236}">
                <a16:creationId xmlns:a16="http://schemas.microsoft.com/office/drawing/2014/main" id="{77C16462-7214-4556-80D5-5AD40532B953}"/>
              </a:ext>
            </a:extLst>
          </p:cNvPr>
          <p:cNvSpPr txBox="1"/>
          <p:nvPr/>
        </p:nvSpPr>
        <p:spPr>
          <a:xfrm>
            <a:off x="4746567" y="3108961"/>
            <a:ext cx="2601418" cy="769441"/>
          </a:xfrm>
          <a:prstGeom prst="rect">
            <a:avLst/>
          </a:prstGeom>
          <a:noFill/>
        </p:spPr>
        <p:txBody>
          <a:bodyPr wrap="none" rtlCol="0">
            <a:spAutoFit/>
          </a:bodyPr>
          <a:lstStyle/>
          <a:p>
            <a:r>
              <a:rPr lang="en-US" sz="4400" b="1" dirty="0"/>
              <a:t>Thank You</a:t>
            </a:r>
          </a:p>
        </p:txBody>
      </p:sp>
    </p:spTree>
    <p:extLst>
      <p:ext uri="{BB962C8B-B14F-4D97-AF65-F5344CB8AC3E}">
        <p14:creationId xmlns:p14="http://schemas.microsoft.com/office/powerpoint/2010/main" val="2562601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808392C3-3090-4B6D-A4FF-8E7E0E4C1BFA}"/>
              </a:ext>
            </a:extLst>
          </p:cNvPr>
          <p:cNvSpPr txBox="1"/>
          <p:nvPr/>
        </p:nvSpPr>
        <p:spPr>
          <a:xfrm>
            <a:off x="698450" y="412750"/>
            <a:ext cx="6419130" cy="58477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070C0"/>
                </a:solidFill>
              </a:rPr>
              <a:t>Appendix 1 – Finances Of Rep Model</a:t>
            </a:r>
          </a:p>
        </p:txBody>
      </p:sp>
      <p:sp>
        <p:nvSpPr>
          <p:cNvPr id="5" name="Slide Number Placeholder 4">
            <a:extLst>
              <a:ext uri="{FF2B5EF4-FFF2-40B4-BE49-F238E27FC236}">
                <a16:creationId xmlns:a16="http://schemas.microsoft.com/office/drawing/2014/main" id="{65C1A4EA-061B-4852-AB41-304E73BFC2C4}"/>
              </a:ext>
            </a:extLst>
          </p:cNvPr>
          <p:cNvSpPr>
            <a:spLocks noGrp="1"/>
          </p:cNvSpPr>
          <p:nvPr>
            <p:ph type="sldNum" sz="quarter" idx="12"/>
          </p:nvPr>
        </p:nvSpPr>
        <p:spPr/>
        <p:txBody>
          <a:bodyPr/>
          <a:lstStyle/>
          <a:p>
            <a:fld id="{03AFDB48-833B-468D-9083-458BC02755FE}" type="slidenum">
              <a:rPr lang="en-US" smtClean="0"/>
              <a:t>25</a:t>
            </a:fld>
            <a:endParaRPr lang="en-US" dirty="0"/>
          </a:p>
        </p:txBody>
      </p:sp>
      <p:sp>
        <p:nvSpPr>
          <p:cNvPr id="2" name="TextBox 1">
            <a:extLst>
              <a:ext uri="{FF2B5EF4-FFF2-40B4-BE49-F238E27FC236}">
                <a16:creationId xmlns:a16="http://schemas.microsoft.com/office/drawing/2014/main" id="{85E1F40F-C86E-42A2-9F4A-AD7620FD4F15}"/>
              </a:ext>
            </a:extLst>
          </p:cNvPr>
          <p:cNvSpPr txBox="1"/>
          <p:nvPr/>
        </p:nvSpPr>
        <p:spPr>
          <a:xfrm>
            <a:off x="1137457" y="1029712"/>
            <a:ext cx="9917085" cy="5509200"/>
          </a:xfrm>
          <a:prstGeom prst="rect">
            <a:avLst/>
          </a:prstGeom>
          <a:noFill/>
        </p:spPr>
        <p:txBody>
          <a:bodyPr wrap="square" rtlCol="0">
            <a:spAutoFit/>
          </a:bodyPr>
          <a:lstStyle/>
          <a:p>
            <a:pPr marL="285750" indent="-285750">
              <a:buFont typeface="Arial" panose="020B0604020202020204" pitchFamily="34" charset="0"/>
              <a:buChar char="•"/>
            </a:pPr>
            <a:r>
              <a:rPr lang="en-US" sz="2400" b="1" dirty="0"/>
              <a:t>Direct Sales Resources Are A Fixed Cost With Associated Corporate Overhead.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Funding Reps Is A Simple, Variable Cost – A Pre-Determined Percentage Of Sales Resulting From The Rep Activities / Account Base.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While Rep Commissions Are A Variable Cost, A Sustainable Long-Term ROI Is Essential For Reps To Provide The Support The Both Customers and Manufacturers Desire.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While A Sale Model That Includes Reps Can Drive Financial Efficiencies, One Should Not Think Of The Rep Model As A “Save Money” Strategy.  Instead, It Is A More Flexible “Invest Differently” Strategy. </a:t>
            </a:r>
          </a:p>
          <a:p>
            <a:pPr marL="285750" indent="-285750">
              <a:buFont typeface="Arial" panose="020B0604020202020204" pitchFamily="34" charset="0"/>
              <a:buChar char="•"/>
            </a:pPr>
            <a:endParaRPr lang="en-US" sz="2000" dirty="0"/>
          </a:p>
          <a:p>
            <a:endParaRPr lang="en-US" sz="2000" dirty="0"/>
          </a:p>
        </p:txBody>
      </p:sp>
    </p:spTree>
    <p:extLst>
      <p:ext uri="{BB962C8B-B14F-4D97-AF65-F5344CB8AC3E}">
        <p14:creationId xmlns:p14="http://schemas.microsoft.com/office/powerpoint/2010/main" val="100081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a:extLst>
              <a:ext uri="{FF2B5EF4-FFF2-40B4-BE49-F238E27FC236}">
                <a16:creationId xmlns:a16="http://schemas.microsoft.com/office/drawing/2014/main" id="{4239518B-C063-4672-A07E-2AE0A1ECE792}"/>
              </a:ext>
            </a:extLst>
          </p:cNvPr>
          <p:cNvGraphicFramePr>
            <a:graphicFrameLocks noChangeAspect="1"/>
          </p:cNvGraphicFramePr>
          <p:nvPr>
            <p:extLst>
              <p:ext uri="{D42A27DB-BD31-4B8C-83A1-F6EECF244321}">
                <p14:modId xmlns:p14="http://schemas.microsoft.com/office/powerpoint/2010/main" val="540105812"/>
              </p:ext>
            </p:extLst>
          </p:nvPr>
        </p:nvGraphicFramePr>
        <p:xfrm>
          <a:off x="4705004" y="230187"/>
          <a:ext cx="6974378" cy="6117772"/>
        </p:xfrm>
        <a:graphic>
          <a:graphicData uri="http://schemas.openxmlformats.org/presentationml/2006/ole">
            <mc:AlternateContent xmlns:mc="http://schemas.openxmlformats.org/markup-compatibility/2006">
              <mc:Choice xmlns:v="urn:schemas-microsoft-com:vml" Requires="v">
                <p:oleObj spid="_x0000_s1062" name="Worksheet" r:id="rId4" imgW="8019941" imgH="9943983" progId="Excel.Sheet.8">
                  <p:embed/>
                </p:oleObj>
              </mc:Choice>
              <mc:Fallback>
                <p:oleObj name="Worksheet" r:id="rId4" imgW="8019941" imgH="9943983" progId="Excel.Sheet.8">
                  <p:embed/>
                  <p:pic>
                    <p:nvPicPr>
                      <p:cNvPr id="6" name="Object 5">
                        <a:extLst>
                          <a:ext uri="{FF2B5EF4-FFF2-40B4-BE49-F238E27FC236}">
                            <a16:creationId xmlns:a16="http://schemas.microsoft.com/office/drawing/2014/main" id="{4239518B-C063-4672-A07E-2AE0A1ECE792}"/>
                          </a:ext>
                        </a:extLst>
                      </p:cNvPr>
                      <p:cNvPicPr/>
                      <p:nvPr/>
                    </p:nvPicPr>
                    <p:blipFill>
                      <a:blip r:embed="rId5"/>
                      <a:stretch>
                        <a:fillRect/>
                      </a:stretch>
                    </p:blipFill>
                    <p:spPr>
                      <a:xfrm>
                        <a:off x="4705004" y="230187"/>
                        <a:ext cx="6974378" cy="6117772"/>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2F526825-CFEB-4846-9CF8-DDADDEF7F183}"/>
              </a:ext>
            </a:extLst>
          </p:cNvPr>
          <p:cNvSpPr txBox="1"/>
          <p:nvPr/>
        </p:nvSpPr>
        <p:spPr>
          <a:xfrm>
            <a:off x="315883" y="6347959"/>
            <a:ext cx="3557848" cy="369332"/>
          </a:xfrm>
          <a:prstGeom prst="rect">
            <a:avLst/>
          </a:prstGeom>
          <a:noFill/>
        </p:spPr>
        <p:txBody>
          <a:bodyPr wrap="square" rtlCol="0">
            <a:spAutoFit/>
          </a:bodyPr>
          <a:lstStyle/>
          <a:p>
            <a:r>
              <a:rPr lang="en-US" sz="1200" dirty="0"/>
              <a:t>Source:  The Institute For Professional Advancement</a:t>
            </a:r>
            <a:r>
              <a:rPr lang="en-US" dirty="0"/>
              <a:t> </a:t>
            </a:r>
          </a:p>
        </p:txBody>
      </p:sp>
      <p:sp>
        <p:nvSpPr>
          <p:cNvPr id="8" name="TextBox 7">
            <a:extLst>
              <a:ext uri="{FF2B5EF4-FFF2-40B4-BE49-F238E27FC236}">
                <a16:creationId xmlns:a16="http://schemas.microsoft.com/office/drawing/2014/main" id="{9CEF40EB-2B7F-4747-A4E0-899304FE005F}"/>
              </a:ext>
            </a:extLst>
          </p:cNvPr>
          <p:cNvSpPr txBox="1"/>
          <p:nvPr/>
        </p:nvSpPr>
        <p:spPr>
          <a:xfrm>
            <a:off x="315883" y="274321"/>
            <a:ext cx="2342308" cy="584775"/>
          </a:xfrm>
          <a:prstGeom prst="rect">
            <a:avLst/>
          </a:prstGeom>
          <a:noFill/>
        </p:spPr>
        <p:txBody>
          <a:bodyPr wrap="none" rtlCol="0">
            <a:spAutoFit/>
          </a:bodyPr>
          <a:lstStyle/>
          <a:p>
            <a:r>
              <a:rPr lang="en-US" sz="3200" b="1" dirty="0">
                <a:solidFill>
                  <a:srgbClr val="0070C0"/>
                </a:solidFill>
              </a:rPr>
              <a:t>Commission</a:t>
            </a:r>
            <a:r>
              <a:rPr lang="en-US" sz="2800" b="1" dirty="0">
                <a:solidFill>
                  <a:srgbClr val="0070C0"/>
                </a:solidFill>
              </a:rPr>
              <a:t> </a:t>
            </a:r>
          </a:p>
        </p:txBody>
      </p:sp>
      <p:sp>
        <p:nvSpPr>
          <p:cNvPr id="9" name="TextBox 8">
            <a:extLst>
              <a:ext uri="{FF2B5EF4-FFF2-40B4-BE49-F238E27FC236}">
                <a16:creationId xmlns:a16="http://schemas.microsoft.com/office/drawing/2014/main" id="{3507CA3E-A1D7-419A-A65F-2A8AFFC511E8}"/>
              </a:ext>
            </a:extLst>
          </p:cNvPr>
          <p:cNvSpPr txBox="1"/>
          <p:nvPr/>
        </p:nvSpPr>
        <p:spPr>
          <a:xfrm>
            <a:off x="512618" y="1051563"/>
            <a:ext cx="3745450" cy="1569660"/>
          </a:xfrm>
          <a:prstGeom prst="rect">
            <a:avLst/>
          </a:prstGeom>
          <a:noFill/>
        </p:spPr>
        <p:txBody>
          <a:bodyPr wrap="square" rtlCol="0">
            <a:spAutoFit/>
          </a:bodyPr>
          <a:lstStyle/>
          <a:p>
            <a:r>
              <a:rPr lang="en-US" sz="2400" b="1" dirty="0"/>
              <a:t>The Simple Rep Commission Covers Many Things Considered Overhead In A Direct Sales Model. </a:t>
            </a:r>
          </a:p>
        </p:txBody>
      </p:sp>
      <p:sp>
        <p:nvSpPr>
          <p:cNvPr id="2" name="Slide Number Placeholder 1">
            <a:extLst>
              <a:ext uri="{FF2B5EF4-FFF2-40B4-BE49-F238E27FC236}">
                <a16:creationId xmlns:a16="http://schemas.microsoft.com/office/drawing/2014/main" id="{D27BF951-1AC6-44D6-9A0F-6920A29E7909}"/>
              </a:ext>
            </a:extLst>
          </p:cNvPr>
          <p:cNvSpPr>
            <a:spLocks noGrp="1"/>
          </p:cNvSpPr>
          <p:nvPr>
            <p:ph type="sldNum" sz="quarter" idx="12"/>
          </p:nvPr>
        </p:nvSpPr>
        <p:spPr/>
        <p:txBody>
          <a:bodyPr/>
          <a:lstStyle/>
          <a:p>
            <a:fld id="{03AFDB48-833B-468D-9083-458BC02755FE}" type="slidenum">
              <a:rPr lang="en-US" smtClean="0"/>
              <a:t>26</a:t>
            </a:fld>
            <a:endParaRPr lang="en-US" dirty="0"/>
          </a:p>
        </p:txBody>
      </p:sp>
    </p:spTree>
    <p:extLst>
      <p:ext uri="{BB962C8B-B14F-4D97-AF65-F5344CB8AC3E}">
        <p14:creationId xmlns:p14="http://schemas.microsoft.com/office/powerpoint/2010/main" val="1205991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883" y="5816098"/>
            <a:ext cx="3335383" cy="923330"/>
          </a:xfrm>
          <a:prstGeom prst="rect">
            <a:avLst/>
          </a:prstGeom>
          <a:noFill/>
        </p:spPr>
        <p:txBody>
          <a:bodyPr wrap="square" rtlCol="0">
            <a:spAutoFit/>
          </a:bodyPr>
          <a:lstStyle/>
          <a:p>
            <a:r>
              <a:rPr lang="en-US" b="1" dirty="0"/>
              <a:t>Source – Collective Data from 12 Manufacturers Rep Organizations</a:t>
            </a:r>
          </a:p>
        </p:txBody>
      </p:sp>
      <p:sp>
        <p:nvSpPr>
          <p:cNvPr id="7" name="TextBox 6">
            <a:extLst>
              <a:ext uri="{FF2B5EF4-FFF2-40B4-BE49-F238E27FC236}">
                <a16:creationId xmlns:a16="http://schemas.microsoft.com/office/drawing/2014/main" id="{BCFB344C-6068-4E2D-B120-192BCA24DAFE}"/>
              </a:ext>
            </a:extLst>
          </p:cNvPr>
          <p:cNvSpPr txBox="1"/>
          <p:nvPr/>
        </p:nvSpPr>
        <p:spPr>
          <a:xfrm>
            <a:off x="315883" y="274321"/>
            <a:ext cx="5855642" cy="584775"/>
          </a:xfrm>
          <a:prstGeom prst="rect">
            <a:avLst/>
          </a:prstGeom>
          <a:noFill/>
        </p:spPr>
        <p:txBody>
          <a:bodyPr wrap="none" rtlCol="0">
            <a:spAutoFit/>
          </a:bodyPr>
          <a:lstStyle/>
          <a:p>
            <a:r>
              <a:rPr lang="en-US" sz="3200" b="1" dirty="0">
                <a:solidFill>
                  <a:srgbClr val="0070C0"/>
                </a:solidFill>
              </a:rPr>
              <a:t>Typical Rep Use Of Commissions  </a:t>
            </a:r>
          </a:p>
        </p:txBody>
      </p:sp>
      <p:graphicFrame>
        <p:nvGraphicFramePr>
          <p:cNvPr id="10" name="Chart 9">
            <a:extLst>
              <a:ext uri="{FF2B5EF4-FFF2-40B4-BE49-F238E27FC236}">
                <a16:creationId xmlns:a16="http://schemas.microsoft.com/office/drawing/2014/main" id="{FCCAC0B0-CDDB-492A-AA48-023C520578AD}"/>
              </a:ext>
            </a:extLst>
          </p:cNvPr>
          <p:cNvGraphicFramePr/>
          <p:nvPr>
            <p:extLst>
              <p:ext uri="{D42A27DB-BD31-4B8C-83A1-F6EECF244321}">
                <p14:modId xmlns:p14="http://schemas.microsoft.com/office/powerpoint/2010/main" val="3711540761"/>
              </p:ext>
            </p:extLst>
          </p:nvPr>
        </p:nvGraphicFramePr>
        <p:xfrm>
          <a:off x="1578077" y="797541"/>
          <a:ext cx="9837175"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6915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1524000" y="1366520"/>
          <a:ext cx="4645152"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905000" y="5562601"/>
            <a:ext cx="3467100" cy="1200329"/>
          </a:xfrm>
          <a:prstGeom prst="rect">
            <a:avLst/>
          </a:prstGeom>
          <a:noFill/>
        </p:spPr>
        <p:txBody>
          <a:bodyPr wrap="square" rtlCol="0">
            <a:spAutoFit/>
          </a:bodyPr>
          <a:lstStyle/>
          <a:p>
            <a:r>
              <a:rPr lang="en-US" dirty="0">
                <a:solidFill>
                  <a:prstClr val="black"/>
                </a:solidFill>
              </a:rPr>
              <a:t>Assumptions</a:t>
            </a:r>
          </a:p>
          <a:p>
            <a:r>
              <a:rPr lang="en-US" dirty="0">
                <a:solidFill>
                  <a:prstClr val="black"/>
                </a:solidFill>
              </a:rPr>
              <a:t>	$20mil sales in yr 3</a:t>
            </a:r>
          </a:p>
          <a:p>
            <a:r>
              <a:rPr lang="en-US" dirty="0">
                <a:solidFill>
                  <a:prstClr val="black"/>
                </a:solidFill>
              </a:rPr>
              <a:t>	$250k Direct OSR cost</a:t>
            </a:r>
          </a:p>
          <a:p>
            <a:r>
              <a:rPr lang="en-US" dirty="0">
                <a:solidFill>
                  <a:prstClr val="black"/>
                </a:solidFill>
              </a:rPr>
              <a:t>	3% rep commission </a:t>
            </a:r>
          </a:p>
        </p:txBody>
      </p:sp>
      <p:sp>
        <p:nvSpPr>
          <p:cNvPr id="6" name="TextBox 5"/>
          <p:cNvSpPr txBox="1"/>
          <p:nvPr/>
        </p:nvSpPr>
        <p:spPr>
          <a:xfrm>
            <a:off x="6248400" y="5638800"/>
            <a:ext cx="3810000" cy="923330"/>
          </a:xfrm>
          <a:prstGeom prst="rect">
            <a:avLst/>
          </a:prstGeom>
          <a:noFill/>
        </p:spPr>
        <p:txBody>
          <a:bodyPr wrap="square" rtlCol="0">
            <a:spAutoFit/>
          </a:bodyPr>
          <a:lstStyle/>
          <a:p>
            <a:r>
              <a:rPr lang="en-US" dirty="0">
                <a:solidFill>
                  <a:prstClr val="black"/>
                </a:solidFill>
              </a:rPr>
              <a:t>Rep recoups investment in yr 3</a:t>
            </a:r>
          </a:p>
          <a:p>
            <a:r>
              <a:rPr lang="en-US" dirty="0">
                <a:solidFill>
                  <a:prstClr val="black"/>
                </a:solidFill>
              </a:rPr>
              <a:t>Rep cost becomes unfavorable in yr 4</a:t>
            </a:r>
            <a:br>
              <a:rPr lang="en-US" dirty="0">
                <a:solidFill>
                  <a:prstClr val="black"/>
                </a:solidFill>
              </a:rPr>
            </a:br>
            <a:r>
              <a:rPr lang="en-US" dirty="0"/>
              <a:t>Assumes no cap or commission scale</a:t>
            </a:r>
          </a:p>
        </p:txBody>
      </p:sp>
      <p:sp>
        <p:nvSpPr>
          <p:cNvPr id="7" name="Title 6"/>
          <p:cNvSpPr>
            <a:spLocks noGrp="1"/>
          </p:cNvSpPr>
          <p:nvPr>
            <p:ph type="title"/>
          </p:nvPr>
        </p:nvSpPr>
        <p:spPr>
          <a:xfrm>
            <a:off x="196733" y="30480"/>
            <a:ext cx="9417913" cy="1143000"/>
          </a:xfrm>
        </p:spPr>
        <p:txBody>
          <a:bodyPr>
            <a:noAutofit/>
          </a:bodyPr>
          <a:lstStyle/>
          <a:p>
            <a:r>
              <a:rPr lang="en-US" sz="3200" b="1" dirty="0">
                <a:solidFill>
                  <a:srgbClr val="0070C0"/>
                </a:solidFill>
                <a:latin typeface="+mn-lt"/>
                <a:ea typeface="+mn-ea"/>
                <a:cs typeface="+mn-cs"/>
              </a:rPr>
              <a:t>Rep vs Direct Cost Model for a New Large Program</a:t>
            </a:r>
          </a:p>
        </p:txBody>
      </p:sp>
      <p:graphicFrame>
        <p:nvGraphicFramePr>
          <p:cNvPr id="8" name="Chart 7"/>
          <p:cNvGraphicFramePr/>
          <p:nvPr>
            <p:extLst/>
          </p:nvPr>
        </p:nvGraphicFramePr>
        <p:xfrm>
          <a:off x="6286500" y="1371600"/>
          <a:ext cx="3924300" cy="4064000"/>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p:cNvSpPr txBox="1"/>
          <p:nvPr/>
        </p:nvSpPr>
        <p:spPr>
          <a:xfrm>
            <a:off x="2286000" y="1752601"/>
            <a:ext cx="1219200" cy="646331"/>
          </a:xfrm>
          <a:prstGeom prst="rect">
            <a:avLst/>
          </a:prstGeom>
          <a:noFill/>
        </p:spPr>
        <p:txBody>
          <a:bodyPr wrap="square" rtlCol="0">
            <a:spAutoFit/>
          </a:bodyPr>
          <a:lstStyle/>
          <a:p>
            <a:r>
              <a:rPr lang="en-US" dirty="0">
                <a:solidFill>
                  <a:prstClr val="black"/>
                </a:solidFill>
              </a:rPr>
              <a:t> 4 year model</a:t>
            </a:r>
          </a:p>
        </p:txBody>
      </p:sp>
    </p:spTree>
    <p:extLst>
      <p:ext uri="{BB962C8B-B14F-4D97-AF65-F5344CB8AC3E}">
        <p14:creationId xmlns:p14="http://schemas.microsoft.com/office/powerpoint/2010/main" val="23588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808392C3-3090-4B6D-A4FF-8E7E0E4C1BFA}"/>
              </a:ext>
            </a:extLst>
          </p:cNvPr>
          <p:cNvSpPr txBox="1"/>
          <p:nvPr/>
        </p:nvSpPr>
        <p:spPr>
          <a:xfrm>
            <a:off x="698450" y="412750"/>
            <a:ext cx="5524269"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rgbClr val="0070C0"/>
                </a:solidFill>
              </a:rPr>
              <a:t>Appendix 2 - Hybrid Models</a:t>
            </a:r>
          </a:p>
        </p:txBody>
      </p:sp>
      <p:sp>
        <p:nvSpPr>
          <p:cNvPr id="5" name="Slide Number Placeholder 4">
            <a:extLst>
              <a:ext uri="{FF2B5EF4-FFF2-40B4-BE49-F238E27FC236}">
                <a16:creationId xmlns:a16="http://schemas.microsoft.com/office/drawing/2014/main" id="{65C1A4EA-061B-4852-AB41-304E73BFC2C4}"/>
              </a:ext>
            </a:extLst>
          </p:cNvPr>
          <p:cNvSpPr>
            <a:spLocks noGrp="1"/>
          </p:cNvSpPr>
          <p:nvPr>
            <p:ph type="sldNum" sz="quarter" idx="12"/>
          </p:nvPr>
        </p:nvSpPr>
        <p:spPr/>
        <p:txBody>
          <a:bodyPr/>
          <a:lstStyle/>
          <a:p>
            <a:fld id="{03AFDB48-833B-468D-9083-458BC02755FE}" type="slidenum">
              <a:rPr lang="en-US" smtClean="0"/>
              <a:t>29</a:t>
            </a:fld>
            <a:endParaRPr lang="en-US" dirty="0"/>
          </a:p>
        </p:txBody>
      </p:sp>
      <p:sp>
        <p:nvSpPr>
          <p:cNvPr id="6" name="TextBox 5">
            <a:extLst>
              <a:ext uri="{FF2B5EF4-FFF2-40B4-BE49-F238E27FC236}">
                <a16:creationId xmlns:a16="http://schemas.microsoft.com/office/drawing/2014/main" id="{B98376FE-F78C-413A-BFCE-F47ADF233854}"/>
              </a:ext>
            </a:extLst>
          </p:cNvPr>
          <p:cNvSpPr txBox="1"/>
          <p:nvPr/>
        </p:nvSpPr>
        <p:spPr>
          <a:xfrm>
            <a:off x="1264176" y="1216481"/>
            <a:ext cx="9917085" cy="5139869"/>
          </a:xfrm>
          <a:prstGeom prst="rect">
            <a:avLst/>
          </a:prstGeom>
          <a:noFill/>
        </p:spPr>
        <p:txBody>
          <a:bodyPr wrap="square" rtlCol="0">
            <a:spAutoFit/>
          </a:bodyPr>
          <a:lstStyle/>
          <a:p>
            <a:pPr marL="285750" indent="-285750">
              <a:buFont typeface="Arial" panose="020B0604020202020204" pitchFamily="34" charset="0"/>
              <a:buChar char="•"/>
            </a:pPr>
            <a:r>
              <a:rPr lang="en-US" sz="2400" b="1" dirty="0"/>
              <a:t>There Is Not “One Size Fits All” Sales Channel Strategy For All Manufacturers In All Situations. </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In Some Cases, Exclusively Using Manufacturers’ Reps (Supplemented With Distribution) Is The Best Model.</a:t>
            </a:r>
          </a:p>
          <a:p>
            <a:pPr marL="285750" indent="-285750">
              <a:buFont typeface="Arial" panose="020B0604020202020204" pitchFamily="34" charset="0"/>
              <a:buChar char="•"/>
            </a:pPr>
            <a:endParaRPr lang="en-US" sz="2400" b="1" dirty="0"/>
          </a:p>
          <a:p>
            <a:pPr marL="285750" indent="-285750">
              <a:buFont typeface="Arial" panose="020B0604020202020204" pitchFamily="34" charset="0"/>
              <a:buChar char="•"/>
            </a:pPr>
            <a:r>
              <a:rPr lang="en-US" sz="2400" b="1" dirty="0"/>
              <a:t>In Other Cases, A </a:t>
            </a:r>
            <a:r>
              <a:rPr lang="en-US" sz="2400" b="1" u="sng" dirty="0"/>
              <a:t>Hybrid </a:t>
            </a:r>
            <a:r>
              <a:rPr lang="en-US" sz="2400" b="1" dirty="0"/>
              <a:t>Model Using A Blend Of Direct Sales and Reps Is the Best, Most Efficient Approach. </a:t>
            </a:r>
          </a:p>
          <a:p>
            <a:pPr marL="285750" indent="-285750">
              <a:buFont typeface="Arial" panose="020B0604020202020204" pitchFamily="34" charset="0"/>
              <a:buChar char="•"/>
            </a:pPr>
            <a:endParaRPr lang="en-US" sz="2400" b="1" dirty="0"/>
          </a:p>
          <a:p>
            <a:pPr marL="742950" lvl="1" indent="-285750">
              <a:buFont typeface="Arial" panose="020B0604020202020204" pitchFamily="34" charset="0"/>
              <a:buChar char="•"/>
            </a:pPr>
            <a:r>
              <a:rPr lang="en-US" sz="2400" b="1" dirty="0"/>
              <a:t>The </a:t>
            </a:r>
            <a:r>
              <a:rPr lang="en-US" sz="2400" b="1" u="sng" dirty="0"/>
              <a:t>Hybrid</a:t>
            </a:r>
            <a:r>
              <a:rPr lang="en-US" sz="2400" b="1" dirty="0"/>
              <a:t> Sales Model Utilizes Both Direct Sales And Local Reps Working Interdependently To Allow For Sales Function Specialization And Targeted Relationship Building At Key Accounts. </a:t>
            </a:r>
          </a:p>
          <a:p>
            <a:pPr marL="285750" indent="-285750">
              <a:buFont typeface="Arial" panose="020B0604020202020204" pitchFamily="34" charset="0"/>
              <a:buChar char="•"/>
            </a:pPr>
            <a:endParaRPr lang="en-US" sz="2000" dirty="0"/>
          </a:p>
          <a:p>
            <a:endParaRPr lang="en-US" sz="2000" dirty="0"/>
          </a:p>
        </p:txBody>
      </p:sp>
    </p:spTree>
    <p:extLst>
      <p:ext uri="{BB962C8B-B14F-4D97-AF65-F5344CB8AC3E}">
        <p14:creationId xmlns:p14="http://schemas.microsoft.com/office/powerpoint/2010/main" val="3494357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808392C3-3090-4B6D-A4FF-8E7E0E4C1BFA}"/>
              </a:ext>
            </a:extLst>
          </p:cNvPr>
          <p:cNvSpPr txBox="1"/>
          <p:nvPr/>
        </p:nvSpPr>
        <p:spPr>
          <a:xfrm>
            <a:off x="539041" y="270529"/>
            <a:ext cx="3626314" cy="76944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solidFill>
                  <a:srgbClr val="0070C0"/>
                </a:solidFill>
              </a:rPr>
              <a:t>Hybrid Models</a:t>
            </a:r>
          </a:p>
        </p:txBody>
      </p:sp>
      <p:sp>
        <p:nvSpPr>
          <p:cNvPr id="5" name="Slide Number Placeholder 4">
            <a:extLst>
              <a:ext uri="{FF2B5EF4-FFF2-40B4-BE49-F238E27FC236}">
                <a16:creationId xmlns:a16="http://schemas.microsoft.com/office/drawing/2014/main" id="{65C1A4EA-061B-4852-AB41-304E73BFC2C4}"/>
              </a:ext>
            </a:extLst>
          </p:cNvPr>
          <p:cNvSpPr>
            <a:spLocks noGrp="1"/>
          </p:cNvSpPr>
          <p:nvPr>
            <p:ph type="sldNum" sz="quarter" idx="12"/>
          </p:nvPr>
        </p:nvSpPr>
        <p:spPr/>
        <p:txBody>
          <a:bodyPr/>
          <a:lstStyle/>
          <a:p>
            <a:fld id="{03AFDB48-833B-468D-9083-458BC02755FE}" type="slidenum">
              <a:rPr lang="en-US" smtClean="0"/>
              <a:t>30</a:t>
            </a:fld>
            <a:endParaRPr lang="en-US" dirty="0"/>
          </a:p>
        </p:txBody>
      </p:sp>
      <p:sp>
        <p:nvSpPr>
          <p:cNvPr id="6" name="TextBox 5">
            <a:extLst>
              <a:ext uri="{FF2B5EF4-FFF2-40B4-BE49-F238E27FC236}">
                <a16:creationId xmlns:a16="http://schemas.microsoft.com/office/drawing/2014/main" id="{B98376FE-F78C-413A-BFCE-F47ADF233854}"/>
              </a:ext>
            </a:extLst>
          </p:cNvPr>
          <p:cNvSpPr txBox="1"/>
          <p:nvPr/>
        </p:nvSpPr>
        <p:spPr>
          <a:xfrm>
            <a:off x="1039090" y="1138845"/>
            <a:ext cx="9917085" cy="5786199"/>
          </a:xfrm>
          <a:prstGeom prst="rect">
            <a:avLst/>
          </a:prstGeom>
          <a:noFill/>
        </p:spPr>
        <p:txBody>
          <a:bodyPr wrap="square" rtlCol="0">
            <a:spAutoFit/>
          </a:bodyPr>
          <a:lstStyle/>
          <a:p>
            <a:pPr marL="274320" lvl="1">
              <a:spcBef>
                <a:spcPts val="600"/>
              </a:spcBef>
              <a:buClr>
                <a:schemeClr val="accent1"/>
              </a:buClr>
            </a:pPr>
            <a:r>
              <a:rPr lang="en-US" sz="2800" b="1" u="sng" dirty="0"/>
              <a:t>Complementary Hybrid </a:t>
            </a:r>
            <a:r>
              <a:rPr lang="en-US" sz="2800" b="1" dirty="0"/>
              <a:t>Model Uses Both Direct Sales and Local Reps To Provide Complete Account Coverage Of Major Customers.</a:t>
            </a:r>
          </a:p>
          <a:p>
            <a:pPr marL="1005840" lvl="3" indent="-274320">
              <a:spcBef>
                <a:spcPts val="600"/>
              </a:spcBef>
              <a:buClr>
                <a:schemeClr val="accent1"/>
              </a:buClr>
            </a:pPr>
            <a:r>
              <a:rPr lang="en-US" sz="2800" b="1" dirty="0"/>
              <a:t>Direct Sales / Global Account Management provides…</a:t>
            </a:r>
          </a:p>
          <a:p>
            <a:pPr marL="1440180" lvl="3" indent="-342900">
              <a:buClr>
                <a:srgbClr val="0070C0"/>
              </a:buClr>
              <a:buFont typeface="Arial" panose="020B0604020202020204" pitchFamily="34" charset="0"/>
              <a:buChar char="•"/>
            </a:pPr>
            <a:r>
              <a:rPr lang="en-US" sz="2000" b="1" dirty="0"/>
              <a:t>Dedicated Resource To Manage The Account At A Global Level</a:t>
            </a:r>
          </a:p>
          <a:p>
            <a:pPr marL="1440180" lvl="3" indent="-342900">
              <a:buClr>
                <a:srgbClr val="0070C0"/>
              </a:buClr>
              <a:buFont typeface="Arial" panose="020B0604020202020204" pitchFamily="34" charset="0"/>
              <a:buChar char="•"/>
            </a:pPr>
            <a:r>
              <a:rPr lang="en-US" sz="2000" b="1" dirty="0"/>
              <a:t>Coordination Of Multi-site Opportunities With The Local Reps</a:t>
            </a:r>
          </a:p>
          <a:p>
            <a:pPr marL="1440180" lvl="3" indent="-342900">
              <a:buClr>
                <a:srgbClr val="0070C0"/>
              </a:buClr>
              <a:buFont typeface="Arial" panose="020B0604020202020204" pitchFamily="34" charset="0"/>
              <a:buChar char="•"/>
            </a:pPr>
            <a:r>
              <a:rPr lang="en-US" sz="2000" b="1" dirty="0"/>
              <a:t>Aggregate Global Forecasting Between Each Site</a:t>
            </a:r>
          </a:p>
          <a:p>
            <a:pPr marL="1440180" lvl="3" indent="-342900">
              <a:buClr>
                <a:srgbClr val="0070C0"/>
              </a:buClr>
              <a:buFont typeface="Arial" panose="020B0604020202020204" pitchFamily="34" charset="0"/>
              <a:buChar char="•"/>
            </a:pPr>
            <a:r>
              <a:rPr lang="en-US" sz="2000" b="1" dirty="0"/>
              <a:t>Lead Creation And Execution Of Global Selling And Service Strategy</a:t>
            </a:r>
          </a:p>
          <a:p>
            <a:pPr marL="1005840" lvl="3" indent="-274320">
              <a:spcBef>
                <a:spcPts val="600"/>
              </a:spcBef>
              <a:buClr>
                <a:schemeClr val="accent1"/>
              </a:buClr>
            </a:pPr>
            <a:r>
              <a:rPr lang="en-US" sz="2800" b="1" dirty="0"/>
              <a:t>Local Sales Representation provides…</a:t>
            </a:r>
          </a:p>
          <a:p>
            <a:pPr marL="1440180" lvl="3" indent="-342900">
              <a:buClr>
                <a:srgbClr val="0070C0"/>
              </a:buClr>
              <a:buFont typeface="Arial" panose="020B0604020202020204" pitchFamily="34" charset="0"/>
              <a:buChar char="•"/>
            </a:pPr>
            <a:r>
              <a:rPr lang="en-US" sz="2000" b="1" dirty="0"/>
              <a:t>Local Tactical Sales Team / Frequent Customer Touches</a:t>
            </a:r>
          </a:p>
          <a:p>
            <a:pPr marL="1440180" lvl="3" indent="-342900">
              <a:buClr>
                <a:srgbClr val="0070C0"/>
              </a:buClr>
              <a:buFont typeface="Arial" panose="020B0604020202020204" pitchFamily="34" charset="0"/>
              <a:buChar char="•"/>
            </a:pPr>
            <a:r>
              <a:rPr lang="en-US" sz="2000" b="1" dirty="0"/>
              <a:t>Broader Customer Penetration</a:t>
            </a:r>
          </a:p>
          <a:p>
            <a:pPr marL="1440180" lvl="3" indent="-342900">
              <a:buClr>
                <a:srgbClr val="0070C0"/>
              </a:buClr>
              <a:buFont typeface="Arial" panose="020B0604020202020204" pitchFamily="34" charset="0"/>
              <a:buChar char="•"/>
            </a:pPr>
            <a:r>
              <a:rPr lang="en-US" sz="2000" b="1" dirty="0"/>
              <a:t>Early Program Engagement</a:t>
            </a:r>
          </a:p>
          <a:p>
            <a:pPr marL="1440180" lvl="3" indent="-342900">
              <a:buClr>
                <a:srgbClr val="0070C0"/>
              </a:buClr>
              <a:buFont typeface="Arial" panose="020B0604020202020204" pitchFamily="34" charset="0"/>
              <a:buChar char="•"/>
            </a:pPr>
            <a:r>
              <a:rPr lang="en-US" sz="2000" b="1" dirty="0"/>
              <a:t>Multi-faceted Resource To Customer</a:t>
            </a:r>
          </a:p>
          <a:p>
            <a:pPr marL="1440180" lvl="3" indent="-342900">
              <a:buClr>
                <a:srgbClr val="0070C0"/>
              </a:buClr>
              <a:buFont typeface="Arial" panose="020B0604020202020204" pitchFamily="34" charset="0"/>
              <a:buChar char="•"/>
            </a:pPr>
            <a:r>
              <a:rPr lang="en-US" sz="2000" b="1" dirty="0"/>
              <a:t>Multiple Line Selling Gives More Access To More Customer Contacts And More Projects </a:t>
            </a:r>
          </a:p>
          <a:p>
            <a:endParaRPr lang="en-US" sz="2000" dirty="0"/>
          </a:p>
        </p:txBody>
      </p:sp>
    </p:spTree>
    <p:extLst>
      <p:ext uri="{BB962C8B-B14F-4D97-AF65-F5344CB8AC3E}">
        <p14:creationId xmlns:p14="http://schemas.microsoft.com/office/powerpoint/2010/main" val="3469185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3">
            <a:extLst>
              <a:ext uri="{FF2B5EF4-FFF2-40B4-BE49-F238E27FC236}">
                <a16:creationId xmlns:a16="http://schemas.microsoft.com/office/drawing/2014/main" id="{808392C3-3090-4B6D-A4FF-8E7E0E4C1BFA}"/>
              </a:ext>
            </a:extLst>
          </p:cNvPr>
          <p:cNvSpPr txBox="1"/>
          <p:nvPr/>
        </p:nvSpPr>
        <p:spPr>
          <a:xfrm>
            <a:off x="673512" y="230187"/>
            <a:ext cx="3626314" cy="76944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solidFill>
                  <a:srgbClr val="0070C0"/>
                </a:solidFill>
              </a:rPr>
              <a:t>Hybrid Models</a:t>
            </a:r>
          </a:p>
        </p:txBody>
      </p:sp>
      <p:sp>
        <p:nvSpPr>
          <p:cNvPr id="5" name="Slide Number Placeholder 4">
            <a:extLst>
              <a:ext uri="{FF2B5EF4-FFF2-40B4-BE49-F238E27FC236}">
                <a16:creationId xmlns:a16="http://schemas.microsoft.com/office/drawing/2014/main" id="{65C1A4EA-061B-4852-AB41-304E73BFC2C4}"/>
              </a:ext>
            </a:extLst>
          </p:cNvPr>
          <p:cNvSpPr>
            <a:spLocks noGrp="1"/>
          </p:cNvSpPr>
          <p:nvPr>
            <p:ph type="sldNum" sz="quarter" idx="12"/>
          </p:nvPr>
        </p:nvSpPr>
        <p:spPr/>
        <p:txBody>
          <a:bodyPr/>
          <a:lstStyle/>
          <a:p>
            <a:fld id="{03AFDB48-833B-468D-9083-458BC02755FE}" type="slidenum">
              <a:rPr lang="en-US" smtClean="0"/>
              <a:t>31</a:t>
            </a:fld>
            <a:endParaRPr lang="en-US" dirty="0"/>
          </a:p>
        </p:txBody>
      </p:sp>
      <p:sp>
        <p:nvSpPr>
          <p:cNvPr id="6" name="TextBox 5">
            <a:extLst>
              <a:ext uri="{FF2B5EF4-FFF2-40B4-BE49-F238E27FC236}">
                <a16:creationId xmlns:a16="http://schemas.microsoft.com/office/drawing/2014/main" id="{B98376FE-F78C-413A-BFCE-F47ADF233854}"/>
              </a:ext>
            </a:extLst>
          </p:cNvPr>
          <p:cNvSpPr txBox="1"/>
          <p:nvPr/>
        </p:nvSpPr>
        <p:spPr>
          <a:xfrm>
            <a:off x="1047402" y="1338350"/>
            <a:ext cx="9917085" cy="3570208"/>
          </a:xfrm>
          <a:prstGeom prst="rect">
            <a:avLst/>
          </a:prstGeom>
          <a:noFill/>
        </p:spPr>
        <p:txBody>
          <a:bodyPr wrap="square" rtlCol="0">
            <a:spAutoFit/>
          </a:bodyPr>
          <a:lstStyle/>
          <a:p>
            <a:pPr marL="274320" lvl="1">
              <a:spcBef>
                <a:spcPts val="600"/>
              </a:spcBef>
              <a:buClr>
                <a:schemeClr val="accent1"/>
              </a:buClr>
            </a:pPr>
            <a:r>
              <a:rPr lang="en-US" sz="2800" b="1" u="sng" dirty="0"/>
              <a:t>Market Hybrid</a:t>
            </a:r>
            <a:r>
              <a:rPr lang="en-US" sz="2800" b="1" dirty="0"/>
              <a:t> Model Uses Both Direct Sales and Local Reps Focused On Different Customer Bases</a:t>
            </a:r>
          </a:p>
          <a:p>
            <a:pPr marL="1189037" lvl="3" indent="-457200">
              <a:spcBef>
                <a:spcPts val="600"/>
              </a:spcBef>
              <a:buClr>
                <a:schemeClr val="accent1"/>
              </a:buClr>
              <a:buFont typeface="Arial" panose="020B0604020202020204" pitchFamily="34" charset="0"/>
              <a:buChar char="•"/>
            </a:pPr>
            <a:r>
              <a:rPr lang="en-US" sz="2800" b="1" dirty="0"/>
              <a:t>Direct Sales Resources Focus On The Few Accounts That Truly Require Those Resources And Complex Global Coordination. </a:t>
            </a:r>
          </a:p>
          <a:p>
            <a:pPr marL="1189037" lvl="3" indent="-457200">
              <a:spcBef>
                <a:spcPts val="600"/>
              </a:spcBef>
              <a:buClr>
                <a:schemeClr val="accent1"/>
              </a:buClr>
              <a:buFont typeface="Arial" panose="020B0604020202020204" pitchFamily="34" charset="0"/>
              <a:buChar char="•"/>
            </a:pPr>
            <a:r>
              <a:rPr lang="en-US" sz="2800" b="1" dirty="0"/>
              <a:t>Rep Sales Resources Support All Other Customers And Provide Market Distribution Coordination.  </a:t>
            </a:r>
          </a:p>
          <a:p>
            <a:endParaRPr lang="en-US" sz="2000" dirty="0"/>
          </a:p>
        </p:txBody>
      </p:sp>
    </p:spTree>
    <p:extLst>
      <p:ext uri="{BB962C8B-B14F-4D97-AF65-F5344CB8AC3E}">
        <p14:creationId xmlns:p14="http://schemas.microsoft.com/office/powerpoint/2010/main" val="24609030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3773</TotalTime>
  <Words>4345</Words>
  <Application>Microsoft Office PowerPoint</Application>
  <PresentationFormat>Widescreen</PresentationFormat>
  <Paragraphs>587</Paragraphs>
  <Slides>31</Slides>
  <Notes>27</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40" baseType="lpstr">
      <vt:lpstr>Arial</vt:lpstr>
      <vt:lpstr>Calibri</vt:lpstr>
      <vt:lpstr>Calibri Light</vt:lpstr>
      <vt:lpstr>Symbol</vt:lpstr>
      <vt:lpstr>Times New Roman</vt:lpstr>
      <vt:lpstr>Wingdings</vt:lpstr>
      <vt:lpstr>Office Theme</vt:lpstr>
      <vt:lpstr>Custom Design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 vs Direct Cost Model for a New Large Program</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Simari</dc:creator>
  <cp:lastModifiedBy>John Simari</cp:lastModifiedBy>
  <cp:revision>189</cp:revision>
  <cp:lastPrinted>2017-09-27T13:47:33Z</cp:lastPrinted>
  <dcterms:created xsi:type="dcterms:W3CDTF">2017-09-21T15:43:27Z</dcterms:created>
  <dcterms:modified xsi:type="dcterms:W3CDTF">2018-02-01T17:01:32Z</dcterms:modified>
</cp:coreProperties>
</file>