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34"/>
  </p:notesMasterIdLst>
  <p:sldIdLst>
    <p:sldId id="359" r:id="rId2"/>
    <p:sldId id="360" r:id="rId3"/>
    <p:sldId id="361" r:id="rId4"/>
    <p:sldId id="362" r:id="rId5"/>
    <p:sldId id="363" r:id="rId6"/>
    <p:sldId id="364" r:id="rId7"/>
    <p:sldId id="365" r:id="rId8"/>
    <p:sldId id="366" r:id="rId9"/>
    <p:sldId id="367" r:id="rId10"/>
    <p:sldId id="368" r:id="rId11"/>
    <p:sldId id="369" r:id="rId12"/>
    <p:sldId id="370" r:id="rId13"/>
    <p:sldId id="371" r:id="rId14"/>
    <p:sldId id="372" r:id="rId15"/>
    <p:sldId id="373" r:id="rId16"/>
    <p:sldId id="374" r:id="rId17"/>
    <p:sldId id="375" r:id="rId18"/>
    <p:sldId id="376" r:id="rId19"/>
    <p:sldId id="377" r:id="rId20"/>
    <p:sldId id="378" r:id="rId21"/>
    <p:sldId id="379" r:id="rId22"/>
    <p:sldId id="380" r:id="rId23"/>
    <p:sldId id="381" r:id="rId24"/>
    <p:sldId id="382" r:id="rId25"/>
    <p:sldId id="383" r:id="rId26"/>
    <p:sldId id="384" r:id="rId27"/>
    <p:sldId id="385" r:id="rId28"/>
    <p:sldId id="386" r:id="rId29"/>
    <p:sldId id="387" r:id="rId30"/>
    <p:sldId id="388" r:id="rId31"/>
    <p:sldId id="389" r:id="rId32"/>
    <p:sldId id="28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Collins" initials="PC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0AB5F"/>
    <a:srgbClr val="000000"/>
    <a:srgbClr val="FFFD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094"/>
    <p:restoredTop sz="86385"/>
  </p:normalViewPr>
  <p:slideViewPr>
    <p:cSldViewPr snapToGrid="0" snapToObjects="1">
      <p:cViewPr>
        <p:scale>
          <a:sx n="100" d="100"/>
          <a:sy n="100" d="100"/>
        </p:scale>
        <p:origin x="-80" y="-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86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-317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F41F2AF7-09B7-43BF-972C-69AE34402B12}"/>
    <pc:docChg chg="modSld">
      <pc:chgData name="" userId="" providerId="" clId="Web-{F41F2AF7-09B7-43BF-972C-69AE34402B12}" dt="2018-02-22T17:09:57.132" v="3"/>
      <pc:docMkLst>
        <pc:docMk/>
      </pc:docMkLst>
      <pc:sldChg chg="modSp">
        <pc:chgData name="" userId="" providerId="" clId="Web-{F41F2AF7-09B7-43BF-972C-69AE34402B12}" dt="2018-02-22T17:09:57.132" v="3"/>
        <pc:sldMkLst>
          <pc:docMk/>
          <pc:sldMk cId="634840652" sldId="298"/>
        </pc:sldMkLst>
        <pc:spChg chg="mod">
          <ac:chgData name="" userId="" providerId="" clId="Web-{F41F2AF7-09B7-43BF-972C-69AE34402B12}" dt="2018-02-22T17:09:57.132" v="3"/>
          <ac:spMkLst>
            <pc:docMk/>
            <pc:sldMk cId="634840652" sldId="298"/>
            <ac:spMk id="3" creationId="{00000000-0000-0000-0000-000000000000}"/>
          </ac:spMkLst>
        </pc:spChg>
      </pc:sldChg>
    </pc:docChg>
  </pc:docChgLst>
  <pc:docChgLst>
    <pc:chgData clId="Web-{233864A6-0D85-4E48-949D-FF33578AECC3}"/>
    <pc:docChg chg="modSld">
      <pc:chgData name="" userId="" providerId="" clId="Web-{233864A6-0D85-4E48-949D-FF33578AECC3}" dt="2018-02-23T18:33:08.632" v="8"/>
      <pc:docMkLst>
        <pc:docMk/>
      </pc:docMkLst>
      <pc:sldChg chg="modSp">
        <pc:chgData name="" userId="" providerId="" clId="Web-{233864A6-0D85-4E48-949D-FF33578AECC3}" dt="2018-02-23T18:32:16.569" v="4"/>
        <pc:sldMkLst>
          <pc:docMk/>
          <pc:sldMk cId="1705443954" sldId="291"/>
        </pc:sldMkLst>
        <pc:spChg chg="mod">
          <ac:chgData name="" userId="" providerId="" clId="Web-{233864A6-0D85-4E48-949D-FF33578AECC3}" dt="2018-02-23T18:32:16.569" v="4"/>
          <ac:spMkLst>
            <pc:docMk/>
            <pc:sldMk cId="1705443954" sldId="291"/>
            <ac:spMk id="3" creationId="{00000000-0000-0000-0000-000000000000}"/>
          </ac:spMkLst>
        </pc:spChg>
      </pc:sldChg>
      <pc:sldChg chg="modSp">
        <pc:chgData name="" userId="" providerId="" clId="Web-{233864A6-0D85-4E48-949D-FF33578AECC3}" dt="2018-02-23T18:32:50.835" v="6"/>
        <pc:sldMkLst>
          <pc:docMk/>
          <pc:sldMk cId="559776654" sldId="309"/>
        </pc:sldMkLst>
        <pc:spChg chg="mod">
          <ac:chgData name="" userId="" providerId="" clId="Web-{233864A6-0D85-4E48-949D-FF33578AECC3}" dt="2018-02-23T18:32:50.835" v="6"/>
          <ac:spMkLst>
            <pc:docMk/>
            <pc:sldMk cId="559776654" sldId="309"/>
            <ac:spMk id="3" creationId="{00000000-0000-0000-0000-000000000000}"/>
          </ac:spMkLst>
        </pc:spChg>
      </pc:sldChg>
      <pc:sldChg chg="modSp">
        <pc:chgData name="" userId="" providerId="" clId="Web-{233864A6-0D85-4E48-949D-FF33578AECC3}" dt="2018-02-23T18:32:37.882" v="5"/>
        <pc:sldMkLst>
          <pc:docMk/>
          <pc:sldMk cId="1905136592" sldId="310"/>
        </pc:sldMkLst>
        <pc:spChg chg="mod">
          <ac:chgData name="" userId="" providerId="" clId="Web-{233864A6-0D85-4E48-949D-FF33578AECC3}" dt="2018-02-23T18:32:37.882" v="5"/>
          <ac:spMkLst>
            <pc:docMk/>
            <pc:sldMk cId="1905136592" sldId="310"/>
            <ac:spMk id="3" creationId="{00000000-0000-0000-0000-000000000000}"/>
          </ac:spMkLst>
        </pc:spChg>
      </pc:sldChg>
      <pc:sldChg chg="modSp">
        <pc:chgData name="" userId="" providerId="" clId="Web-{233864A6-0D85-4E48-949D-FF33578AECC3}" dt="2018-02-23T18:22:37.152" v="0"/>
        <pc:sldMkLst>
          <pc:docMk/>
          <pc:sldMk cId="1620653128" sldId="390"/>
        </pc:sldMkLst>
        <pc:spChg chg="mod">
          <ac:chgData name="" userId="" providerId="" clId="Web-{233864A6-0D85-4E48-949D-FF33578AECC3}" dt="2018-02-23T18:22:37.152" v="0"/>
          <ac:spMkLst>
            <pc:docMk/>
            <pc:sldMk cId="1620653128" sldId="390"/>
            <ac:spMk id="3" creationId="{00000000-0000-0000-0000-000000000000}"/>
          </ac:spMkLst>
        </pc:spChg>
      </pc:sldChg>
      <pc:sldChg chg="modSp">
        <pc:chgData name="" userId="" providerId="" clId="Web-{233864A6-0D85-4E48-949D-FF33578AECC3}" dt="2018-02-23T18:33:08.632" v="8"/>
        <pc:sldMkLst>
          <pc:docMk/>
          <pc:sldMk cId="4175567352" sldId="413"/>
        </pc:sldMkLst>
        <pc:spChg chg="mod">
          <ac:chgData name="" userId="" providerId="" clId="Web-{233864A6-0D85-4E48-949D-FF33578AECC3}" dt="2018-02-23T18:33:08.632" v="8"/>
          <ac:spMkLst>
            <pc:docMk/>
            <pc:sldMk cId="4175567352" sldId="413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D5C83-0771-6540-970F-99D21D5E5887}" type="datetimeFigureOut">
              <a:rPr lang="en-US" smtClean="0"/>
              <a:t>3/10/18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E0C8F6-459C-F340-914B-BCA5B066246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24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E0C8F6-459C-F340-914B-BCA5B066246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670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E0C8F6-459C-F340-914B-BCA5B066246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648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solidFill>
                  <a:srgbClr val="FF0000"/>
                </a:solidFill>
              </a:rPr>
              <a:t>Ask them to stand and remain standing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E0C8F6-459C-F340-914B-BCA5B066246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62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solidFill>
                  <a:srgbClr val="FF0000"/>
                </a:solidFill>
              </a:rPr>
              <a:t>Ask them to stand and remain standing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E0C8F6-459C-F340-914B-BCA5B066246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79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solidFill>
                  <a:srgbClr val="FF0000"/>
                </a:solidFill>
              </a:rPr>
              <a:t>Ask them to stand and remain standing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E0C8F6-459C-F340-914B-BCA5B066246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205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>
                <a:solidFill>
                  <a:srgbClr val="FF0000"/>
                </a:solidFill>
              </a:rPr>
              <a:t>Ask them to stand and remain standing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E0C8F6-459C-F340-914B-BCA5B066246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23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i="0"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>
            <a:lvl1pPr marL="0" indent="0" algn="ctr">
              <a:buNone/>
              <a:defRPr sz="6000" b="1" i="0" baseline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charset="0"/>
                <a:ea typeface="Arial Black" charset="0"/>
                <a:cs typeface="Arial Black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SAMPLE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965C5-3184-5C43-81B9-2F362709D236}" type="datetimeFigureOut">
              <a:rPr lang="en-US" smtClean="0"/>
              <a:t>3/10/18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5D156-DB06-1C47-A3C5-AAD7D41B31FE}" type="slidenum">
              <a:rPr lang="en-US" smtClean="0"/>
              <a:t>‹#›</a:t>
            </a:fld>
            <a:endParaRPr lang="en-US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6600" b="1" i="0"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SAMPLE TEXT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933" y="4626992"/>
            <a:ext cx="2240285" cy="2231008"/>
          </a:xfrm>
          <a:prstGeom prst="rect">
            <a:avLst/>
          </a:prstGeom>
        </p:spPr>
      </p:pic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80000">
              <a:schemeClr val="accent2">
                <a:lumMod val="50000"/>
              </a:schemeClr>
            </a:gs>
            <a:gs pos="92000">
              <a:schemeClr val="accent2">
                <a:lumMod val="75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965C5-3184-5C43-81B9-2F362709D236}" type="datetimeFigureOut">
              <a:rPr lang="en-US" smtClean="0"/>
              <a:t>3/10/18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5D156-DB06-1C47-A3C5-AAD7D41B31F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11697419" y="63145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761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b="1" kern="1200" baseline="0">
          <a:ln w="3175">
            <a:solidFill>
              <a:schemeClr val="tx1"/>
            </a:solidFill>
          </a:ln>
          <a:solidFill>
            <a:schemeClr val="bg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1" kern="1200">
          <a:ln>
            <a:solidFill>
              <a:schemeClr val="tx1"/>
            </a:solidFill>
          </a:ln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4351338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ts val="10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dirty="0">
                <a:latin typeface="Arial Black" charset="0"/>
                <a:ea typeface="Arial Black" charset="0"/>
                <a:cs typeface="Arial Black" charset="0"/>
              </a:rPr>
              <a:t>What’s Up </a:t>
            </a:r>
            <a:r>
              <a:rPr lang="mr-IN" sz="8000" dirty="0">
                <a:latin typeface="Arial Black" charset="0"/>
                <a:ea typeface="Arial Black" charset="0"/>
                <a:cs typeface="Arial Black" charset="0"/>
              </a:rPr>
              <a:t>…</a:t>
            </a:r>
            <a:endParaRPr lang="en-US" sz="8000" dirty="0">
              <a:latin typeface="Arial Black" charset="0"/>
              <a:ea typeface="Arial Black" charset="0"/>
              <a:cs typeface="Arial Black" charset="0"/>
            </a:endParaRPr>
          </a:p>
          <a:p>
            <a:pPr marL="0" marR="0" lvl="0" indent="0" defTabSz="914400" eaLnBrk="1" fontAlgn="auto" latinLnBrk="0" hangingPunct="1">
              <a:lnSpc>
                <a:spcPts val="10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dirty="0">
                <a:latin typeface="Arial Black" charset="0"/>
                <a:ea typeface="Arial Black" charset="0"/>
                <a:cs typeface="Arial Black" charset="0"/>
              </a:rPr>
              <a:t>What’s New</a:t>
            </a:r>
          </a:p>
          <a:p>
            <a:pPr marL="0" lvl="0" indent="0">
              <a:lnSpc>
                <a:spcPts val="10100"/>
              </a:lnSpc>
              <a:spcBef>
                <a:spcPts val="0"/>
              </a:spcBef>
              <a:buNone/>
              <a:defRPr/>
            </a:pPr>
            <a:r>
              <a:rPr lang="en-US" sz="8000" dirty="0">
                <a:latin typeface="Arial Black" charset="0"/>
                <a:ea typeface="Arial Black" charset="0"/>
                <a:cs typeface="Arial Black" charset="0"/>
              </a:rPr>
              <a:t>with </a:t>
            </a:r>
            <a:r>
              <a:rPr lang="en-US" sz="8000" dirty="0">
                <a:solidFill>
                  <a:srgbClr val="FFC000"/>
                </a:solidFill>
                <a:latin typeface="Arial Black" charset="0"/>
                <a:ea typeface="Arial Black" charset="0"/>
                <a:cs typeface="Arial Black" charset="0"/>
              </a:rPr>
              <a:t>ERA</a:t>
            </a:r>
            <a:r>
              <a:rPr lang="en-US" sz="8000" dirty="0">
                <a:latin typeface="Arial Black" charset="0"/>
                <a:ea typeface="Arial Black" charset="0"/>
                <a:cs typeface="Arial Black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46924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000" y="581442"/>
            <a:ext cx="11058161" cy="4351338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800" dirty="0">
                <a:latin typeface="Arial Black" charset="0"/>
                <a:ea typeface="Arial Black" charset="0"/>
                <a:cs typeface="Arial Black" charset="0"/>
              </a:rPr>
              <a:t>2018 Conference</a:t>
            </a:r>
          </a:p>
          <a:p>
            <a:pPr marL="0" indent="0">
              <a:buNone/>
            </a:pPr>
            <a:r>
              <a:rPr lang="en-US" sz="36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First ever SELL-OUT! Thanks and Kudos to:</a:t>
            </a:r>
          </a:p>
          <a:p>
            <a:pPr lvl="1"/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Committee Chair: </a:t>
            </a: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Rick LaPiana </a:t>
            </a:r>
          </a:p>
          <a:p>
            <a:pPr lvl="1"/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Keynote Sub-Committee Chair: </a:t>
            </a: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Ken Bellero</a:t>
            </a:r>
          </a:p>
          <a:p>
            <a:pPr lvl="1"/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Sponsorships Sub-Committee Chair: </a:t>
            </a: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Dave Foster</a:t>
            </a:r>
          </a:p>
          <a:p>
            <a:pPr lvl="1"/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Breakouts Sub-Committee Co-Chairs:                  </a:t>
            </a: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John Hutson </a:t>
            </a: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and </a:t>
            </a: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Holly Myers</a:t>
            </a:r>
          </a:p>
          <a:p>
            <a:pPr lvl="1"/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General Sessions Sub-Committee Chair:              </a:t>
            </a: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John O’Brien</a:t>
            </a:r>
          </a:p>
          <a:p>
            <a:pPr lvl="1"/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Conference Maestro: </a:t>
            </a: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Tess Hill</a:t>
            </a:r>
          </a:p>
          <a:p>
            <a:pPr lvl="1"/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Conference Maestro-to-be: </a:t>
            </a: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Erin Collins</a:t>
            </a:r>
          </a:p>
          <a:p>
            <a:pPr lvl="1"/>
            <a:endParaRPr lang="en-US" sz="32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6600" dirty="0"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32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4351338"/>
          </a:xfr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latin typeface="Arial Black" charset="0"/>
                <a:ea typeface="Arial Black" charset="0"/>
                <a:cs typeface="Arial Black" charset="0"/>
              </a:rPr>
              <a:t>2018 Conference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Arial Black" panose="020B0604020202020204" pitchFamily="34" charset="0"/>
                <a:cs typeface="Arial Black" panose="020B0604020202020204" pitchFamily="34" charset="0"/>
              </a:rPr>
              <a:t>All involved, please stand!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FFC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YOU</a:t>
            </a:r>
            <a:r>
              <a:rPr lang="en-US" sz="3600" dirty="0">
                <a:latin typeface="Arial Black" panose="020B0604020202020204" pitchFamily="34" charset="0"/>
                <a:cs typeface="Arial Black" panose="020B0604020202020204" pitchFamily="34" charset="0"/>
              </a:rPr>
              <a:t> made this happen!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Arial Black" panose="020B0604020202020204" pitchFamily="34" charset="0"/>
                <a:cs typeface="Arial Black" panose="020B0604020202020204" pitchFamily="34" charset="0"/>
              </a:rPr>
              <a:t>A high bar is set for 2019 indeed!</a:t>
            </a:r>
          </a:p>
          <a:p>
            <a:pPr lvl="1"/>
            <a:endParaRPr lang="en-US" sz="32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6600" dirty="0"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14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4351338"/>
          </a:xfr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5200" dirty="0">
                <a:latin typeface="Arial Black" panose="020B0604020202020204" pitchFamily="34" charset="0"/>
                <a:cs typeface="Arial Black" panose="020B0604020202020204" pitchFamily="34" charset="0"/>
              </a:rPr>
              <a:t>Your ERA Leadership Team</a:t>
            </a:r>
          </a:p>
          <a:p>
            <a:pPr>
              <a:lnSpc>
                <a:spcPts val="4600"/>
              </a:lnSpc>
              <a:spcBef>
                <a:spcPts val="0"/>
              </a:spcBef>
              <a:defRPr/>
            </a:pPr>
            <a:r>
              <a:rPr lang="en-US" sz="35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Dan Parks			Chairman</a:t>
            </a:r>
          </a:p>
          <a:p>
            <a:pPr>
              <a:lnSpc>
                <a:spcPts val="4600"/>
              </a:lnSpc>
              <a:spcBef>
                <a:spcPts val="0"/>
              </a:spcBef>
              <a:defRPr/>
            </a:pPr>
            <a:r>
              <a:rPr lang="en-US" sz="35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Dave Norris		President</a:t>
            </a:r>
          </a:p>
          <a:p>
            <a:pPr>
              <a:lnSpc>
                <a:spcPts val="4600"/>
              </a:lnSpc>
              <a:spcBef>
                <a:spcPts val="0"/>
              </a:spcBef>
              <a:defRPr/>
            </a:pPr>
            <a:r>
              <a:rPr lang="en-US" sz="35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Ken Bellero		Manufacturer Delegate</a:t>
            </a:r>
          </a:p>
          <a:p>
            <a:pPr>
              <a:lnSpc>
                <a:spcPts val="4600"/>
              </a:lnSpc>
              <a:spcBef>
                <a:spcPts val="0"/>
              </a:spcBef>
              <a:defRPr/>
            </a:pPr>
            <a:r>
              <a:rPr lang="en-US" sz="35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Chris Beesson 	Distribution Delegate</a:t>
            </a:r>
          </a:p>
          <a:p>
            <a:pPr>
              <a:lnSpc>
                <a:spcPts val="4600"/>
              </a:lnSpc>
              <a:spcBef>
                <a:spcPts val="0"/>
              </a:spcBef>
              <a:defRPr/>
            </a:pPr>
            <a:r>
              <a:rPr lang="en-US" sz="35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Kathie Cahill		SVP Membership</a:t>
            </a:r>
          </a:p>
          <a:p>
            <a:pPr>
              <a:lnSpc>
                <a:spcPts val="4600"/>
              </a:lnSpc>
              <a:spcBef>
                <a:spcPts val="0"/>
              </a:spcBef>
              <a:defRPr/>
            </a:pPr>
            <a:r>
              <a:rPr lang="en-US" sz="35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John O’Brien		SVP Education</a:t>
            </a:r>
          </a:p>
          <a:p>
            <a:pPr>
              <a:lnSpc>
                <a:spcPts val="4600"/>
              </a:lnSpc>
              <a:spcBef>
                <a:spcPts val="0"/>
              </a:spcBef>
              <a:defRPr/>
            </a:pPr>
            <a:r>
              <a:rPr lang="en-US" sz="35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Chuck Tanzola	SVP Legal </a:t>
            </a:r>
          </a:p>
          <a:p>
            <a:pPr>
              <a:lnSpc>
                <a:spcPts val="4600"/>
              </a:lnSpc>
              <a:spcBef>
                <a:spcPts val="0"/>
              </a:spcBef>
              <a:defRPr/>
            </a:pPr>
            <a:r>
              <a:rPr lang="en-US" sz="35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Bob Evans		SVP Industry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35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3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40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6600" dirty="0"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82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5643512"/>
          </a:xfr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5200" dirty="0">
                <a:latin typeface="Arial Black" panose="020B0604020202020204" pitchFamily="34" charset="0"/>
                <a:cs typeface="Arial Black" panose="020B0604020202020204" pitchFamily="34" charset="0"/>
              </a:rPr>
              <a:t>Your ERA Leadership Team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8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Your Chapter Leaders/Delegates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31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Arizona				Cameron English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Carolinas				Bruce Scoggin, CPMR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Chesapeake			Steve Cooper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Chicagoland-Wisconsin	Jeff Huntsinger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Dixie					Todd Ford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Empire State			Dave Dasson, CPMR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Florida-Sunshine		Seth Brock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3000" dirty="0">
              <a:ln w="3175" cmpd="sng">
                <a:solidFill>
                  <a:schemeClr val="tx1"/>
                </a:solidFill>
                <a:prstDash val="solid"/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dirty="0">
              <a:ln w="3175" cmpd="sng">
                <a:solidFill>
                  <a:schemeClr val="tx1"/>
                </a:solidFill>
                <a:prstDash val="solid"/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dirty="0">
              <a:ln w="3175" cmpd="sng">
                <a:solidFill>
                  <a:schemeClr val="tx1"/>
                </a:solidFill>
                <a:prstDash val="solid"/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3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4000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40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6600" dirty="0"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90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5643512"/>
          </a:xfr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5200" dirty="0">
                <a:latin typeface="Arial Black" panose="020B0604020202020204" pitchFamily="34" charset="0"/>
                <a:cs typeface="Arial Black" panose="020B0604020202020204" pitchFamily="34" charset="0"/>
              </a:rPr>
              <a:t>Your ERA Leadership Team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8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Your Chapter Leaders/Delegates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31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Indiana-Kentucky		Ellen Coan, CPMR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Michigan				Matt Cohen, CPMR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Mid-Lantic				Peter Conlan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Minnesota				Cary </a:t>
            </a:r>
            <a:r>
              <a:rPr lang="en-US" sz="3100" dirty="0" err="1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Klingner</a:t>
            </a:r>
            <a:endParaRPr lang="en-US" sz="3100" dirty="0">
              <a:ln w="3175" cmpd="sng">
                <a:solidFill>
                  <a:schemeClr val="tx1"/>
                </a:solidFill>
                <a:prstDash val="solid"/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New England			John Hutson, CPMR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New York				Steve Alford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Northern California		Hugh Shyba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3100" dirty="0">
              <a:ln w="3175" cmpd="sng">
                <a:solidFill>
                  <a:schemeClr val="tx1"/>
                </a:solidFill>
                <a:prstDash val="solid"/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dirty="0">
              <a:ln w="3175" cmpd="sng">
                <a:solidFill>
                  <a:schemeClr val="tx1"/>
                </a:solidFill>
                <a:prstDash val="solid"/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dirty="0">
              <a:ln w="3175" cmpd="sng">
                <a:solidFill>
                  <a:schemeClr val="tx1"/>
                </a:solidFill>
                <a:prstDash val="solid"/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3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4000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40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6600" dirty="0"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53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5643512"/>
          </a:xfr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5200" dirty="0">
                <a:latin typeface="Arial Black" panose="020B0604020202020204" pitchFamily="34" charset="0"/>
                <a:cs typeface="Arial Black" panose="020B0604020202020204" pitchFamily="34" charset="0"/>
              </a:rPr>
              <a:t>Your ERA Leadership Team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8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Your Chapter Leaders/Delegates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31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Ohio					David Gassman, CPMR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Pacific Northwest		George </a:t>
            </a:r>
            <a:r>
              <a:rPr lang="en-US" sz="3100" dirty="0" err="1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Alecci</a:t>
            </a:r>
            <a:endParaRPr lang="en-US" sz="3100" dirty="0">
              <a:ln w="3175" cmpd="sng">
                <a:solidFill>
                  <a:schemeClr val="tx1"/>
                </a:solidFill>
                <a:prstDash val="solid"/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Rocky Mountain 		Jim Beam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Southern California		Doug Johnson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Southwestern			Jim Moore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100" dirty="0">
                <a:ln w="3175" cmpd="sng">
                  <a:solidFill>
                    <a:schemeClr val="tx1"/>
                  </a:solidFill>
                  <a:prstDash val="solid"/>
                </a:ln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Spirit of St. Louis		Mike Long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000" dirty="0">
              <a:ln w="3175" cmpd="sng">
                <a:solidFill>
                  <a:schemeClr val="tx1"/>
                </a:solidFill>
                <a:prstDash val="solid"/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8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This is your LEADERSHIP TEAM!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dirty="0">
              <a:ln w="3175" cmpd="sng">
                <a:solidFill>
                  <a:schemeClr val="tx1"/>
                </a:solidFill>
                <a:prstDash val="solid"/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dirty="0">
              <a:ln w="3175" cmpd="sng">
                <a:solidFill>
                  <a:schemeClr val="tx1"/>
                </a:solidFill>
                <a:prstDash val="solid"/>
              </a:ln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3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4000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40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6600" dirty="0"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93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5489574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dirty="0">
                <a:latin typeface="Arial Black" charset="0"/>
                <a:ea typeface="Arial Black" charset="0"/>
                <a:cs typeface="Arial Black" charset="0"/>
              </a:rPr>
              <a:t>ERA’s staff: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6600" dirty="0">
              <a:latin typeface="Arial Black" charset="0"/>
              <a:ea typeface="Arial Black" charset="0"/>
              <a:cs typeface="Arial Black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79BFE40-A4A2-494A-A79D-99222F428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0" y="1811506"/>
            <a:ext cx="2912623" cy="2857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DEBC8DC-0EF2-1748-B25C-129C1D0BE447}"/>
              </a:ext>
            </a:extLst>
          </p:cNvPr>
          <p:cNvSpPr txBox="1"/>
          <p:nvPr/>
        </p:nvSpPr>
        <p:spPr>
          <a:xfrm>
            <a:off x="1537179" y="4669006"/>
            <a:ext cx="44102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Karin Derkacz,</a:t>
            </a:r>
          </a:p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Administrative Assistant/</a:t>
            </a:r>
          </a:p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Operations Manager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8608EA7-B8EE-0640-B168-A986412B2756}"/>
              </a:ext>
            </a:extLst>
          </p:cNvPr>
          <p:cNvSpPr txBox="1"/>
          <p:nvPr/>
        </p:nvSpPr>
        <p:spPr>
          <a:xfrm>
            <a:off x="7167042" y="4692177"/>
            <a:ext cx="26657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Kathy Green,</a:t>
            </a:r>
          </a:p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Web/Database </a:t>
            </a:r>
          </a:p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Administration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D22B662E-7C7E-4A4D-BF36-84AF7E9DD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668" y="1811506"/>
            <a:ext cx="2918477" cy="285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30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5489574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dirty="0">
                <a:latin typeface="Arial Black" charset="0"/>
                <a:ea typeface="Arial Black" charset="0"/>
                <a:cs typeface="Arial Black" charset="0"/>
              </a:rPr>
              <a:t>ERA’s staff: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DEBC8DC-0EF2-1748-B25C-129C1D0BE447}"/>
              </a:ext>
            </a:extLst>
          </p:cNvPr>
          <p:cNvSpPr txBox="1"/>
          <p:nvPr/>
        </p:nvSpPr>
        <p:spPr>
          <a:xfrm>
            <a:off x="2067523" y="4671831"/>
            <a:ext cx="33365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Stephanie Tierney,</a:t>
            </a:r>
          </a:p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Membership </a:t>
            </a:r>
          </a:p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Coordinator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8608EA7-B8EE-0640-B168-A986412B2756}"/>
              </a:ext>
            </a:extLst>
          </p:cNvPr>
          <p:cNvSpPr txBox="1"/>
          <p:nvPr/>
        </p:nvSpPr>
        <p:spPr>
          <a:xfrm>
            <a:off x="6701903" y="4618086"/>
            <a:ext cx="31016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Neda Simeonova,</a:t>
            </a:r>
          </a:p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Communications </a:t>
            </a:r>
          </a:p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Director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A500E20E-5431-F743-80B7-83E64039F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6828" y="1800744"/>
            <a:ext cx="2831832" cy="28710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F0A072C2-6B80-F846-A258-250DF613B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5967" y="1800744"/>
            <a:ext cx="2659666" cy="287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8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5489574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dirty="0">
                <a:latin typeface="Arial Black" charset="0"/>
                <a:ea typeface="Arial Black" charset="0"/>
                <a:cs typeface="Arial Black" charset="0"/>
              </a:rPr>
              <a:t>ERA’s staff: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DEBC8DC-0EF2-1748-B25C-129C1D0BE447}"/>
              </a:ext>
            </a:extLst>
          </p:cNvPr>
          <p:cNvSpPr txBox="1"/>
          <p:nvPr/>
        </p:nvSpPr>
        <p:spPr>
          <a:xfrm>
            <a:off x="2380316" y="4669008"/>
            <a:ext cx="2230265" cy="1212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Tess Hill,</a:t>
            </a:r>
          </a:p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Conference </a:t>
            </a:r>
          </a:p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Coordinator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8608EA7-B8EE-0640-B168-A986412B2756}"/>
              </a:ext>
            </a:extLst>
          </p:cNvPr>
          <p:cNvSpPr txBox="1"/>
          <p:nvPr/>
        </p:nvSpPr>
        <p:spPr>
          <a:xfrm>
            <a:off x="6924586" y="4669008"/>
            <a:ext cx="23038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Erin Collins, </a:t>
            </a:r>
          </a:p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Events </a:t>
            </a:r>
          </a:p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Coordinator</a:t>
            </a:r>
          </a:p>
        </p:txBody>
      </p:sp>
      <p:pic>
        <p:nvPicPr>
          <p:cNvPr id="2" name="Picture 1" descr="Tes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58" y="1834316"/>
            <a:ext cx="2656379" cy="28346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D48031B-A12C-1D4F-8B67-50426ED0B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892" y="1834316"/>
            <a:ext cx="2603224" cy="283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82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5489574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dirty="0">
                <a:latin typeface="Arial Black" charset="0"/>
                <a:ea typeface="Arial Black" charset="0"/>
                <a:cs typeface="Arial Black" charset="0"/>
              </a:rPr>
              <a:t>ERA’s staff: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DEBC8DC-0EF2-1748-B25C-129C1D0BE447}"/>
              </a:ext>
            </a:extLst>
          </p:cNvPr>
          <p:cNvSpPr txBox="1"/>
          <p:nvPr/>
        </p:nvSpPr>
        <p:spPr>
          <a:xfrm>
            <a:off x="2380316" y="4669008"/>
            <a:ext cx="24465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Bill Warfield,</a:t>
            </a:r>
          </a:p>
          <a:p>
            <a:pPr algn="ctr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Director of Finance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AEE0A67-045F-C64F-8849-C60AA3E12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5583" y="1705708"/>
            <a:ext cx="2381250" cy="296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2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81CCAE5-7215-D24B-85C8-71B4A887C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666" y="719667"/>
            <a:ext cx="10380133" cy="5457296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6000" dirty="0">
                <a:latin typeface="Arial Black" charset="0"/>
                <a:ea typeface="Arial Black" charset="0"/>
                <a:cs typeface="Arial Black" charset="0"/>
              </a:rPr>
              <a:t>Membership Update: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000" dirty="0">
              <a:latin typeface="Arial Black" charset="0"/>
              <a:ea typeface="Arial Black" charset="0"/>
              <a:cs typeface="Arial Black" charset="0"/>
            </a:endParaRPr>
          </a:p>
          <a:p>
            <a:r>
              <a:rPr lang="en-US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Membership is </a:t>
            </a:r>
            <a:r>
              <a:rPr lang="en-US" sz="3600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UP</a:t>
            </a:r>
            <a:r>
              <a:rPr lang="en-US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 in all categories.</a:t>
            </a:r>
          </a:p>
          <a:p>
            <a:pPr marL="0" indent="0">
              <a:buNone/>
            </a:pPr>
            <a:endParaRPr lang="en-US"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r>
              <a:rPr lang="en-US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Almost 600 members in YOUR ERA.</a:t>
            </a:r>
          </a:p>
          <a:p>
            <a:endParaRPr lang="en-US"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r>
              <a:rPr lang="en-US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Major membership drive is underway under the leadership of Kathie Cahill and Stephanie Tierney.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58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4351338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6000" dirty="0"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Membership Update: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>
              <a:latin typeface="Arial Black" panose="020B0604020202020204" pitchFamily="34" charset="0"/>
              <a:ea typeface="Arial Black" charset="0"/>
              <a:cs typeface="Arial Black" panose="020B0604020202020204" pitchFamily="34" charset="0"/>
            </a:endParaRPr>
          </a:p>
          <a:p>
            <a:r>
              <a:rPr lang="en-US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Give </a:t>
            </a:r>
            <a:r>
              <a:rPr lang="en-US" sz="3600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US</a:t>
            </a:r>
            <a:r>
              <a:rPr lang="en-US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 names and contact information for anyone you want us to approach for membership.</a:t>
            </a:r>
          </a:p>
          <a:p>
            <a:endParaRPr lang="en-US" sz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r>
              <a:rPr lang="en-US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Our best sales team is made up of our   existing members!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6600" dirty="0"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5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5834348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6000" dirty="0">
                <a:latin typeface="Arial Black" charset="0"/>
                <a:ea typeface="Arial Black" charset="0"/>
                <a:cs typeface="Arial Black" charset="0"/>
              </a:rPr>
              <a:t>New ERA website  </a:t>
            </a:r>
          </a:p>
          <a:p>
            <a:r>
              <a:rPr lang="en-US" sz="3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Visit: </a:t>
            </a:r>
            <a:r>
              <a:rPr lang="en-US" sz="3600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www.era.org</a:t>
            </a:r>
          </a:p>
          <a:p>
            <a:r>
              <a:rPr lang="en-US" sz="3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More intuitive and modern</a:t>
            </a:r>
          </a:p>
          <a:p>
            <a:r>
              <a:rPr lang="en-US" sz="3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New fresh look for ERA</a:t>
            </a:r>
          </a:p>
          <a:p>
            <a:r>
              <a:rPr lang="en-US" sz="3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Includes embedded videos</a:t>
            </a:r>
          </a:p>
          <a:p>
            <a:r>
              <a:rPr lang="en-US" sz="3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Have you “kicked the tires?”</a:t>
            </a:r>
          </a:p>
          <a:p>
            <a:r>
              <a:rPr lang="en-US" sz="3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Reset your password and go see what      GREAT STUFF is in there!</a:t>
            </a:r>
          </a:p>
          <a:p>
            <a:r>
              <a:rPr lang="en-US" sz="3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Update your rep listing!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6600" dirty="0"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23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1"/>
            <a:ext cx="10824148" cy="6104171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6000" dirty="0"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electronica 2018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400" dirty="0"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November 12-15, Munich</a:t>
            </a:r>
          </a:p>
          <a:p>
            <a:pPr marL="0" indent="0">
              <a:buNone/>
            </a:pPr>
            <a:endParaRPr lang="en-US" sz="1600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0" indent="0">
              <a:buNone/>
            </a:pPr>
            <a:r>
              <a:rPr lang="en-US" sz="3000" dirty="0">
                <a:latin typeface="Arial Black" panose="020B0604020202020204" pitchFamily="34" charset="0"/>
                <a:cs typeface="Arial Black" panose="020B0604020202020204" pitchFamily="34" charset="0"/>
              </a:rPr>
              <a:t>ERA will be there:</a:t>
            </a:r>
          </a:p>
          <a:p>
            <a:r>
              <a:rPr lang="en-US" sz="3000" dirty="0">
                <a:solidFill>
                  <a:srgbClr val="FFC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Walter Tobin</a:t>
            </a:r>
          </a:p>
          <a:p>
            <a:r>
              <a:rPr lang="en-US" sz="3000" dirty="0">
                <a:solidFill>
                  <a:srgbClr val="FFC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John </a:t>
            </a:r>
            <a:r>
              <a:rPr lang="en-US" sz="3000" dirty="0" err="1">
                <a:solidFill>
                  <a:srgbClr val="FFC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Hutson</a:t>
            </a:r>
            <a:r>
              <a:rPr lang="en-US" sz="3000" dirty="0">
                <a:solidFill>
                  <a:srgbClr val="FFC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, </a:t>
            </a:r>
            <a:r>
              <a:rPr lang="en-US" sz="3000" dirty="0">
                <a:latin typeface="Arial Black" panose="020B0604020202020204" pitchFamily="34" charset="0"/>
                <a:cs typeface="Arial Black" panose="020B0604020202020204" pitchFamily="34" charset="0"/>
              </a:rPr>
              <a:t>MacInnis Group</a:t>
            </a:r>
          </a:p>
          <a:p>
            <a:r>
              <a:rPr lang="en-US" sz="3000" dirty="0">
                <a:solidFill>
                  <a:srgbClr val="FFC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Mark </a:t>
            </a:r>
            <a:r>
              <a:rPr lang="en-US" sz="3000" dirty="0" err="1">
                <a:solidFill>
                  <a:srgbClr val="FFC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Motsinger</a:t>
            </a:r>
            <a:r>
              <a:rPr lang="en-US" sz="3000" dirty="0">
                <a:solidFill>
                  <a:srgbClr val="FFC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, </a:t>
            </a:r>
            <a:r>
              <a:rPr lang="en-US" sz="3000" dirty="0">
                <a:latin typeface="Arial Black" panose="020B0604020202020204" pitchFamily="34" charset="0"/>
                <a:cs typeface="Arial Black" panose="020B0604020202020204" pitchFamily="34" charset="0"/>
              </a:rPr>
              <a:t>Wallace Electronic Sales</a:t>
            </a:r>
          </a:p>
          <a:p>
            <a:r>
              <a:rPr lang="en-US" sz="3000" dirty="0">
                <a:solidFill>
                  <a:srgbClr val="FFC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Holly Myers, </a:t>
            </a:r>
            <a:r>
              <a:rPr lang="en-US" sz="3000" dirty="0">
                <a:latin typeface="Arial Black" panose="020B0604020202020204" pitchFamily="34" charset="0"/>
                <a:cs typeface="Arial Black" panose="020B0604020202020204" pitchFamily="34" charset="0"/>
              </a:rPr>
              <a:t>Wallace Electronic Sales</a:t>
            </a:r>
          </a:p>
          <a:p>
            <a:r>
              <a:rPr lang="en-US" sz="3000" dirty="0">
                <a:solidFill>
                  <a:srgbClr val="FFC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Tom Griffin, </a:t>
            </a:r>
            <a:r>
              <a:rPr lang="en-US" sz="3000" dirty="0">
                <a:latin typeface="Arial Black" panose="020B0604020202020204" pitchFamily="34" charset="0"/>
                <a:cs typeface="Arial Black" panose="020B0604020202020204" pitchFamily="34" charset="0"/>
              </a:rPr>
              <a:t>Catalyst Sales	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6600" dirty="0">
              <a:latin typeface="Arial Black" charset="0"/>
              <a:ea typeface="Arial Black" charset="0"/>
              <a:cs typeface="Arial Black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7519090B-B2A5-204C-BEBE-CEB6F6D4A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336" y="1573557"/>
            <a:ext cx="3483724" cy="199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83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1"/>
            <a:ext cx="10824148" cy="5579515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6000" dirty="0"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EDS Summit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2400" dirty="0">
                <a:latin typeface="Arial Black" panose="020B0604020202020204" pitchFamily="34" charset="0"/>
                <a:ea typeface="Arial Black" charset="0"/>
                <a:cs typeface="Arial Black" panose="020B0604020202020204" pitchFamily="34" charset="0"/>
              </a:rPr>
              <a:t>May 15 – 18, 2018, Las Vegas</a:t>
            </a:r>
          </a:p>
          <a:p>
            <a:pPr>
              <a:lnSpc>
                <a:spcPct val="110000"/>
              </a:lnSpc>
            </a:pPr>
            <a:r>
              <a:rPr lang="en-US" sz="3600" dirty="0">
                <a:latin typeface="Arial Black" panose="020B0604020202020204" pitchFamily="34" charset="0"/>
                <a:cs typeface="Arial Black" panose="020B0604020202020204" pitchFamily="34" charset="0"/>
              </a:rPr>
              <a:t>This is a </a:t>
            </a:r>
            <a:r>
              <a:rPr lang="en-US" sz="3600" dirty="0">
                <a:solidFill>
                  <a:srgbClr val="FFC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MUST</a:t>
            </a:r>
            <a:r>
              <a:rPr lang="en-US" sz="3600" dirty="0">
                <a:latin typeface="Arial Black" panose="020B0604020202020204" pitchFamily="34" charset="0"/>
                <a:cs typeface="Arial Black" panose="020B0604020202020204" pitchFamily="34" charset="0"/>
              </a:rPr>
              <a:t> attend event!</a:t>
            </a:r>
          </a:p>
          <a:p>
            <a:pPr>
              <a:lnSpc>
                <a:spcPct val="110000"/>
              </a:lnSpc>
            </a:pPr>
            <a:r>
              <a:rPr lang="en-US" sz="3600" dirty="0">
                <a:latin typeface="Arial Black" panose="020B0604020202020204" pitchFamily="34" charset="0"/>
                <a:cs typeface="Arial Black" panose="020B0604020202020204" pitchFamily="34" charset="0"/>
              </a:rPr>
              <a:t>ERA / ECIA hosted breakfast                      on May 17 at 6:45 a.m.</a:t>
            </a:r>
          </a:p>
          <a:p>
            <a:pPr>
              <a:lnSpc>
                <a:spcPct val="110000"/>
              </a:lnSpc>
            </a:pPr>
            <a:r>
              <a:rPr lang="en-US" sz="3600" dirty="0">
                <a:latin typeface="Arial Black" panose="020B0604020202020204" pitchFamily="34" charset="0"/>
                <a:cs typeface="Arial Black" panose="020B0604020202020204" pitchFamily="34" charset="0"/>
              </a:rPr>
              <a:t>ERA Center is </a:t>
            </a:r>
            <a:r>
              <a:rPr lang="en-US" sz="3600" dirty="0">
                <a:solidFill>
                  <a:srgbClr val="FFC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YOUR</a:t>
            </a:r>
            <a:r>
              <a:rPr lang="en-US" sz="3600" dirty="0">
                <a:latin typeface="Arial Black" panose="020B0604020202020204" pitchFamily="34" charset="0"/>
                <a:cs typeface="Arial Black" panose="020B0604020202020204" pitchFamily="34" charset="0"/>
              </a:rPr>
              <a:t> headquarters. </a:t>
            </a:r>
          </a:p>
          <a:p>
            <a:pPr>
              <a:lnSpc>
                <a:spcPct val="110000"/>
              </a:lnSpc>
            </a:pPr>
            <a:r>
              <a:rPr lang="en-US" sz="3600" dirty="0">
                <a:latin typeface="Arial Black" panose="020B0604020202020204" pitchFamily="34" charset="0"/>
                <a:cs typeface="Arial Black" panose="020B0604020202020204" pitchFamily="34" charset="0"/>
              </a:rPr>
              <a:t>ERA Conference Room available – schedule with Karin.</a:t>
            </a:r>
          </a:p>
          <a:p>
            <a:pPr marL="0" indent="0">
              <a:buNone/>
            </a:pPr>
            <a:endParaRPr lang="en-US" sz="3200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6600" dirty="0">
              <a:latin typeface="Arial Black" charset="0"/>
              <a:ea typeface="Arial Black" charset="0"/>
              <a:cs typeface="Arial Black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D8DDBD5-7B17-C74A-93F2-C4568F0DF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1811" y="581441"/>
            <a:ext cx="2366789" cy="288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18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5594506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latin typeface="Arial Black" charset="0"/>
                <a:ea typeface="Arial Black" charset="0"/>
                <a:cs typeface="Arial Black" charset="0"/>
              </a:rPr>
              <a:t>ERA Insurance Trust … coming back?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New insurance laws MAY allow ERA to ONCE AGAIN offer members insurance across state lines.</a:t>
            </a:r>
            <a:endParaRPr lang="en-US" sz="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>
              <a:lnSpc>
                <a:spcPct val="100000"/>
              </a:lnSpc>
            </a:pPr>
            <a:r>
              <a:rPr lang="en-US" sz="3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Working with Gerry Newman and               Adam Glazer on this key development.</a:t>
            </a:r>
            <a:endParaRPr lang="en-US" sz="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>
              <a:lnSpc>
                <a:spcPct val="100000"/>
              </a:lnSpc>
            </a:pPr>
            <a:r>
              <a:rPr lang="en-US" sz="3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Stay tuned!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6600" dirty="0"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87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5594506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latin typeface="Arial Black" charset="0"/>
                <a:ea typeface="Arial Black" charset="0"/>
                <a:cs typeface="Arial Black" charset="0"/>
              </a:rPr>
              <a:t>New Tax Plans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Article published by Stan Herzog on    Feb. 10.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Headline on Woodstock Wire on Feb. 11.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Impact on our rep members is real.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Change in deductions for T&amp;E, etc.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Talk to your accountants!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Do not miss the windows per new regulations.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6600" dirty="0"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07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5594506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latin typeface="Arial Black" charset="0"/>
                <a:ea typeface="Arial Black" charset="0"/>
                <a:cs typeface="Arial Black" charset="0"/>
              </a:rPr>
              <a:t>Chapter Activities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7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Strong chapter activities in 2017!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7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List of all activities is posted on </a:t>
            </a:r>
            <a:r>
              <a:rPr lang="en-US" sz="27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www.era.org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7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Great </a:t>
            </a:r>
            <a:r>
              <a:rPr lang="en-US" sz="27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COLT</a:t>
            </a:r>
            <a:r>
              <a:rPr lang="en-US" sz="27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 session under the leadership of              Bob Evans and Stephanie Tierney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7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2017 COLT   attendees: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7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Mark Bowers		St. Louis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7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Peter Conlan 		Mid-Lantic 	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7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Pat Ferry			Indiana-Kentucky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7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Robert Foertsch	Metro New York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7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Todd Ford			Dixie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7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Mario Rossetti		Arizona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7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Bryan Teen		Carolinas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66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06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5594506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latin typeface="Arial Black" charset="0"/>
                <a:ea typeface="Arial Black" charset="0"/>
                <a:cs typeface="Arial Black" charset="0"/>
              </a:rPr>
              <a:t>Chapter Activities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latin typeface="Arial Black" charset="0"/>
              <a:ea typeface="Arial Black" charset="0"/>
              <a:cs typeface="Arial Black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Over 20 entries from 11 chapters for      Chapter of the Year Award consideration.,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32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The strength of ERA resides in the       Chapters – </a:t>
            </a:r>
            <a:r>
              <a:rPr lang="en-US" sz="3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YOU!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66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50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5594506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latin typeface="Arial Black" charset="0"/>
                <a:ea typeface="Arial Black" charset="0"/>
                <a:cs typeface="Arial Black" charset="0"/>
              </a:rPr>
              <a:t>New Chapter Initiatives for 2018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MEXICO</a:t>
            </a:r>
            <a:endParaRPr lang="en-US" sz="32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Inaugural meeting held Feb. 21 in Guadalajara.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Over 50 people attended.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Looking to establish a leadership            team and complete legal process.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32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66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91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5594506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latin typeface="Arial Black" charset="0"/>
                <a:ea typeface="Arial Black" charset="0"/>
                <a:cs typeface="Arial Black" charset="0"/>
              </a:rPr>
              <a:t>New Chapter Initiatives for 2018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CANADA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Adam Grigor of Tech-Trek and John </a:t>
            </a:r>
            <a:r>
              <a:rPr lang="en-US" sz="3200" dirty="0" err="1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Grobanoupoulas</a:t>
            </a:r>
            <a:r>
              <a:rPr lang="en-US" sz="3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 of Sigma Component Design are heading up initiative.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HONG KONG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Franky Li of Mornsun is heading 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2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 up initiative.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32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66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04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5804368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latin typeface="Arial Black" charset="0"/>
                <a:ea typeface="Arial Black" charset="0"/>
                <a:cs typeface="Arial Black" charset="0"/>
              </a:rPr>
              <a:t>Teleforums</a:t>
            </a:r>
            <a:endParaRPr lang="en-US" sz="32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>
              <a:lnSpc>
                <a:spcPts val="3660"/>
              </a:lnSpc>
              <a:spcBef>
                <a:spcPts val="0"/>
              </a:spcBef>
              <a:defRPr/>
            </a:pPr>
            <a:r>
              <a:rPr lang="en-US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Initiative headed up by Stephanie Tierney</a:t>
            </a:r>
          </a:p>
          <a:p>
            <a:pPr>
              <a:lnSpc>
                <a:spcPts val="3660"/>
              </a:lnSpc>
              <a:spcBef>
                <a:spcPts val="0"/>
              </a:spcBef>
              <a:defRPr/>
            </a:pPr>
            <a:r>
              <a:rPr lang="en-US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Partnering with Nicki Weiss for over 10 years!</a:t>
            </a:r>
          </a:p>
          <a:p>
            <a:pPr>
              <a:lnSpc>
                <a:spcPts val="3660"/>
              </a:lnSpc>
              <a:spcBef>
                <a:spcPts val="0"/>
              </a:spcBef>
              <a:defRPr/>
            </a:pPr>
            <a:r>
              <a:rPr lang="en-US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Great “boots on the ground” training</a:t>
            </a:r>
          </a:p>
          <a:p>
            <a:pPr>
              <a:lnSpc>
                <a:spcPts val="3660"/>
              </a:lnSpc>
              <a:spcBef>
                <a:spcPts val="0"/>
              </a:spcBef>
              <a:defRPr/>
            </a:pPr>
            <a:r>
              <a:rPr lang="en-US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Facilitated by YOU – real-life executives from manufacturers, reps and distribution</a:t>
            </a:r>
          </a:p>
          <a:p>
            <a:pPr>
              <a:lnSpc>
                <a:spcPts val="3660"/>
              </a:lnSpc>
              <a:spcBef>
                <a:spcPts val="0"/>
              </a:spcBef>
              <a:defRPr/>
            </a:pPr>
            <a:r>
              <a:rPr lang="en-US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Many thanks to all of the co-facilitators who have made this initiative a HUGE success!</a:t>
            </a:r>
          </a:p>
          <a:p>
            <a:pPr>
              <a:lnSpc>
                <a:spcPts val="3660"/>
              </a:lnSpc>
              <a:spcBef>
                <a:spcPts val="0"/>
              </a:spcBef>
              <a:defRPr/>
            </a:pPr>
            <a:r>
              <a:rPr lang="en-US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One of the biggest differentiators of ERA! </a:t>
            </a:r>
          </a:p>
          <a:p>
            <a:pPr>
              <a:lnSpc>
                <a:spcPts val="3660"/>
              </a:lnSpc>
              <a:spcBef>
                <a:spcPts val="0"/>
              </a:spcBef>
              <a:defRPr/>
            </a:pPr>
            <a:r>
              <a:rPr lang="en-US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All past teleforums are available to                  members in audio files on www.era.org.</a:t>
            </a:r>
          </a:p>
          <a:p>
            <a:pPr marL="0" indent="0">
              <a:lnSpc>
                <a:spcPts val="3660"/>
              </a:lnSpc>
              <a:spcBef>
                <a:spcPts val="0"/>
              </a:spcBef>
              <a:buNone/>
              <a:defRPr/>
            </a:pPr>
            <a:endParaRPr lang="en-US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32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66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AB845B9-9083-1A4F-A85A-85BCD6E22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5087" y="581442"/>
            <a:ext cx="4389765" cy="102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5804368"/>
          </a:xfrm>
          <a:ln>
            <a:noFill/>
          </a:ln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latin typeface="Arial Black" charset="0"/>
                <a:ea typeface="Arial Black" charset="0"/>
                <a:cs typeface="Arial Black" charset="0"/>
              </a:rPr>
              <a:t>Teleforums</a:t>
            </a:r>
            <a:endParaRPr lang="en-US" sz="32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marL="0" indent="0">
              <a:buNone/>
            </a:pPr>
            <a:r>
              <a:rPr lang="en-US" sz="3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2017 Schedule:</a:t>
            </a:r>
          </a:p>
          <a:p>
            <a:pPr marL="457200" lvl="1" indent="0">
              <a:buNone/>
            </a:pP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Jan. 16: Top 2017 Business Challenges</a:t>
            </a:r>
          </a:p>
          <a:p>
            <a:pPr lvl="2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Mark Wachtel – SJ Associates</a:t>
            </a:r>
          </a:p>
          <a:p>
            <a:pPr lvl="2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Melissa Bychinski – Newark element 14</a:t>
            </a:r>
          </a:p>
          <a:p>
            <a:pPr lvl="2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Tom Wichert – TDK/Lambda Americas</a:t>
            </a:r>
          </a:p>
          <a:p>
            <a:pPr marL="457200" lvl="1" indent="0">
              <a:buNone/>
            </a:pP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March 21: Operating Remotely</a:t>
            </a:r>
          </a:p>
          <a:p>
            <a:pPr lvl="2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Mark LaPointe – SMC Diodes</a:t>
            </a:r>
          </a:p>
          <a:p>
            <a:pPr lvl="2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Rick LaPiana – Cain-Forlaw</a:t>
            </a:r>
          </a:p>
          <a:p>
            <a:pPr marL="457200" lvl="1" indent="0">
              <a:buNone/>
            </a:pP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May 25: Time and Territory Management</a:t>
            </a:r>
          </a:p>
          <a:p>
            <a:pPr lvl="2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John Rozanski – PEI Genesis</a:t>
            </a:r>
          </a:p>
          <a:p>
            <a:pPr lvl="2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Dan Hill – Newark element 14</a:t>
            </a:r>
          </a:p>
          <a:p>
            <a:pPr lvl="2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Joe Braun – EK Micro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32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66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AB845B9-9083-1A4F-A85A-85BCD6E22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5087" y="581442"/>
            <a:ext cx="4389765" cy="102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0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5804368"/>
          </a:xfrm>
          <a:ln>
            <a:noFill/>
          </a:ln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latin typeface="Arial Black" charset="0"/>
                <a:ea typeface="Arial Black" charset="0"/>
                <a:cs typeface="Arial Black" charset="0"/>
              </a:rPr>
              <a:t>Teleforums</a:t>
            </a:r>
            <a:endParaRPr lang="en-US" sz="32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marL="0" indent="0">
              <a:buNone/>
            </a:pPr>
            <a:r>
              <a:rPr lang="en-US" sz="3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2017 Schedule, continued:</a:t>
            </a:r>
          </a:p>
          <a:p>
            <a:pPr marL="457200" lvl="1" indent="0">
              <a:buNone/>
            </a:pP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July 11: Proactively Leading Change</a:t>
            </a:r>
          </a:p>
          <a:p>
            <a:pPr lvl="2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John Beaver – GSA Optimum</a:t>
            </a:r>
          </a:p>
          <a:p>
            <a:pPr lvl="2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Todd Boyce – Quist</a:t>
            </a:r>
          </a:p>
          <a:p>
            <a:pPr lvl="2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Chris Porter – Digi-Key</a:t>
            </a:r>
          </a:p>
          <a:p>
            <a:pPr marL="457200" lvl="1" indent="0">
              <a:buNone/>
            </a:pP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Sept. 19: How do you Introduce a New Supplier to your Customer?</a:t>
            </a:r>
          </a:p>
          <a:p>
            <a:pPr lvl="2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Mike Longano – Millennium Technical Sales</a:t>
            </a:r>
          </a:p>
          <a:p>
            <a:pPr lvl="2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Amy Hain – RFMW</a:t>
            </a:r>
          </a:p>
          <a:p>
            <a:pPr lvl="2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Bill Romick – DNA Group</a:t>
            </a:r>
          </a:p>
          <a:p>
            <a:pPr marL="457200" lvl="1" indent="0">
              <a:buNone/>
            </a:pP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Nov. 14: Goal Setting for 2018</a:t>
            </a:r>
          </a:p>
          <a:p>
            <a:pPr lvl="2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Don Higley – JEBCO</a:t>
            </a:r>
          </a:p>
          <a:p>
            <a:pPr lvl="2"/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Jessica Zhang – Super PCB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32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66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AB845B9-9083-1A4F-A85A-85BCD6E22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5087" y="581442"/>
            <a:ext cx="4389765" cy="102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62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5804368"/>
          </a:xfrm>
          <a:ln>
            <a:noFill/>
          </a:ln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latin typeface="Arial Black" charset="0"/>
                <a:ea typeface="Arial Black" charset="0"/>
                <a:cs typeface="Arial Black" charset="0"/>
              </a:rPr>
              <a:t>Teleforums</a:t>
            </a:r>
            <a:endParaRPr lang="en-US" sz="32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marL="0" indent="0">
              <a:buNone/>
            </a:pPr>
            <a:r>
              <a:rPr lang="en-US" sz="3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2018 Teleforum Outline:</a:t>
            </a:r>
          </a:p>
          <a:p>
            <a:pPr lvl="0"/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Feb. 15: Your Digital Image in Today's Selling Environment</a:t>
            </a:r>
          </a:p>
          <a:p>
            <a:pPr lvl="1"/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Steve Cholas – Industry Media Expert</a:t>
            </a:r>
          </a:p>
          <a:p>
            <a:pPr lvl="1"/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Barbara Jorgensen – Managing Editor at Electronics Purchasing Strategies</a:t>
            </a:r>
          </a:p>
          <a:p>
            <a:pPr lvl="1"/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Penny Hoglund – AEM Group</a:t>
            </a:r>
          </a:p>
          <a:p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April 19: How Do You Find Customers in New              Markets?</a:t>
            </a:r>
          </a:p>
          <a:p>
            <a:pPr lvl="0"/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June 21: Reviewing Your 2018 Goals</a:t>
            </a:r>
          </a:p>
          <a:p>
            <a:pPr lvl="0"/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Aug. 2: Effective Professional Development</a:t>
            </a:r>
          </a:p>
          <a:p>
            <a:pPr lvl="0"/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Oct. 11: Evaluating Your Product Offering</a:t>
            </a:r>
          </a:p>
          <a:p>
            <a:pPr lvl="0"/>
            <a:r>
              <a:rPr lang="en-US" sz="2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Dec. 6: Topic to be determined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32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defRPr/>
            </a:pPr>
            <a:endParaRPr lang="en-US" sz="28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66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AB845B9-9083-1A4F-A85A-85BCD6E22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5087" y="581442"/>
            <a:ext cx="4389765" cy="1026261"/>
          </a:xfrm>
          <a:prstGeom prst="rect">
            <a:avLst/>
          </a:prstGeom>
        </p:spPr>
      </p:pic>
      <p:sp>
        <p:nvSpPr>
          <p:cNvPr id="5" name="Right Arrow 4">
            <a:extLst>
              <a:ext uri="{FF2B5EF4-FFF2-40B4-BE49-F238E27FC236}">
                <a16:creationId xmlns="" xmlns:a16="http://schemas.microsoft.com/office/drawing/2014/main" id="{1FA2FA93-3F69-3D4A-B2F0-413F3E5E1FB2}"/>
              </a:ext>
            </a:extLst>
          </p:cNvPr>
          <p:cNvSpPr/>
          <p:nvPr/>
        </p:nvSpPr>
        <p:spPr>
          <a:xfrm rot="10800000">
            <a:off x="8442936" y="4064684"/>
            <a:ext cx="1466491" cy="1915064"/>
          </a:xfrm>
          <a:prstGeom prst="rightArrow">
            <a:avLst/>
          </a:prstGeom>
          <a:solidFill>
            <a:srgbClr val="FFC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A6716A0-91E7-D949-B93D-188B009D9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6181" y="3658623"/>
            <a:ext cx="2593236" cy="88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64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5594506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i="1" dirty="0">
                <a:latin typeface="Arial Black" charset="0"/>
                <a:ea typeface="Arial Black" charset="0"/>
                <a:cs typeface="Arial Black" charset="0"/>
              </a:rPr>
              <a:t>The Representor</a:t>
            </a:r>
          </a:p>
          <a:p>
            <a:r>
              <a:rPr lang="en-US" sz="3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New look and feel</a:t>
            </a:r>
          </a:p>
          <a:p>
            <a:r>
              <a:rPr lang="en-US" sz="3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Hard copy and online</a:t>
            </a:r>
          </a:p>
          <a:p>
            <a:r>
              <a:rPr lang="en-US" sz="3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New columns:</a:t>
            </a:r>
          </a:p>
          <a:p>
            <a:pPr lvl="1"/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‘Off the Shelf’</a:t>
            </a:r>
          </a:p>
          <a:p>
            <a:pPr lvl="1"/>
            <a:r>
              <a:rPr lang="en-US" sz="3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‘From the Floor’</a:t>
            </a:r>
          </a:p>
          <a:p>
            <a:r>
              <a:rPr lang="en-US" sz="3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This is </a:t>
            </a:r>
            <a:r>
              <a:rPr lang="en-US" sz="3400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YOUR</a:t>
            </a:r>
            <a:r>
              <a:rPr lang="en-US" sz="3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 voice to the industry.</a:t>
            </a:r>
          </a:p>
          <a:p>
            <a:r>
              <a:rPr lang="en-US" sz="3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We are always looking for aspiring        authors!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6600" dirty="0">
              <a:latin typeface="Arial Black" charset="0"/>
              <a:ea typeface="Arial Black" charset="0"/>
              <a:cs typeface="Arial Black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9B60CD2-58AD-9B4D-BD05-E322A8733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0734" y="876655"/>
            <a:ext cx="2614054" cy="336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9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5594506"/>
          </a:xfrm>
        </p:spPr>
        <p:txBody>
          <a:bodyPr>
            <a:noAutofit/>
          </a:bodyPr>
          <a:lstStyle/>
          <a:p>
            <a:endParaRPr lang="en-US" sz="36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marL="0" indent="0">
              <a:buNone/>
            </a:pPr>
            <a:endParaRPr lang="en-US" sz="3600" dirty="0">
              <a:ln w="3175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rial Black" charset="0"/>
              <a:ea typeface="Arial Black" charset="0"/>
              <a:cs typeface="Arial Black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6600" dirty="0">
              <a:latin typeface="Arial Black" charset="0"/>
              <a:ea typeface="Arial Black" charset="0"/>
              <a:cs typeface="Arial Black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3A00F8D-9B9A-4F46-B9F9-90FB32D76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013" y="581442"/>
            <a:ext cx="4513289" cy="9942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E9848932-32B2-4048-AA55-5C453DC9E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013" y="1697000"/>
            <a:ext cx="2186882" cy="21788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4AB509C-300D-9E48-BA09-F50D6C2E6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013" y="3997114"/>
            <a:ext cx="2186882" cy="217883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0959ECC9-6714-4448-A8AD-BEAE1437F168}"/>
              </a:ext>
            </a:extLst>
          </p:cNvPr>
          <p:cNvSpPr/>
          <p:nvPr/>
        </p:nvSpPr>
        <p:spPr>
          <a:xfrm>
            <a:off x="3461767" y="2093919"/>
            <a:ext cx="76356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Calibri" panose="020F0502020204030204" pitchFamily="34" charset="0"/>
                <a:cs typeface="Arial Black" panose="020B0604020202020204" pitchFamily="34" charset="0"/>
              </a:rPr>
              <a:t>Charles M. Cohon, CPMR</a:t>
            </a:r>
            <a:b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Calibri" panose="020F0502020204030204" pitchFamily="34" charset="0"/>
                <a:cs typeface="Arial Black" panose="020B0604020202020204" pitchFamily="34" charset="0"/>
              </a:rPr>
            </a:b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Calibri" panose="020F0502020204030204" pitchFamily="34" charset="0"/>
                <a:cs typeface="Arial Black" panose="020B0604020202020204" pitchFamily="34" charset="0"/>
              </a:rPr>
              <a:t>Certified Association Executive (CAE)</a:t>
            </a:r>
          </a:p>
          <a:p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ea typeface="Calibri" panose="020F0502020204030204" pitchFamily="34" charset="0"/>
                <a:cs typeface="Arial Black" panose="020B0604020202020204" pitchFamily="34" charset="0"/>
              </a:rPr>
              <a:t>CEO and President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5BA6783-3EDE-2E48-9640-74A8C53DAE3B}"/>
              </a:ext>
            </a:extLst>
          </p:cNvPr>
          <p:cNvSpPr/>
          <p:nvPr/>
        </p:nvSpPr>
        <p:spPr>
          <a:xfrm>
            <a:off x="3461767" y="4313902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John Beaver</a:t>
            </a:r>
            <a:b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Chairman of the Board</a:t>
            </a:r>
            <a:b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GSA Optimum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FF6BB763-1D52-2441-979B-511926522D67}"/>
              </a:ext>
            </a:extLst>
          </p:cNvPr>
          <p:cNvSpPr/>
          <p:nvPr/>
        </p:nvSpPr>
        <p:spPr>
          <a:xfrm>
            <a:off x="5873989" y="663082"/>
            <a:ext cx="59532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A warm welcome to Charley and all    of the MANA members here today!</a:t>
            </a:r>
          </a:p>
        </p:txBody>
      </p:sp>
    </p:spTree>
    <p:extLst>
      <p:ext uri="{BB962C8B-B14F-4D97-AF65-F5344CB8AC3E}">
        <p14:creationId xmlns:p14="http://schemas.microsoft.com/office/powerpoint/2010/main" val="309299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94FC1650-6944-5B4C-ADE9-97FCB55E22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0864" y="643303"/>
            <a:ext cx="3255290" cy="74588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95795DFD-67BE-1C4A-9400-43F761952648}"/>
              </a:ext>
            </a:extLst>
          </p:cNvPr>
          <p:cNvSpPr/>
          <p:nvPr/>
        </p:nvSpPr>
        <p:spPr>
          <a:xfrm>
            <a:off x="1140863" y="1540958"/>
            <a:ext cx="735855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Founded in 1984 via $250,000 funding from ERA White Pin Members.</a:t>
            </a:r>
          </a:p>
          <a:p>
            <a:endParaRPr lang="en-US" sz="24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Key programs offered: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Certified Sales Professional [CSP]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Certified Professional Manufacturers’ Representative [CPMR]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Manufacturers Best Practices [MBP]</a:t>
            </a:r>
          </a:p>
          <a:p>
            <a:pPr lvl="1"/>
            <a:endParaRPr lang="en-US" sz="24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ERA encourages its members to participate in this valuable training.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See Kate during the Conference!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0A3D8A1-E617-B940-A4FF-7FA0DCAD6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9422" y="643303"/>
            <a:ext cx="2787918" cy="280443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0543DE3-106E-C044-A65B-812621D3308E}"/>
              </a:ext>
            </a:extLst>
          </p:cNvPr>
          <p:cNvSpPr/>
          <p:nvPr/>
        </p:nvSpPr>
        <p:spPr>
          <a:xfrm>
            <a:off x="8379502" y="3447738"/>
            <a:ext cx="6096000" cy="215443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1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Kathleen (Kate) Rhoten, CSP</a:t>
            </a:r>
          </a:p>
          <a:p>
            <a:r>
              <a:rPr lang="en-US" sz="1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Executive Director</a:t>
            </a:r>
          </a:p>
          <a:p>
            <a:r>
              <a:rPr lang="en-US" sz="1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MRERF - Manufacturers’                       Representatives Educational                         Research Foundation</a:t>
            </a:r>
          </a:p>
          <a:p>
            <a:pPr fontAlgn="base"/>
            <a:endParaRPr lang="en-US" b="0" dirty="0">
              <a:effectLst/>
              <a:latin typeface="-apple-system"/>
            </a:endParaRPr>
          </a:p>
          <a:p>
            <a:r>
              <a:rPr lang="en-US" b="0" i="0" dirty="0">
                <a:effectLst/>
                <a:latin typeface="-apple-system"/>
              </a:rPr>
              <a:t/>
            </a:r>
            <a:br>
              <a:rPr lang="en-US" b="0" i="0" dirty="0">
                <a:effectLst/>
                <a:latin typeface="-apple-system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5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2" y="465667"/>
            <a:ext cx="11068987" cy="5710281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800" dirty="0">
                <a:latin typeface="Arial Black" panose="020B0604020202020204" pitchFamily="34" charset="0"/>
                <a:cs typeface="Arial Black" panose="020B0604020202020204" pitchFamily="34" charset="0"/>
              </a:rPr>
              <a:t>Sad to say Good-bye …</a:t>
            </a:r>
            <a:r>
              <a:rPr lang="en-US" sz="5400" dirty="0">
                <a:latin typeface="Arial Black" panose="020B0604020202020204" pitchFamily="34" charset="0"/>
                <a:cs typeface="Arial Black" panose="020B0604020202020204" pitchFamily="34" charset="0"/>
              </a:rPr>
              <a:t/>
            </a:r>
            <a:br>
              <a:rPr lang="en-US" sz="5400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4800" dirty="0">
                <a:latin typeface="Arial Black" panose="020B0604020202020204" pitchFamily="34" charset="0"/>
                <a:cs typeface="Arial Black" panose="020B0604020202020204" pitchFamily="34" charset="0"/>
              </a:rPr>
              <a:t>John Denslinger - CEO of ECIA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4800" dirty="0"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6600" dirty="0">
              <a:latin typeface="Arial Black" charset="0"/>
              <a:ea typeface="Arial Black" charset="0"/>
              <a:cs typeface="Arial Black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7DDC458-3E07-3543-AC9D-38FC40FBF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012" y="2141855"/>
            <a:ext cx="2405887" cy="24736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7210839-D382-1849-BF21-7DD3A6DF4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261" y="4246104"/>
            <a:ext cx="3154114" cy="228059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B5A22ED-618D-E84F-B589-FE05A79F7670}"/>
              </a:ext>
            </a:extLst>
          </p:cNvPr>
          <p:cNvSpPr/>
          <p:nvPr/>
        </p:nvSpPr>
        <p:spPr>
          <a:xfrm>
            <a:off x="4006261" y="2307112"/>
            <a:ext cx="78047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Many of us have known John for 35+ years.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Great career at Philips and Murata.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CEO of ECIA for the past five years.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A class act, always 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604020202020204" pitchFamily="34" charset="0"/>
                <a:cs typeface="Arial Black" panose="020B0604020202020204" pitchFamily="34" charset="0"/>
              </a:rPr>
              <a:t>John’s new career:</a:t>
            </a:r>
          </a:p>
        </p:txBody>
      </p:sp>
    </p:spTree>
    <p:extLst>
      <p:ext uri="{BB962C8B-B14F-4D97-AF65-F5344CB8AC3E}">
        <p14:creationId xmlns:p14="http://schemas.microsoft.com/office/powerpoint/2010/main" val="51369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465667"/>
            <a:ext cx="10824148" cy="5710281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latin typeface="Arial Black" charset="0"/>
                <a:ea typeface="Arial Black" charset="0"/>
                <a:cs typeface="Arial Black" charset="0"/>
              </a:rPr>
              <a:t>In closing … </a:t>
            </a:r>
            <a:r>
              <a:rPr lang="en-US" sz="6000" dirty="0">
                <a:solidFill>
                  <a:srgbClr val="FFC000"/>
                </a:solidFill>
                <a:latin typeface="Arial Black" charset="0"/>
                <a:ea typeface="Arial Black" charset="0"/>
                <a:cs typeface="Arial Black" charset="0"/>
              </a:rPr>
              <a:t>ERA is YOU!</a:t>
            </a:r>
          </a:p>
          <a:p>
            <a:pPr>
              <a:lnSpc>
                <a:spcPts val="4420"/>
              </a:lnSpc>
            </a:pPr>
            <a:r>
              <a:rPr lang="en-US" sz="36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Your ERA is alive and active!</a:t>
            </a:r>
          </a:p>
          <a:p>
            <a:pPr>
              <a:lnSpc>
                <a:spcPts val="4420"/>
              </a:lnSpc>
            </a:pPr>
            <a:r>
              <a:rPr lang="en-US" sz="36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It is YOU, the MEMBERS, who make    ERA great!</a:t>
            </a:r>
          </a:p>
          <a:p>
            <a:pPr>
              <a:lnSpc>
                <a:spcPts val="4420"/>
              </a:lnSpc>
            </a:pPr>
            <a:r>
              <a:rPr lang="en-US" sz="36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ERA National is here to support YOU!</a:t>
            </a:r>
          </a:p>
          <a:p>
            <a:pPr>
              <a:lnSpc>
                <a:spcPts val="4420"/>
              </a:lnSpc>
            </a:pPr>
            <a:r>
              <a:rPr lang="en-US" sz="36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My phone </a:t>
            </a:r>
            <a:r>
              <a:rPr lang="mr-IN" sz="36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–</a:t>
            </a:r>
            <a:r>
              <a:rPr lang="en-US" sz="36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 617-901-4088 </a:t>
            </a:r>
            <a:r>
              <a:rPr lang="mr-IN" sz="36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–</a:t>
            </a:r>
            <a:r>
              <a:rPr lang="en-US" sz="36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 is always       ON; my bags are always PACKED!</a:t>
            </a:r>
          </a:p>
          <a:p>
            <a:pPr>
              <a:lnSpc>
                <a:spcPts val="4420"/>
              </a:lnSpc>
            </a:pPr>
            <a:r>
              <a:rPr lang="en-US" sz="3600" dirty="0">
                <a:ln w="3175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charset="0"/>
                <a:ea typeface="Arial Black" charset="0"/>
                <a:cs typeface="Arial Black" charset="0"/>
              </a:rPr>
              <a:t>THANK YOU!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6600" dirty="0">
              <a:latin typeface="Arial Black" charset="0"/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61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3013" y="581442"/>
            <a:ext cx="10824148" cy="4351338"/>
          </a:xfr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dirty="0">
                <a:latin typeface="Arial Black" charset="0"/>
                <a:ea typeface="Arial Black" charset="0"/>
                <a:cs typeface="Arial Black" charset="0"/>
              </a:rPr>
              <a:t>NON-MEMBERS: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dirty="0">
                <a:latin typeface="Arial Black" charset="0"/>
                <a:ea typeface="Arial Black" charset="0"/>
                <a:cs typeface="Arial Black" charset="0"/>
              </a:rPr>
              <a:t>Join ERA while at the conference and receive a </a:t>
            </a:r>
            <a:r>
              <a:rPr lang="en-US" sz="6600" dirty="0">
                <a:solidFill>
                  <a:srgbClr val="FFC000"/>
                </a:solidFill>
                <a:latin typeface="Arial Black" charset="0"/>
                <a:ea typeface="Arial Black" charset="0"/>
                <a:cs typeface="Arial Black" charset="0"/>
              </a:rPr>
              <a:t>$100 </a:t>
            </a:r>
            <a:r>
              <a:rPr lang="en-US" sz="6600" dirty="0">
                <a:latin typeface="Arial Black" charset="0"/>
                <a:ea typeface="Arial Black" charset="0"/>
                <a:cs typeface="Arial Black" charset="0"/>
              </a:rPr>
              <a:t>discount!</a:t>
            </a:r>
          </a:p>
        </p:txBody>
      </p:sp>
    </p:spTree>
    <p:extLst>
      <p:ext uri="{BB962C8B-B14F-4D97-AF65-F5344CB8AC3E}">
        <p14:creationId xmlns:p14="http://schemas.microsoft.com/office/powerpoint/2010/main" val="78508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22092</TotalTime>
  <Words>1184</Words>
  <Application>Microsoft Macintosh PowerPoint</Application>
  <PresentationFormat>Custom</PresentationFormat>
  <Paragraphs>289</Paragraphs>
  <Slides>32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 Collins</dc:creator>
  <cp:lastModifiedBy>Tess Hill</cp:lastModifiedBy>
  <cp:revision>303</cp:revision>
  <cp:lastPrinted>2018-02-19T15:39:18Z</cp:lastPrinted>
  <dcterms:created xsi:type="dcterms:W3CDTF">2018-01-16T17:00:30Z</dcterms:created>
  <dcterms:modified xsi:type="dcterms:W3CDTF">2018-03-11T01:10:05Z</dcterms:modified>
</cp:coreProperties>
</file>