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6" r:id="rId3"/>
    <p:sldId id="283" r:id="rId4"/>
    <p:sldId id="257" r:id="rId5"/>
    <p:sldId id="260" r:id="rId6"/>
    <p:sldId id="263" r:id="rId7"/>
    <p:sldId id="264" r:id="rId8"/>
    <p:sldId id="281" r:id="rId9"/>
    <p:sldId id="267" r:id="rId10"/>
    <p:sldId id="266" r:id="rId11"/>
    <p:sldId id="278" r:id="rId12"/>
    <p:sldId id="279" r:id="rId13"/>
    <p:sldId id="269" r:id="rId14"/>
    <p:sldId id="274" r:id="rId15"/>
    <p:sldId id="265" r:id="rId16"/>
    <p:sldId id="268" r:id="rId17"/>
    <p:sldId id="270" r:id="rId18"/>
    <p:sldId id="273" r:id="rId19"/>
    <p:sldId id="271" r:id="rId20"/>
    <p:sldId id="275" r:id="rId21"/>
    <p:sldId id="277" r:id="rId22"/>
    <p:sldId id="280" r:id="rId23"/>
  </p:sldIdLst>
  <p:sldSz cx="12192000" cy="6858000"/>
  <p:notesSz cx="71024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157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7"/>
    <p:restoredTop sz="94697"/>
  </p:normalViewPr>
  <p:slideViewPr>
    <p:cSldViewPr snapToGrid="0" snapToObjects="1">
      <p:cViewPr varScale="1">
        <p:scale>
          <a:sx n="69" d="100"/>
          <a:sy n="69" d="100"/>
        </p:scale>
        <p:origin x="64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00" d="100"/>
          <a:sy n="100" d="100"/>
        </p:scale>
        <p:origin x="346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56C7B5-8FDC-44AA-A491-8FF864A4E2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7C8C0B-A1F3-4F79-BEE2-9B3B7F00E0E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r">
              <a:defRPr sz="1200"/>
            </a:lvl1pPr>
          </a:lstStyle>
          <a:p>
            <a:fld id="{44A82DD1-66C1-458D-9652-2B832238B44C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03E665-12BE-475D-B348-010599EAF2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DE7E0-2177-4175-8DAE-7BC4156536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r">
              <a:defRPr sz="1200"/>
            </a:lvl1pPr>
          </a:lstStyle>
          <a:p>
            <a:fld id="{A249549D-317E-4B4B-910B-D67FFDC09E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11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r">
              <a:defRPr sz="1200"/>
            </a:lvl1pPr>
          </a:lstStyle>
          <a:p>
            <a:fld id="{4BE45A76-47DE-4145-9974-D65A2F8F5556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9775" y="1171575"/>
            <a:ext cx="5622925" cy="3162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19" tIns="47060" rIns="94119" bIns="4706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09036"/>
            <a:ext cx="5681980" cy="3689211"/>
          </a:xfrm>
          <a:prstGeom prst="rect">
            <a:avLst/>
          </a:prstGeom>
        </p:spPr>
        <p:txBody>
          <a:bodyPr vert="horz" lIns="94119" tIns="47060" rIns="94119" bIns="4706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r">
              <a:defRPr sz="1200"/>
            </a:lvl1pPr>
          </a:lstStyle>
          <a:p>
            <a:fld id="{E7A6DB4C-BD87-442B-ACBF-D684BC1A8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15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482D7-36B4-B545-A751-990E1F719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11C212-48C2-664B-A0BF-3BC016D21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EF360-C4C7-344B-9580-8B388DCC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FB7AA-A742-48DC-BD45-54F701C86515}" type="datetime1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CD3BF-907B-BB44-B9F3-CAC351167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A0EE5-82A5-B547-B33C-580A03E1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4D2CE1-F0CE-48EB-BFB2-23531DDEDA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2767"/>
            <a:ext cx="1524132" cy="17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2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254E-FB1A-9A4A-9A30-380605674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86D9D-EE6D-6442-B98F-3476864AF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B42F3-3610-7248-BD97-65A2AAEE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E3C7D-C1D9-4C3E-916E-16DE3651E4EC}" type="datetime1">
              <a:rPr lang="en-US" smtClean="0"/>
              <a:t>2/21/2019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73E04-8C25-5547-BB45-2A7A7C7B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2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2DB6E-1243-FC45-BB2F-204A9047F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E2DFD-D59E-5C4B-A4FF-FA8259D3C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B8601-ADB5-2247-A3CB-123308C4A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A1C38-6832-4FDE-B07F-6CDF3280724A}" type="datetime1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0071C-8291-8842-A00B-F5156BCEE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3E5CE-CD53-1242-9D73-05E40A67B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3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6BB9-50B9-F843-8C6D-A3A89E1ED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FCAD8-8DB0-CB4D-9F1F-0A096AC243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F2132-9CCD-1E45-8724-B80A7B198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CAAF8-46EB-4240-A929-2F27DD2FC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BC5D3-04F2-4098-9504-F451A52D902A}" type="datetime1">
              <a:rPr lang="en-US" smtClean="0"/>
              <a:t>2/21/2019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E460B-5587-5F4A-B4D0-8AB348C5C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37DB2-E4A9-1D4C-9357-A3B586BF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72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073D-2782-2D41-94D5-78AF84E39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9B97E-8196-8C41-9207-23BD60D08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8F2838-4F8F-954B-BA1C-190D25A68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65F795-79F3-D648-88D5-C06CA2D0B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119B69-AF00-0A4B-A51E-6538B76CC3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FFACA9-CCA2-B744-A23B-FD9B9324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506ED-062B-449F-B26D-A69C1D3145AF}" type="datetime1">
              <a:rPr lang="en-US" smtClean="0"/>
              <a:t>2/21/2019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6BAC4C-6CD8-4E41-8ECC-923A53290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3B9AD8-9B96-504F-892C-C02E4C2A6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3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30E0C-81BE-8742-BC26-9C6F1C8E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61825-F176-D44F-B28A-7A33E4E1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71F2-80E8-453E-B5CC-6A76DAABF39E}" type="datetime1">
              <a:rPr lang="en-US" smtClean="0"/>
              <a:t>2/21/2019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99AAFA-2557-5F43-8854-F50BCD1A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19E34-51A0-674D-9ABA-B60187908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64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D00522-4428-FE4F-9035-3678A7EBE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326F-261A-47FF-846C-FB4F7CCA0539}" type="datetime1">
              <a:rPr lang="en-US" smtClean="0"/>
              <a:t>2/21/2019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D40CD6-238E-B444-8A09-CF18C6A8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8BEF9-1913-E44C-A44C-DA61F9937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6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5C04F-BAF3-7643-A06C-FB7B46FB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31452-2A05-4E4D-81AE-E2644E13A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10F59-E814-5249-9B26-B68177448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D1A3CD-3F29-4E4D-B412-236B9185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C60C-F17A-48E6-B5FA-2BC95005D9ED}" type="datetime1">
              <a:rPr lang="en-US" smtClean="0"/>
              <a:t>2/21/2019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C10EC-FBE6-2447-80D3-C362624ED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FA28B-CEB3-CA48-9767-2CD0BD0ED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8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D91B-263B-6447-BB29-D1C5A8F22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EB1276-52FC-CC4C-803B-373069723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1CF7D-82D2-4042-8E33-0063C38DA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261B0B-9EF4-1B47-BEB7-FE5AC3A77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C4AD-8F67-4F29-B422-38356461F800}" type="datetime1">
              <a:rPr lang="en-US" smtClean="0"/>
              <a:t>2/21/2019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4FFED-4A75-9847-9979-F57ED93C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846B4-69C8-384A-8520-D599A09E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11A82-F3FE-2140-94AA-9EDB023E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6E73E-23EB-644D-B740-F52D9823A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A6950-F879-FB42-8B4A-D0882022A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179A-3EE9-428D-91DF-A1A397C8CF88}" type="datetime1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4C667-A4E9-2D42-ACC2-97455BD7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53087-22C2-3D4B-B4FE-CD88EA2B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2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08B103-0688-754B-9B6C-D2CB3F15A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B9907-4B0B-3243-9AA1-F1ABED6F4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33D09-925D-1547-8C7B-79E3CE625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92933-1C5B-4CD5-86A3-34D7D62A289D}" type="datetime1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222EB-D8E7-0E4A-86A7-54446E5C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B7E26-E703-B643-BADD-8E202E402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9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D43023-8833-8145-B6A9-B51242E2C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A7743-B6D6-9C45-BE9B-D91894426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DE80E-DB1F-D243-8ABC-F3257E5AE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D610E-DBA0-410F-B39C-09B75DA6305A}" type="datetime1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9AB48-C353-BE44-BA06-FD8E4708E9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n-NO"/>
              <a:t>2019 ERA DREG Breakout_Rev B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D639F-471A-394D-9359-EFF623B59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7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0260" y="795580"/>
            <a:ext cx="6753257" cy="44958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Design Registration Tune Up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75C8A9E-AB0D-4E11-A11E-BFB0E95A7D11}"/>
              </a:ext>
            </a:extLst>
          </p:cNvPr>
          <p:cNvGrpSpPr/>
          <p:nvPr/>
        </p:nvGrpSpPr>
        <p:grpSpPr>
          <a:xfrm>
            <a:off x="4221359" y="4113719"/>
            <a:ext cx="2961449" cy="1876914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CB6E9D20-C669-4F0D-A9A3-6AC8AFB00FF0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CD416EE-D3BD-4E27-9367-9AAD1F9DDC51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F458D03-0B91-4ED7-B5D3-5B8BBCF0192A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C73E8D4-20CE-4B27-8CE1-0126E17FAC80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B9991CB-60D9-4315-B653-FF8DF80B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9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2000"/>
            <a:ext cx="9603061" cy="4495800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Today’s Objective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Quickly Review the Evolution of Design Registration (DR) Programs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Outline Current Challenges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Discuss “Things To Consider” to Make Programs More Effective and Efficient  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9202AA0-F5C6-497B-9BD4-C3008F54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01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7372" y="494422"/>
            <a:ext cx="9603061" cy="787831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ERA DR Task Force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9202AA0-F5C6-497B-9BD4-C3008F54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6D4402B-3591-46C7-BEAE-884822B0E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047084"/>
              </p:ext>
            </p:extLst>
          </p:nvPr>
        </p:nvGraphicFramePr>
        <p:xfrm>
          <a:off x="2479727" y="1637492"/>
          <a:ext cx="5238429" cy="4450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54266">
                  <a:extLst>
                    <a:ext uri="{9D8B030D-6E8A-4147-A177-3AD203B41FA5}">
                      <a16:colId xmlns:a16="http://schemas.microsoft.com/office/drawing/2014/main" val="874104759"/>
                    </a:ext>
                  </a:extLst>
                </a:gridCol>
                <a:gridCol w="3084163">
                  <a:extLst>
                    <a:ext uri="{9D8B030D-6E8A-4147-A177-3AD203B41FA5}">
                      <a16:colId xmlns:a16="http://schemas.microsoft.com/office/drawing/2014/main" val="4046422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Lori Bruno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Luscombe Engineering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3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Mike Calabria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Abracon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22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Dana Canatsy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Industry Veteran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78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Mike Carroll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RFMW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6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Mike Lasley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ION Associates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64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Julie Fajardo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TDK Lambda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8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Chris Reginato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Avnet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89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John Simari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Simari Consulting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08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Walter Tobin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Tom Vanderheyden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TTI, Inc.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85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Greg Warren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Brandel-Stephens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85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Karim Yasmine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1" kern="12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Future Electronics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27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38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2000"/>
            <a:ext cx="9603061" cy="4495800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History / Background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1970-80s. SC Manufacturers Seeking More Distribution Technical Demand Creation 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Distributors See Their Role As Demand Fulfillment. Few Technical Resources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Legal Issues Around Price Differentiation  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081370C-698E-4296-BBB6-D1ECE782E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60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2000"/>
            <a:ext cx="9603061" cy="4495800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Legacy Program Attributes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Legally-Defendable Program with Ship-and-Debit and Squeeze Margin for Protection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Big Distribution Investment In FAEs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Target DR Margin: 25%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Defined Set of DR Products – Usually Sole-Sourced  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1D8BA11-ABBE-47E8-A781-59918490E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9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2000"/>
            <a:ext cx="9603061" cy="4495800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Legacy Program Attributes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Manufacturers…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Defined Set Of DR Products – Usually Sole-Sourced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Established Global Price Book and Processes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Defined Approval Criteria and Process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Give DR Distributor a Uniquely-Lower Cost. No Guarantee That DR Distributor Wins Business.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6E13BF0-61BA-46C0-AE60-19A53A9D7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09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2000"/>
            <a:ext cx="9603061" cy="4495800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Legacy Program Attributes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Distributors…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Deploy Technical Resources (FAEs) to Support Demand Creation 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Follow Design from Conception to Fulfillment 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1A6AA26-9C95-45A0-9CDB-ED0DC08C4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68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2000"/>
            <a:ext cx="9603061" cy="4495800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Legacy Program Attributes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Representatives…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Implement Manufacturers’ Programs Locally Based on Defined Rules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Engage Local Distributors in DR Support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05CA3E2-5F29-4FB4-A721-FAC17EC41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6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2000"/>
            <a:ext cx="9603061" cy="4495800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Legacy Program Attributes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Bottom Line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Legacy Program Drove Activity Around DR Products 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Provided </a:t>
            </a:r>
            <a:r>
              <a:rPr lang="en-US" sz="3200" i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Protection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 and </a:t>
            </a:r>
            <a:r>
              <a:rPr lang="en-US" sz="3200" i="1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Margin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 for DR Distributor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16A668-1564-45C3-9E93-C44C8A54D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34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2000"/>
            <a:ext cx="9603061" cy="4495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Current Challenges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Globalization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Customer Specialization (Design, EMS, 3</a:t>
            </a:r>
            <a:r>
              <a:rPr lang="en-US" sz="3200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rd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 Party)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ROI Difficult to Measure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Device List Includes Broad List of Products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Other Options – Direct Sales, On-line, Other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Distribution Pay Plans 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9B7101A-6F38-4D68-B305-DD78DD40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08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1999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algn="l"/>
            <a:r>
              <a:rPr lang="en-US" sz="32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The Next Slides Outline “Suggestions” That Might Improve the Efficiency and Effectiveness of a DR Program.    </a:t>
            </a:r>
          </a:p>
          <a:p>
            <a:pPr algn="l"/>
            <a:endParaRPr lang="en-US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4D76534-DA10-4149-A11F-31FDB0769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58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1999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 (1)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Do Nothing.  If Your Program Works for You and Your Partners, Don’t Change for the Sake of Change.  </a:t>
            </a:r>
          </a:p>
          <a:p>
            <a:pPr algn="l"/>
            <a:endParaRPr lang="en-US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90278035-EA4E-4C87-9A37-1EE0435B8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87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1999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 (2)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Add Clarity to Registration Process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Requirements for a DR</a:t>
            </a:r>
          </a:p>
          <a:p>
            <a:pPr marL="1428750" lvl="2" indent="-51435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Discovery?  Technical Design?  Both?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Basic Registration Level </a:t>
            </a:r>
          </a:p>
          <a:p>
            <a:pPr marL="1428750" lvl="2" indent="-514350" algn="l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Customer? Socket? Project? Territory? Other?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Approval Process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80751EA-F15F-482E-8506-4E43CEBE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79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1999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 (3)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Add Clarity to Registration Process (Cont.)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Length of Registrations and Conditions to Renew 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Metrics of Success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Inventory Expectations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Distribution FAE Requirements and Role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On-Line Distributor DRs?</a:t>
            </a:r>
          </a:p>
          <a:p>
            <a:pPr marL="971550" lvl="1" indent="-514350" algn="l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0371497-36B8-4BD7-B4DE-30304A69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035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2000"/>
            <a:ext cx="9603061" cy="5049864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 (4)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In Order to Maximize Protection, Refocus Program on Sole-Sourced Products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Product Types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Sole-Sourced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Technology-Differentiated, Multi-Sourced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Very Large TAM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Profitable </a:t>
            </a:r>
          </a:p>
          <a:p>
            <a:pPr marL="1828800" lvl="3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Difficult / Impossible to Protect DR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Commodity</a:t>
            </a:r>
          </a:p>
          <a:p>
            <a:pPr marL="1371600" lvl="2" indent="-457200" algn="l">
              <a:buFont typeface="Wingdings" panose="05000000000000000000" pitchFamily="2" charset="2"/>
              <a:buChar char="§"/>
            </a:pPr>
            <a:endParaRPr lang="en-US" sz="2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D7427DC-0AED-4776-BE09-DD1BE4553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96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1999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 (5)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Consider This Checklist for DR Devices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Device Is Sole-Sourced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Manufacturer Seeking Reasonably-Broad Customer Base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Manufacturer Can Provide Support to Distributors and Reps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Manufacturer Can Afford Target DR Margins and Use DR-Friendly Pricing Practices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CC9C12F-B674-4D28-9AE8-36489A84D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19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1999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 (6)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For Any Technology-Differentiated, Multi-Sourced Products Taken Off the DR Program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Distributors Should Develop New Support Models 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Distributors Should Collaborate with Manufacturers on Profitability / ROI Models for this Business 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Much More Freedom for Innovation than Sole-Sourced Products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604B8D7-F8C5-45FC-A311-491A8A044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854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1999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 (7)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Consider Abandoning the “One-Size-Fits-All” DR Program and Negotiate a Tailored Program that Better Meets Your Needs.  </a:t>
            </a:r>
          </a:p>
          <a:p>
            <a:pPr marL="1428750" lvl="2" indent="-5143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Need to be Mindful of any Legal Limitations / Requirements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837D12B-979C-460B-BE25-3D731B0C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230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1999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 (8)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“Protection” is a Cornerstone of any DR Program.  Protection Should Be Bi-directional.  No Multiple DRs for the Same Opportunity. </a:t>
            </a:r>
          </a:p>
          <a:p>
            <a:pPr algn="l"/>
            <a:endParaRPr lang="en-US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524BC04-BA0A-408C-871A-4253A473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8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761999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Things To Consider (9)</a:t>
            </a:r>
          </a:p>
          <a:p>
            <a:pPr algn="l"/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pPr marL="514350" indent="-51435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Due to the Growing Complexity of Today’s Design- and Supply-Chains, It is Difficult to Reward DRs Via Transactional Margin.  Manufacturers and Distributors Should Explore Non-Transactional Reward Processes.  </a:t>
            </a:r>
          </a:p>
          <a:p>
            <a:pPr algn="l"/>
            <a:endParaRPr lang="en-US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7E19095-705F-41C3-AD20-E6D2C93B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14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4939" y="861640"/>
            <a:ext cx="9603061" cy="4973637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Summary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Legacy DR Programs Have Served the Industry Very Well for a Long Time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The Current Business Environment Has Put Pressure on Legacy Programs </a:t>
            </a:r>
          </a:p>
          <a:p>
            <a:pPr marL="914400" lvl="1" indent="-457200" algn="l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It’s Time to Consider Changes that will Extend the Life of this Transformational Tool  </a:t>
            </a:r>
          </a:p>
          <a:p>
            <a:pPr algn="l"/>
            <a:endParaRPr lang="en-US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1433284-0107-4870-8018-F5915969C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18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1EEA0-977C-1E48-B991-CFBB20ED4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6886" y="2652793"/>
            <a:ext cx="4080498" cy="959942"/>
          </a:xfrm>
        </p:spPr>
        <p:txBody>
          <a:bodyPr>
            <a:normAutofit/>
          </a:bodyPr>
          <a:lstStyle/>
          <a:p>
            <a:pPr algn="l"/>
            <a:r>
              <a:rPr lang="en-US" sz="5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Dotum" panose="020B0600000101010101" pitchFamily="34" charset="-127"/>
                <a:cs typeface="Arial" panose="020B0604020202020204" pitchFamily="34" charset="0"/>
              </a:rPr>
              <a:t>Thank You</a:t>
            </a:r>
          </a:p>
          <a:p>
            <a:pPr algn="l"/>
            <a:endParaRPr lang="en-US" sz="32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Dotum" panose="020B0600000101010101" pitchFamily="34" charset="-127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4F6927-C338-402F-B225-0A130088D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764" y="5544"/>
            <a:ext cx="1524132" cy="17070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E80E85B-4170-45AF-BED4-8CD8FD752A02}"/>
              </a:ext>
            </a:extLst>
          </p:cNvPr>
          <p:cNvGrpSpPr/>
          <p:nvPr/>
        </p:nvGrpSpPr>
        <p:grpSpPr>
          <a:xfrm>
            <a:off x="351031" y="6175234"/>
            <a:ext cx="919604" cy="482916"/>
            <a:chOff x="9107574" y="743078"/>
            <a:chExt cx="919604" cy="482916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B04DD892-9A81-49FE-A05F-DA3D54BFA121}"/>
                </a:ext>
              </a:extLst>
            </p:cNvPr>
            <p:cNvSpPr/>
            <p:nvPr/>
          </p:nvSpPr>
          <p:spPr>
            <a:xfrm>
              <a:off x="9442361" y="1028097"/>
              <a:ext cx="241554" cy="197897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EE099B-B5DF-49D0-B191-47D1E6843FD4}"/>
                </a:ext>
              </a:extLst>
            </p:cNvPr>
            <p:cNvSpPr/>
            <p:nvPr/>
          </p:nvSpPr>
          <p:spPr>
            <a:xfrm>
              <a:off x="9107574" y="940791"/>
              <a:ext cx="919604" cy="6984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CF261B8-4FA2-4AEB-852E-381A6FA16713}"/>
                </a:ext>
              </a:extLst>
            </p:cNvPr>
            <p:cNvSpPr/>
            <p:nvPr/>
          </p:nvSpPr>
          <p:spPr>
            <a:xfrm>
              <a:off x="9107574" y="743078"/>
              <a:ext cx="205696" cy="18834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5B2640-29BC-4714-BFA0-9FD58E93644D}"/>
                </a:ext>
              </a:extLst>
            </p:cNvPr>
            <p:cNvSpPr/>
            <p:nvPr/>
          </p:nvSpPr>
          <p:spPr>
            <a:xfrm>
              <a:off x="9821482" y="743078"/>
              <a:ext cx="205696" cy="18834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5973F0A-F58C-4A44-A462-22DA02FB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23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</TotalTime>
  <Words>700</Words>
  <Application>Microsoft Office PowerPoint</Application>
  <PresentationFormat>Widescreen</PresentationFormat>
  <Paragraphs>186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  <vt:lpstr>TEST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Pat Collins</dc:creator>
  <cp:lastModifiedBy>John Simari</cp:lastModifiedBy>
  <cp:revision>30</cp:revision>
  <cp:lastPrinted>2019-02-14T16:54:07Z</cp:lastPrinted>
  <dcterms:created xsi:type="dcterms:W3CDTF">2018-07-30T17:20:51Z</dcterms:created>
  <dcterms:modified xsi:type="dcterms:W3CDTF">2019-02-21T17:26:23Z</dcterms:modified>
</cp:coreProperties>
</file>