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57B1"/>
    <a:srgbClr val="09C4FF"/>
    <a:srgbClr val="0DFB4B"/>
    <a:srgbClr val="8E837A"/>
    <a:srgbClr val="DAFC0C"/>
    <a:srgbClr val="FA0E35"/>
    <a:srgbClr val="0432FF"/>
    <a:srgbClr val="1570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9"/>
    <p:restoredTop sz="94697"/>
  </p:normalViewPr>
  <p:slideViewPr>
    <p:cSldViewPr snapToGrid="0" snapToObjects="1">
      <p:cViewPr varScale="1">
        <p:scale>
          <a:sx n="100" d="100"/>
          <a:sy n="100" d="100"/>
        </p:scale>
        <p:origin x="97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82D7-36B4-B545-A751-990E1F719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1C212-48C2-664B-A0BF-3BC016D21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EF360-C4C7-344B-9580-8B388DCC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CD3BF-907B-BB44-B9F3-CAC35116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A0EE5-82A5-B547-B33C-580A03E1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2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254E-FB1A-9A4A-9A30-380605674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86D9D-EE6D-6442-B98F-3476864AF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B42F3-3610-7248-BD97-65A2AAEE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F0A40-EFDF-9F40-9224-0566A45C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73E04-8C25-5547-BB45-2A7A7C7B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DB6E-1243-FC45-BB2F-204A9047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E2DFD-D59E-5C4B-A4FF-FA8259D3C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B8601-ADB5-2247-A3CB-123308C4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0071C-8291-8842-A00B-F5156BCE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3E5CE-CD53-1242-9D73-05E40A67B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6BB9-50B9-F843-8C6D-A3A89E1E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CAD8-8DB0-CB4D-9F1F-0A096AC24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F2132-9CCD-1E45-8724-B80A7B198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CAAF8-46EB-4240-A929-2F27DD2F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E460B-5587-5F4A-B4D0-8AB348C5C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37DB2-E4A9-1D4C-9357-A3B586BF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7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073D-2782-2D41-94D5-78AF84E3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9B97E-8196-8C41-9207-23BD60D08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F2838-4F8F-954B-BA1C-190D25A68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5F795-79F3-D648-88D5-C06CA2D0B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19B69-AF00-0A4B-A51E-6538B76CC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FACA9-CCA2-B744-A23B-FD9B9324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6BAC4C-6CD8-4E41-8ECC-923A53290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3B9AD8-9B96-504F-892C-C02E4C2A6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3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0E0C-81BE-8742-BC26-9C6F1C8E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61825-F176-D44F-B28A-7A33E4E1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99AAFA-2557-5F43-8854-F50BCD1A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19E34-51A0-674D-9ABA-B6018790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6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00522-4428-FE4F-9035-3678A7EB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D40CD6-238E-B444-8A09-CF18C6A8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8BEF9-1913-E44C-A44C-DA61F993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6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C04F-BAF3-7643-A06C-FB7B46FB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31452-2A05-4E4D-81AE-E2644E13A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10F59-E814-5249-9B26-B68177448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1A3CD-3F29-4E4D-B412-236B9185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C10EC-FBE6-2447-80D3-C362624E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FA28B-CEB3-CA48-9767-2CD0BD0E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8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D91B-263B-6447-BB29-D1C5A8F22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EB1276-52FC-CC4C-803B-37306972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CF7D-82D2-4042-8E33-0063C38DA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61B0B-9EF4-1B47-BEB7-FE5AC3A7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4FFED-4A75-9847-9979-F57ED93C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846B4-69C8-384A-8520-D599A09E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11A82-F3FE-2140-94AA-9EDB023E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6E73E-23EB-644D-B740-F52D9823A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A6950-F879-FB42-8B4A-D0882022A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4C667-A4E9-2D42-ACC2-97455BD7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53087-22C2-3D4B-B4FE-CD88EA2B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2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08B103-0688-754B-9B6C-D2CB3F15A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B9907-4B0B-3243-9AA1-F1ABED6F4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33D09-925D-1547-8C7B-79E3CE62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222EB-D8E7-0E4A-86A7-54446E5C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B7E26-E703-B643-BADD-8E202E402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9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43023-8833-8145-B6A9-B51242E2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A7743-B6D6-9C45-BE9B-D91894426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DE80E-DB1F-D243-8ABC-F3257E5AE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F4E99-49B1-2E49-968C-B8DA9E2A248D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9AB48-C353-BE44-BA06-FD8E4708E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D639F-471A-394D-9359-EFF623B59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7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18" Type="http://schemas.openxmlformats.org/officeDocument/2006/relationships/image" Target="../media/image27.svg"/><Relationship Id="rId26" Type="http://schemas.openxmlformats.org/officeDocument/2006/relationships/image" Target="../media/image35.sv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34" Type="http://schemas.openxmlformats.org/officeDocument/2006/relationships/image" Target="../media/image43.sv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png"/><Relationship Id="rId2" Type="http://schemas.openxmlformats.org/officeDocument/2006/relationships/image" Target="../media/image1.jpg"/><Relationship Id="rId16" Type="http://schemas.openxmlformats.org/officeDocument/2006/relationships/image" Target="../media/image25.svg"/><Relationship Id="rId20" Type="http://schemas.openxmlformats.org/officeDocument/2006/relationships/image" Target="../media/image29.sv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24" Type="http://schemas.openxmlformats.org/officeDocument/2006/relationships/image" Target="../media/image33.svg"/><Relationship Id="rId32" Type="http://schemas.openxmlformats.org/officeDocument/2006/relationships/image" Target="../media/image41.sv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svg"/><Relationship Id="rId36" Type="http://schemas.openxmlformats.org/officeDocument/2006/relationships/image" Target="../media/image45.svg"/><Relationship Id="rId10" Type="http://schemas.openxmlformats.org/officeDocument/2006/relationships/image" Target="../media/image19.sv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" Type="http://schemas.openxmlformats.org/officeDocument/2006/relationships/image" Target="../media/image13.svg"/><Relationship Id="rId9" Type="http://schemas.openxmlformats.org/officeDocument/2006/relationships/image" Target="../media/image18.png"/><Relationship Id="rId14" Type="http://schemas.openxmlformats.org/officeDocument/2006/relationships/image" Target="../media/image23.svg"/><Relationship Id="rId22" Type="http://schemas.openxmlformats.org/officeDocument/2006/relationships/image" Target="../media/image31.svg"/><Relationship Id="rId27" Type="http://schemas.openxmlformats.org/officeDocument/2006/relationships/image" Target="../media/image36.png"/><Relationship Id="rId30" Type="http://schemas.openxmlformats.org/officeDocument/2006/relationships/image" Target="../media/image39.svg"/><Relationship Id="rId35" Type="http://schemas.openxmlformats.org/officeDocument/2006/relationships/image" Target="../media/image4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7" name="Subtitle 5">
            <a:extLst>
              <a:ext uri="{FF2B5EF4-FFF2-40B4-BE49-F238E27FC236}">
                <a16:creationId xmlns:a16="http://schemas.microsoft.com/office/drawing/2014/main" id="{5085770F-B624-4397-9833-708618D8E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19469"/>
            <a:ext cx="10917382" cy="2387600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accent1"/>
                </a:solidFill>
              </a:rPr>
              <a:t>Getting Your Message </a:t>
            </a:r>
          </a:p>
          <a:p>
            <a:r>
              <a:rPr lang="en-US" sz="6600" dirty="0">
                <a:solidFill>
                  <a:schemeClr val="accent1"/>
                </a:solidFill>
              </a:rPr>
              <a:t>To The Customer</a:t>
            </a:r>
          </a:p>
        </p:txBody>
      </p:sp>
      <p:sp>
        <p:nvSpPr>
          <p:cNvPr id="8" name="Subtitle 5">
            <a:extLst>
              <a:ext uri="{FF2B5EF4-FFF2-40B4-BE49-F238E27FC236}">
                <a16:creationId xmlns:a16="http://schemas.microsoft.com/office/drawing/2014/main" id="{A51130DC-4219-4016-A621-B7BBDA97591E}"/>
              </a:ext>
            </a:extLst>
          </p:cNvPr>
          <p:cNvSpPr txBox="1">
            <a:spLocks/>
          </p:cNvSpPr>
          <p:nvPr/>
        </p:nvSpPr>
        <p:spPr>
          <a:xfrm>
            <a:off x="0" y="4050931"/>
            <a:ext cx="10917382" cy="2626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Tony Roybal – President, Avnet Electronics</a:t>
            </a:r>
          </a:p>
          <a:p>
            <a:r>
              <a:rPr lang="en-US" sz="3200">
                <a:solidFill>
                  <a:schemeClr val="accent1"/>
                </a:solidFill>
              </a:rPr>
              <a:t>Sam Read – Global Sales Manager, Cornell Dubilier</a:t>
            </a:r>
            <a:endParaRPr lang="en-US" sz="3200">
              <a:solidFill>
                <a:schemeClr val="accent1"/>
              </a:solidFill>
              <a:cs typeface="Calibri"/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Geoffrey Annesi – Vice President, Future Electronics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Bryan White – Vice President, Catalyst Sales</a:t>
            </a:r>
          </a:p>
        </p:txBody>
      </p:sp>
    </p:spTree>
    <p:extLst>
      <p:ext uri="{BB962C8B-B14F-4D97-AF65-F5344CB8AC3E}">
        <p14:creationId xmlns:p14="http://schemas.microsoft.com/office/powerpoint/2010/main" val="327769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97C26F9B-6DD9-4265-B05A-7A6FCD5BA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223620"/>
            <a:ext cx="10889672" cy="782479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What Is A Message?</a:t>
            </a:r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6F662D99-358B-4E9C-84CF-F9FD0B9CB615}"/>
              </a:ext>
            </a:extLst>
          </p:cNvPr>
          <p:cNvSpPr txBox="1">
            <a:spLocks/>
          </p:cNvSpPr>
          <p:nvPr/>
        </p:nvSpPr>
        <p:spPr>
          <a:xfrm>
            <a:off x="1954680" y="1371600"/>
            <a:ext cx="3049845" cy="78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100" dirty="0">
                <a:solidFill>
                  <a:schemeClr val="accent1"/>
                </a:solidFill>
              </a:rPr>
              <a:t>Delivery</a:t>
            </a:r>
          </a:p>
        </p:txBody>
      </p:sp>
      <p:pic>
        <p:nvPicPr>
          <p:cNvPr id="15" name="Graphic 14" descr="Truck">
            <a:extLst>
              <a:ext uri="{FF2B5EF4-FFF2-40B4-BE49-F238E27FC236}">
                <a16:creationId xmlns:a16="http://schemas.microsoft.com/office/drawing/2014/main" id="{09A268FB-FB7A-4E75-8DC7-65C96E53E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581" y="1097280"/>
            <a:ext cx="1188720" cy="1188720"/>
          </a:xfrm>
          <a:prstGeom prst="rect">
            <a:avLst/>
          </a:prstGeom>
        </p:spPr>
      </p:pic>
      <p:pic>
        <p:nvPicPr>
          <p:cNvPr id="17" name="Graphic 16" descr="Coins">
            <a:extLst>
              <a:ext uri="{FF2B5EF4-FFF2-40B4-BE49-F238E27FC236}">
                <a16:creationId xmlns:a16="http://schemas.microsoft.com/office/drawing/2014/main" id="{276E84F5-4D20-4B75-86B6-39C37DC522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4480" y="2103120"/>
            <a:ext cx="1188720" cy="1188720"/>
          </a:xfrm>
          <a:prstGeom prst="rect">
            <a:avLst/>
          </a:prstGeom>
        </p:spPr>
      </p:pic>
      <p:sp>
        <p:nvSpPr>
          <p:cNvPr id="19" name="Subtitle 5">
            <a:extLst>
              <a:ext uri="{FF2B5EF4-FFF2-40B4-BE49-F238E27FC236}">
                <a16:creationId xmlns:a16="http://schemas.microsoft.com/office/drawing/2014/main" id="{4B5E5397-40F2-48F6-9A2D-8E6B514D6B41}"/>
              </a:ext>
            </a:extLst>
          </p:cNvPr>
          <p:cNvSpPr txBox="1">
            <a:spLocks/>
          </p:cNvSpPr>
          <p:nvPr/>
        </p:nvSpPr>
        <p:spPr>
          <a:xfrm>
            <a:off x="2807208" y="2331720"/>
            <a:ext cx="3049845" cy="78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100" dirty="0">
                <a:solidFill>
                  <a:schemeClr val="accent1"/>
                </a:solidFill>
              </a:rPr>
              <a:t>Pricing</a:t>
            </a:r>
          </a:p>
        </p:txBody>
      </p:sp>
      <p:pic>
        <p:nvPicPr>
          <p:cNvPr id="20" name="Graphic 19" descr="Podium">
            <a:extLst>
              <a:ext uri="{FF2B5EF4-FFF2-40B4-BE49-F238E27FC236}">
                <a16:creationId xmlns:a16="http://schemas.microsoft.com/office/drawing/2014/main" id="{0285159E-D6F8-4CF3-85CC-04DDF3815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83280" y="4114800"/>
            <a:ext cx="1188720" cy="1188720"/>
          </a:xfrm>
          <a:prstGeom prst="rect">
            <a:avLst/>
          </a:prstGeom>
        </p:spPr>
      </p:pic>
      <p:pic>
        <p:nvPicPr>
          <p:cNvPr id="26" name="Graphic 25" descr="Angry Face with Solid Fill">
            <a:extLst>
              <a:ext uri="{FF2B5EF4-FFF2-40B4-BE49-F238E27FC236}">
                <a16:creationId xmlns:a16="http://schemas.microsoft.com/office/drawing/2014/main" id="{B0D10D20-2E7C-493D-BFFA-A3F3651D8B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68880" y="3108960"/>
            <a:ext cx="1188720" cy="1188720"/>
          </a:xfrm>
          <a:prstGeom prst="rect">
            <a:avLst/>
          </a:prstGeom>
        </p:spPr>
      </p:pic>
      <p:sp>
        <p:nvSpPr>
          <p:cNvPr id="30" name="Subtitle 5">
            <a:extLst>
              <a:ext uri="{FF2B5EF4-FFF2-40B4-BE49-F238E27FC236}">
                <a16:creationId xmlns:a16="http://schemas.microsoft.com/office/drawing/2014/main" id="{F0D6448F-3698-4E71-AE90-52963DD90CE1}"/>
              </a:ext>
            </a:extLst>
          </p:cNvPr>
          <p:cNvSpPr txBox="1">
            <a:spLocks/>
          </p:cNvSpPr>
          <p:nvPr/>
        </p:nvSpPr>
        <p:spPr>
          <a:xfrm>
            <a:off x="4846320" y="4480560"/>
            <a:ext cx="3049845" cy="78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100" dirty="0">
                <a:solidFill>
                  <a:schemeClr val="accent1"/>
                </a:solidFill>
              </a:rPr>
              <a:t>Promotion</a:t>
            </a:r>
          </a:p>
        </p:txBody>
      </p:sp>
      <p:sp>
        <p:nvSpPr>
          <p:cNvPr id="31" name="Subtitle 5">
            <a:extLst>
              <a:ext uri="{FF2B5EF4-FFF2-40B4-BE49-F238E27FC236}">
                <a16:creationId xmlns:a16="http://schemas.microsoft.com/office/drawing/2014/main" id="{6FFCB4FB-5C35-4D27-9F32-60420577F8B9}"/>
              </a:ext>
            </a:extLst>
          </p:cNvPr>
          <p:cNvSpPr txBox="1">
            <a:spLocks/>
          </p:cNvSpPr>
          <p:nvPr/>
        </p:nvSpPr>
        <p:spPr>
          <a:xfrm>
            <a:off x="3721608" y="3337560"/>
            <a:ext cx="3049845" cy="782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100" dirty="0">
                <a:solidFill>
                  <a:schemeClr val="accent1"/>
                </a:solidFill>
              </a:rPr>
              <a:t>Quality</a:t>
            </a:r>
          </a:p>
        </p:txBody>
      </p:sp>
      <p:pic>
        <p:nvPicPr>
          <p:cNvPr id="1024" name="Graphic 1023" descr="Projector">
            <a:extLst>
              <a:ext uri="{FF2B5EF4-FFF2-40B4-BE49-F238E27FC236}">
                <a16:creationId xmlns:a16="http://schemas.microsoft.com/office/drawing/2014/main" id="{E44D4313-FC1E-44E5-9FE4-76646C1312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7680" y="5120640"/>
            <a:ext cx="1188720" cy="1188720"/>
          </a:xfrm>
          <a:prstGeom prst="rect">
            <a:avLst/>
          </a:prstGeom>
        </p:spPr>
      </p:pic>
      <p:sp>
        <p:nvSpPr>
          <p:cNvPr id="34" name="Subtitle 5">
            <a:extLst>
              <a:ext uri="{FF2B5EF4-FFF2-40B4-BE49-F238E27FC236}">
                <a16:creationId xmlns:a16="http://schemas.microsoft.com/office/drawing/2014/main" id="{74DE7B72-89C3-46AF-8335-3FDB5ACFE2C5}"/>
              </a:ext>
            </a:extLst>
          </p:cNvPr>
          <p:cNvSpPr txBox="1">
            <a:spLocks/>
          </p:cNvSpPr>
          <p:nvPr/>
        </p:nvSpPr>
        <p:spPr>
          <a:xfrm>
            <a:off x="5852160" y="5394960"/>
            <a:ext cx="4872182" cy="782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solidFill>
                  <a:schemeClr val="accent1"/>
                </a:solidFill>
                <a:highlight>
                  <a:srgbClr val="FFFF00"/>
                </a:highlight>
              </a:rPr>
              <a:t>New Product Training</a:t>
            </a:r>
          </a:p>
        </p:txBody>
      </p:sp>
    </p:spTree>
    <p:extLst>
      <p:ext uri="{BB962C8B-B14F-4D97-AF65-F5344CB8AC3E}">
        <p14:creationId xmlns:p14="http://schemas.microsoft.com/office/powerpoint/2010/main" val="286428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38EB8E-854D-4302-B3E1-D9F28511D25B}"/>
              </a:ext>
            </a:extLst>
          </p:cNvPr>
          <p:cNvSpPr txBox="1"/>
          <p:nvPr/>
        </p:nvSpPr>
        <p:spPr>
          <a:xfrm>
            <a:off x="228600" y="2423160"/>
            <a:ext cx="155448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Manufacturer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54D07-51B0-4616-BDE9-E1A97143FF34}"/>
              </a:ext>
            </a:extLst>
          </p:cNvPr>
          <p:cNvSpPr txBox="1"/>
          <p:nvPr/>
        </p:nvSpPr>
        <p:spPr>
          <a:xfrm>
            <a:off x="2743200" y="2011680"/>
            <a:ext cx="155448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Mrep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5CF640-7E07-42EC-82EF-9FA01BA70505}"/>
              </a:ext>
            </a:extLst>
          </p:cNvPr>
          <p:cNvSpPr txBox="1"/>
          <p:nvPr/>
        </p:nvSpPr>
        <p:spPr>
          <a:xfrm>
            <a:off x="5394960" y="2011680"/>
            <a:ext cx="155448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Distributor</a:t>
            </a: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AB5F4184-4497-4359-8865-1D7430F29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2880"/>
            <a:ext cx="10932956" cy="153253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Traditional Process For Messaging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Unidirectional – Inconsistent - Ineffective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CB86A97-F209-4823-A9BE-F7FC6EFDE4D5}"/>
              </a:ext>
            </a:extLst>
          </p:cNvPr>
          <p:cNvSpPr/>
          <p:nvPr/>
        </p:nvSpPr>
        <p:spPr>
          <a:xfrm>
            <a:off x="1280160" y="3657600"/>
            <a:ext cx="914400" cy="6344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2C181FCD-CDEE-46DE-9EC1-418AFB97999C}"/>
              </a:ext>
            </a:extLst>
          </p:cNvPr>
          <p:cNvSpPr/>
          <p:nvPr/>
        </p:nvSpPr>
        <p:spPr>
          <a:xfrm>
            <a:off x="9144000" y="3849484"/>
            <a:ext cx="868680" cy="63448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Silo">
            <a:extLst>
              <a:ext uri="{FF2B5EF4-FFF2-40B4-BE49-F238E27FC236}">
                <a16:creationId xmlns:a16="http://schemas.microsoft.com/office/drawing/2014/main" id="{222D38D9-BBF7-4A32-9895-C0687BFA8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320" y="2743200"/>
            <a:ext cx="1462083" cy="2387600"/>
          </a:xfrm>
          <a:prstGeom prst="rect">
            <a:avLst/>
          </a:prstGeom>
        </p:spPr>
      </p:pic>
      <p:pic>
        <p:nvPicPr>
          <p:cNvPr id="27" name="Graphic 26" descr="Silo">
            <a:extLst>
              <a:ext uri="{FF2B5EF4-FFF2-40B4-BE49-F238E27FC236}">
                <a16:creationId xmlns:a16="http://schemas.microsoft.com/office/drawing/2014/main" id="{A2C58B9F-4580-41C4-BEEA-AA7FA507E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2000" y="1828800"/>
            <a:ext cx="822960" cy="1343905"/>
          </a:xfrm>
          <a:prstGeom prst="rect">
            <a:avLst/>
          </a:prstGeom>
        </p:spPr>
      </p:pic>
      <p:pic>
        <p:nvPicPr>
          <p:cNvPr id="28" name="Graphic 27" descr="Silo">
            <a:extLst>
              <a:ext uri="{FF2B5EF4-FFF2-40B4-BE49-F238E27FC236}">
                <a16:creationId xmlns:a16="http://schemas.microsoft.com/office/drawing/2014/main" id="{A21DD0B5-9122-4619-845B-13CEB53B55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35041" y="4023360"/>
            <a:ext cx="391962" cy="640080"/>
          </a:xfrm>
          <a:prstGeom prst="rect">
            <a:avLst/>
          </a:prstGeom>
        </p:spPr>
      </p:pic>
      <p:pic>
        <p:nvPicPr>
          <p:cNvPr id="29" name="Graphic 28" descr="Factory">
            <a:extLst>
              <a:ext uri="{FF2B5EF4-FFF2-40B4-BE49-F238E27FC236}">
                <a16:creationId xmlns:a16="http://schemas.microsoft.com/office/drawing/2014/main" id="{EE5AEC5E-6EB5-4CEC-8387-59BD3C7CB5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92640" y="2743200"/>
            <a:ext cx="2286000" cy="2286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92A2461-F94D-4B76-B2CF-72DA87B29EC0}"/>
              </a:ext>
            </a:extLst>
          </p:cNvPr>
          <p:cNvSpPr txBox="1"/>
          <p:nvPr/>
        </p:nvSpPr>
        <p:spPr>
          <a:xfrm>
            <a:off x="10149840" y="2423160"/>
            <a:ext cx="155448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Customer</a:t>
            </a:r>
          </a:p>
        </p:txBody>
      </p:sp>
      <p:pic>
        <p:nvPicPr>
          <p:cNvPr id="19" name="Graphic 18" descr="Silo">
            <a:extLst>
              <a:ext uri="{FF2B5EF4-FFF2-40B4-BE49-F238E27FC236}">
                <a16:creationId xmlns:a16="http://schemas.microsoft.com/office/drawing/2014/main" id="{5EE22DB0-4E14-4438-BBA1-2D5C2351579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57600" y="2560320"/>
            <a:ext cx="822960" cy="1343905"/>
          </a:xfrm>
          <a:prstGeom prst="rect">
            <a:avLst/>
          </a:prstGeom>
        </p:spPr>
      </p:pic>
      <p:pic>
        <p:nvPicPr>
          <p:cNvPr id="20" name="Graphic 19" descr="Silo">
            <a:extLst>
              <a:ext uri="{FF2B5EF4-FFF2-40B4-BE49-F238E27FC236}">
                <a16:creationId xmlns:a16="http://schemas.microsoft.com/office/drawing/2014/main" id="{D170A531-6A21-4A33-B6DE-DA11E789A00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43200" y="3291840"/>
            <a:ext cx="822960" cy="1343905"/>
          </a:xfrm>
          <a:prstGeom prst="rect">
            <a:avLst/>
          </a:prstGeom>
        </p:spPr>
      </p:pic>
      <p:pic>
        <p:nvPicPr>
          <p:cNvPr id="21" name="Graphic 20" descr="Silo">
            <a:extLst>
              <a:ext uri="{FF2B5EF4-FFF2-40B4-BE49-F238E27FC236}">
                <a16:creationId xmlns:a16="http://schemas.microsoft.com/office/drawing/2014/main" id="{3B93E654-7EB2-40F0-9751-768E5DE375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57600" y="4023360"/>
            <a:ext cx="822960" cy="1343905"/>
          </a:xfrm>
          <a:prstGeom prst="rect">
            <a:avLst/>
          </a:prstGeom>
        </p:spPr>
      </p:pic>
      <p:pic>
        <p:nvPicPr>
          <p:cNvPr id="22" name="Graphic 21" descr="Silo">
            <a:extLst>
              <a:ext uri="{FF2B5EF4-FFF2-40B4-BE49-F238E27FC236}">
                <a16:creationId xmlns:a16="http://schemas.microsoft.com/office/drawing/2014/main" id="{801F982F-8CCF-4F13-B66B-B8E81C8173E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72000" y="4754880"/>
            <a:ext cx="822960" cy="134390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B5933C0-FEC9-4D25-81C8-AF4882A7FF6C}"/>
              </a:ext>
            </a:extLst>
          </p:cNvPr>
          <p:cNvCxnSpPr>
            <a:cxnSpLocks/>
          </p:cNvCxnSpPr>
          <p:nvPr/>
        </p:nvCxnSpPr>
        <p:spPr>
          <a:xfrm>
            <a:off x="2286000" y="2377440"/>
            <a:ext cx="0" cy="3502152"/>
          </a:xfrm>
          <a:prstGeom prst="line">
            <a:avLst/>
          </a:prstGeom>
          <a:ln w="1143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BBB4DC7-9B48-4375-B9C2-5067AB688782}"/>
              </a:ext>
            </a:extLst>
          </p:cNvPr>
          <p:cNvCxnSpPr>
            <a:cxnSpLocks/>
          </p:cNvCxnSpPr>
          <p:nvPr/>
        </p:nvCxnSpPr>
        <p:spPr>
          <a:xfrm>
            <a:off x="2240280" y="2377440"/>
            <a:ext cx="25146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205E605-52DC-433D-9CB8-11644F769020}"/>
              </a:ext>
            </a:extLst>
          </p:cNvPr>
          <p:cNvCxnSpPr>
            <a:cxnSpLocks/>
          </p:cNvCxnSpPr>
          <p:nvPr/>
        </p:nvCxnSpPr>
        <p:spPr>
          <a:xfrm>
            <a:off x="2316317" y="3200400"/>
            <a:ext cx="1465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74AEFF-099B-4FF3-9E23-691DE6EB3DAD}"/>
              </a:ext>
            </a:extLst>
          </p:cNvPr>
          <p:cNvCxnSpPr>
            <a:cxnSpLocks/>
          </p:cNvCxnSpPr>
          <p:nvPr/>
        </p:nvCxnSpPr>
        <p:spPr>
          <a:xfrm>
            <a:off x="2286000" y="5029200"/>
            <a:ext cx="146510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59D8026-2A0C-4331-85B3-5C49B91B438E}"/>
              </a:ext>
            </a:extLst>
          </p:cNvPr>
          <p:cNvCxnSpPr>
            <a:cxnSpLocks/>
          </p:cNvCxnSpPr>
          <p:nvPr/>
        </p:nvCxnSpPr>
        <p:spPr>
          <a:xfrm>
            <a:off x="2286000" y="5852160"/>
            <a:ext cx="2446453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534F528-AD83-42A3-8F61-C2B0FA84A3B2}"/>
              </a:ext>
            </a:extLst>
          </p:cNvPr>
          <p:cNvCxnSpPr>
            <a:cxnSpLocks/>
          </p:cNvCxnSpPr>
          <p:nvPr/>
        </p:nvCxnSpPr>
        <p:spPr>
          <a:xfrm>
            <a:off x="2286000" y="4023360"/>
            <a:ext cx="58102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phic 34" descr="Silo">
            <a:extLst>
              <a:ext uri="{FF2B5EF4-FFF2-40B4-BE49-F238E27FC236}">
                <a16:creationId xmlns:a16="http://schemas.microsoft.com/office/drawing/2014/main" id="{45450FAA-99EE-4647-A6EF-170E9DDC4C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035040" y="3383280"/>
            <a:ext cx="391962" cy="640080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13BEC28-42D4-49C4-9B79-8D912F8AFE6B}"/>
              </a:ext>
            </a:extLst>
          </p:cNvPr>
          <p:cNvCxnSpPr>
            <a:cxnSpLocks/>
          </p:cNvCxnSpPr>
          <p:nvPr/>
        </p:nvCxnSpPr>
        <p:spPr>
          <a:xfrm>
            <a:off x="4206240" y="3200400"/>
            <a:ext cx="2011680" cy="0"/>
          </a:xfrm>
          <a:prstGeom prst="straightConnector1">
            <a:avLst/>
          </a:prstGeom>
          <a:ln w="38100">
            <a:solidFill>
              <a:schemeClr val="accent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c 36" descr="Silo">
            <a:extLst>
              <a:ext uri="{FF2B5EF4-FFF2-40B4-BE49-F238E27FC236}">
                <a16:creationId xmlns:a16="http://schemas.microsoft.com/office/drawing/2014/main" id="{68E00101-FEDD-4A59-A596-FA67A527D36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675120" y="3200400"/>
            <a:ext cx="391962" cy="640080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D8BCEB6-1A9A-4C0B-87DE-4610128BE616}"/>
              </a:ext>
            </a:extLst>
          </p:cNvPr>
          <p:cNvCxnSpPr>
            <a:cxnSpLocks/>
          </p:cNvCxnSpPr>
          <p:nvPr/>
        </p:nvCxnSpPr>
        <p:spPr>
          <a:xfrm>
            <a:off x="3291840" y="4023360"/>
            <a:ext cx="2560320" cy="0"/>
          </a:xfrm>
          <a:prstGeom prst="straightConnector1">
            <a:avLst/>
          </a:prstGeom>
          <a:ln w="38100">
            <a:solidFill>
              <a:schemeClr val="accent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Left Brace 40">
            <a:extLst>
              <a:ext uri="{FF2B5EF4-FFF2-40B4-BE49-F238E27FC236}">
                <a16:creationId xmlns:a16="http://schemas.microsoft.com/office/drawing/2014/main" id="{6B7B40C5-6A9A-4C00-87C4-9FEF1E94A898}"/>
              </a:ext>
            </a:extLst>
          </p:cNvPr>
          <p:cNvSpPr/>
          <p:nvPr/>
        </p:nvSpPr>
        <p:spPr>
          <a:xfrm>
            <a:off x="5669280" y="3337560"/>
            <a:ext cx="391962" cy="1371600"/>
          </a:xfrm>
          <a:prstGeom prst="lef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Graphic 41" descr="Silo">
            <a:extLst>
              <a:ext uri="{FF2B5EF4-FFF2-40B4-BE49-F238E27FC236}">
                <a16:creationId xmlns:a16="http://schemas.microsoft.com/office/drawing/2014/main" id="{9723EBA9-08B2-4970-8305-ECD2772615E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75120" y="2560320"/>
            <a:ext cx="391962" cy="640080"/>
          </a:xfrm>
          <a:prstGeom prst="rect">
            <a:avLst/>
          </a:prstGeom>
        </p:spPr>
      </p:pic>
      <p:sp>
        <p:nvSpPr>
          <p:cNvPr id="43" name="Left Brace 42">
            <a:extLst>
              <a:ext uri="{FF2B5EF4-FFF2-40B4-BE49-F238E27FC236}">
                <a16:creationId xmlns:a16="http://schemas.microsoft.com/office/drawing/2014/main" id="{C92D73FB-2C7A-4871-8288-4FCD9EE14854}"/>
              </a:ext>
            </a:extLst>
          </p:cNvPr>
          <p:cNvSpPr/>
          <p:nvPr/>
        </p:nvSpPr>
        <p:spPr>
          <a:xfrm>
            <a:off x="6309360" y="2513609"/>
            <a:ext cx="391962" cy="1371600"/>
          </a:xfrm>
          <a:prstGeom prst="lef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8FE249B-9C0A-4261-A7FC-19962757E04E}"/>
              </a:ext>
            </a:extLst>
          </p:cNvPr>
          <p:cNvCxnSpPr>
            <a:cxnSpLocks/>
          </p:cNvCxnSpPr>
          <p:nvPr/>
        </p:nvCxnSpPr>
        <p:spPr>
          <a:xfrm>
            <a:off x="5120640" y="2377440"/>
            <a:ext cx="1737360" cy="0"/>
          </a:xfrm>
          <a:prstGeom prst="straightConnector1">
            <a:avLst/>
          </a:prstGeom>
          <a:ln w="38100">
            <a:solidFill>
              <a:schemeClr val="accent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Graphic 44" descr="Silo">
            <a:extLst>
              <a:ext uri="{FF2B5EF4-FFF2-40B4-BE49-F238E27FC236}">
                <a16:creationId xmlns:a16="http://schemas.microsoft.com/office/drawing/2014/main" id="{6BB6DD01-1F9B-4371-8993-D1930F84DCD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315200" y="2377440"/>
            <a:ext cx="391962" cy="640080"/>
          </a:xfrm>
          <a:prstGeom prst="rect">
            <a:avLst/>
          </a:prstGeom>
        </p:spPr>
      </p:pic>
      <p:sp>
        <p:nvSpPr>
          <p:cNvPr id="46" name="Left Brace 45">
            <a:extLst>
              <a:ext uri="{FF2B5EF4-FFF2-40B4-BE49-F238E27FC236}">
                <a16:creationId xmlns:a16="http://schemas.microsoft.com/office/drawing/2014/main" id="{A7E10A4D-0CFF-419B-8E1C-67ACF217B6AC}"/>
              </a:ext>
            </a:extLst>
          </p:cNvPr>
          <p:cNvSpPr/>
          <p:nvPr/>
        </p:nvSpPr>
        <p:spPr>
          <a:xfrm>
            <a:off x="6949440" y="1691640"/>
            <a:ext cx="391962" cy="1371600"/>
          </a:xfrm>
          <a:prstGeom prst="lef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Graphic 46" descr="Silo">
            <a:extLst>
              <a:ext uri="{FF2B5EF4-FFF2-40B4-BE49-F238E27FC236}">
                <a16:creationId xmlns:a16="http://schemas.microsoft.com/office/drawing/2014/main" id="{BC2E778C-580F-4867-B217-96D1B75E03A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315200" y="1737360"/>
            <a:ext cx="391962" cy="640080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A6211C0-9F56-4667-A7FF-EAC50C7B6451}"/>
              </a:ext>
            </a:extLst>
          </p:cNvPr>
          <p:cNvCxnSpPr>
            <a:cxnSpLocks/>
          </p:cNvCxnSpPr>
          <p:nvPr/>
        </p:nvCxnSpPr>
        <p:spPr>
          <a:xfrm>
            <a:off x="9144000" y="1975104"/>
            <a:ext cx="0" cy="4133088"/>
          </a:xfrm>
          <a:prstGeom prst="line">
            <a:avLst/>
          </a:prstGeom>
          <a:ln w="1143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Graphic 49" descr="Silo">
            <a:extLst>
              <a:ext uri="{FF2B5EF4-FFF2-40B4-BE49-F238E27FC236}">
                <a16:creationId xmlns:a16="http://schemas.microsoft.com/office/drawing/2014/main" id="{B87019EA-6D17-4DB0-921E-C5C43DEFB46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675120" y="4114800"/>
            <a:ext cx="391962" cy="640080"/>
          </a:xfrm>
          <a:prstGeom prst="rect">
            <a:avLst/>
          </a:prstGeom>
        </p:spPr>
      </p:pic>
      <p:pic>
        <p:nvPicPr>
          <p:cNvPr id="51" name="Graphic 50" descr="Silo">
            <a:extLst>
              <a:ext uri="{FF2B5EF4-FFF2-40B4-BE49-F238E27FC236}">
                <a16:creationId xmlns:a16="http://schemas.microsoft.com/office/drawing/2014/main" id="{1824A682-1EFC-4A7D-B1AB-811B6DD8A35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675120" y="4800600"/>
            <a:ext cx="391962" cy="640080"/>
          </a:xfrm>
          <a:prstGeom prst="rect">
            <a:avLst/>
          </a:prstGeom>
        </p:spPr>
      </p:pic>
      <p:sp>
        <p:nvSpPr>
          <p:cNvPr id="52" name="Left Brace 51">
            <a:extLst>
              <a:ext uri="{FF2B5EF4-FFF2-40B4-BE49-F238E27FC236}">
                <a16:creationId xmlns:a16="http://schemas.microsoft.com/office/drawing/2014/main" id="{5FD64EC6-0050-45D0-8286-9705AB5BDB1F}"/>
              </a:ext>
            </a:extLst>
          </p:cNvPr>
          <p:cNvSpPr/>
          <p:nvPr/>
        </p:nvSpPr>
        <p:spPr>
          <a:xfrm>
            <a:off x="6309360" y="4142232"/>
            <a:ext cx="391962" cy="1325880"/>
          </a:xfrm>
          <a:prstGeom prst="lef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544BE81-C1C5-4790-A71A-2BEA8A81CDF1}"/>
              </a:ext>
            </a:extLst>
          </p:cNvPr>
          <p:cNvCxnSpPr>
            <a:cxnSpLocks/>
          </p:cNvCxnSpPr>
          <p:nvPr/>
        </p:nvCxnSpPr>
        <p:spPr>
          <a:xfrm>
            <a:off x="4206240" y="4800600"/>
            <a:ext cx="2103120" cy="0"/>
          </a:xfrm>
          <a:prstGeom prst="straightConnector1">
            <a:avLst/>
          </a:prstGeom>
          <a:ln w="38100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D7F4D38-9EAA-412D-AC51-FBE019D36269}"/>
              </a:ext>
            </a:extLst>
          </p:cNvPr>
          <p:cNvCxnSpPr>
            <a:cxnSpLocks/>
          </p:cNvCxnSpPr>
          <p:nvPr/>
        </p:nvCxnSpPr>
        <p:spPr>
          <a:xfrm>
            <a:off x="5120640" y="5669280"/>
            <a:ext cx="1737360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Left Brace 54">
            <a:extLst>
              <a:ext uri="{FF2B5EF4-FFF2-40B4-BE49-F238E27FC236}">
                <a16:creationId xmlns:a16="http://schemas.microsoft.com/office/drawing/2014/main" id="{DFF958BD-1617-47A5-B14E-89039BAEAB09}"/>
              </a:ext>
            </a:extLst>
          </p:cNvPr>
          <p:cNvSpPr/>
          <p:nvPr/>
        </p:nvSpPr>
        <p:spPr>
          <a:xfrm>
            <a:off x="6949440" y="4983480"/>
            <a:ext cx="391962" cy="1371600"/>
          </a:xfrm>
          <a:prstGeom prst="leftBrac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Graphic 55" descr="Silo">
            <a:extLst>
              <a:ext uri="{FF2B5EF4-FFF2-40B4-BE49-F238E27FC236}">
                <a16:creationId xmlns:a16="http://schemas.microsoft.com/office/drawing/2014/main" id="{FD7F8381-4121-492B-875C-30788069E64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315200" y="5669280"/>
            <a:ext cx="391962" cy="640080"/>
          </a:xfrm>
          <a:prstGeom prst="rect">
            <a:avLst/>
          </a:prstGeom>
        </p:spPr>
      </p:pic>
      <p:pic>
        <p:nvPicPr>
          <p:cNvPr id="57" name="Graphic 56" descr="Silo">
            <a:extLst>
              <a:ext uri="{FF2B5EF4-FFF2-40B4-BE49-F238E27FC236}">
                <a16:creationId xmlns:a16="http://schemas.microsoft.com/office/drawing/2014/main" id="{1DAB2520-F677-4F6F-A8E8-928918D09E14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7315200" y="5029200"/>
            <a:ext cx="391962" cy="640080"/>
          </a:xfrm>
          <a:prstGeom prst="rect">
            <a:avLst/>
          </a:prstGeom>
        </p:spPr>
      </p:pic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F725B6C-4ED5-4A9E-971C-4BE03DEED9DB}"/>
              </a:ext>
            </a:extLst>
          </p:cNvPr>
          <p:cNvCxnSpPr>
            <a:cxnSpLocks/>
          </p:cNvCxnSpPr>
          <p:nvPr/>
        </p:nvCxnSpPr>
        <p:spPr>
          <a:xfrm>
            <a:off x="7589520" y="2313432"/>
            <a:ext cx="1463040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B9320946-4091-485B-85DB-0061A7951508}"/>
              </a:ext>
            </a:extLst>
          </p:cNvPr>
          <p:cNvCxnSpPr>
            <a:cxnSpLocks/>
          </p:cNvCxnSpPr>
          <p:nvPr/>
        </p:nvCxnSpPr>
        <p:spPr>
          <a:xfrm>
            <a:off x="6949440" y="3145536"/>
            <a:ext cx="2103120" cy="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7EE5810-64B2-4D3F-85F5-C39A1A274D75}"/>
              </a:ext>
            </a:extLst>
          </p:cNvPr>
          <p:cNvCxnSpPr>
            <a:cxnSpLocks/>
          </p:cNvCxnSpPr>
          <p:nvPr/>
        </p:nvCxnSpPr>
        <p:spPr>
          <a:xfrm>
            <a:off x="7589520" y="2962656"/>
            <a:ext cx="1463040" cy="0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CFC50B7-B512-49BF-8207-F6DFB98B83D0}"/>
              </a:ext>
            </a:extLst>
          </p:cNvPr>
          <p:cNvCxnSpPr>
            <a:cxnSpLocks/>
          </p:cNvCxnSpPr>
          <p:nvPr/>
        </p:nvCxnSpPr>
        <p:spPr>
          <a:xfrm>
            <a:off x="6949440" y="3785616"/>
            <a:ext cx="2103120" cy="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0D9878E-4BD7-4AD4-BDEE-4F52C5BA055A}"/>
              </a:ext>
            </a:extLst>
          </p:cNvPr>
          <p:cNvCxnSpPr>
            <a:cxnSpLocks/>
          </p:cNvCxnSpPr>
          <p:nvPr/>
        </p:nvCxnSpPr>
        <p:spPr>
          <a:xfrm>
            <a:off x="6309360" y="3959352"/>
            <a:ext cx="2743200" cy="0"/>
          </a:xfrm>
          <a:prstGeom prst="straightConnector1">
            <a:avLst/>
          </a:prstGeom>
          <a:ln w="38100">
            <a:solidFill>
              <a:srgbClr val="FA0E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4A5FC64-2D2F-4C31-AC3A-CD60E50ACF9D}"/>
              </a:ext>
            </a:extLst>
          </p:cNvPr>
          <p:cNvCxnSpPr>
            <a:cxnSpLocks/>
          </p:cNvCxnSpPr>
          <p:nvPr/>
        </p:nvCxnSpPr>
        <p:spPr>
          <a:xfrm>
            <a:off x="6217920" y="4087368"/>
            <a:ext cx="2834640" cy="0"/>
          </a:xfrm>
          <a:prstGeom prst="straightConnector1">
            <a:avLst/>
          </a:prstGeom>
          <a:ln w="38100">
            <a:solidFill>
              <a:srgbClr val="5D57B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5FAAEFF-5F77-43E4-9B12-AD31E4F12753}"/>
              </a:ext>
            </a:extLst>
          </p:cNvPr>
          <p:cNvCxnSpPr>
            <a:cxnSpLocks/>
          </p:cNvCxnSpPr>
          <p:nvPr/>
        </p:nvCxnSpPr>
        <p:spPr>
          <a:xfrm>
            <a:off x="6903720" y="4690872"/>
            <a:ext cx="2103120" cy="0"/>
          </a:xfrm>
          <a:prstGeom prst="straightConnector1">
            <a:avLst/>
          </a:prstGeom>
          <a:ln w="38100">
            <a:solidFill>
              <a:srgbClr val="DAFC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DA4652D-8F51-4406-8B06-7839376659B9}"/>
              </a:ext>
            </a:extLst>
          </p:cNvPr>
          <p:cNvCxnSpPr>
            <a:cxnSpLocks/>
          </p:cNvCxnSpPr>
          <p:nvPr/>
        </p:nvCxnSpPr>
        <p:spPr>
          <a:xfrm>
            <a:off x="6858000" y="4864608"/>
            <a:ext cx="2148840" cy="0"/>
          </a:xfrm>
          <a:prstGeom prst="straightConnector1">
            <a:avLst/>
          </a:prstGeom>
          <a:ln w="38100">
            <a:solidFill>
              <a:srgbClr val="8E837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FBAFA512-E7D4-44D1-B07C-EBC29836058D}"/>
              </a:ext>
            </a:extLst>
          </p:cNvPr>
          <p:cNvCxnSpPr>
            <a:cxnSpLocks/>
          </p:cNvCxnSpPr>
          <p:nvPr/>
        </p:nvCxnSpPr>
        <p:spPr>
          <a:xfrm>
            <a:off x="7543800" y="5093208"/>
            <a:ext cx="1463040" cy="0"/>
          </a:xfrm>
          <a:prstGeom prst="straightConnector1">
            <a:avLst/>
          </a:prstGeom>
          <a:ln w="38100">
            <a:solidFill>
              <a:srgbClr val="0DFB4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40F1488-02FE-48C8-85E1-66F93AEA9730}"/>
              </a:ext>
            </a:extLst>
          </p:cNvPr>
          <p:cNvCxnSpPr>
            <a:cxnSpLocks/>
          </p:cNvCxnSpPr>
          <p:nvPr/>
        </p:nvCxnSpPr>
        <p:spPr>
          <a:xfrm>
            <a:off x="7498080" y="5733288"/>
            <a:ext cx="1463040" cy="0"/>
          </a:xfrm>
          <a:prstGeom prst="straightConnector1">
            <a:avLst/>
          </a:prstGeom>
          <a:ln w="38100">
            <a:solidFill>
              <a:srgbClr val="09C4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F2A908C-FC2F-42AB-B0A8-FC1B5DEE9DC8}"/>
              </a:ext>
            </a:extLst>
          </p:cNvPr>
          <p:cNvCxnSpPr>
            <a:cxnSpLocks/>
          </p:cNvCxnSpPr>
          <p:nvPr/>
        </p:nvCxnSpPr>
        <p:spPr>
          <a:xfrm rot="5400000">
            <a:off x="5084064" y="-2569464"/>
            <a:ext cx="0" cy="8229600"/>
          </a:xfrm>
          <a:prstGeom prst="line">
            <a:avLst/>
          </a:prstGeom>
          <a:ln w="114300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6FDF5423-314F-4AC7-81B9-A0D4B8D5E65F}"/>
              </a:ext>
            </a:extLst>
          </p:cNvPr>
          <p:cNvCxnSpPr>
            <a:cxnSpLocks/>
          </p:cNvCxnSpPr>
          <p:nvPr/>
        </p:nvCxnSpPr>
        <p:spPr>
          <a:xfrm>
            <a:off x="9144000" y="1554480"/>
            <a:ext cx="0" cy="411480"/>
          </a:xfrm>
          <a:prstGeom prst="line">
            <a:avLst/>
          </a:prstGeom>
          <a:ln w="1143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139572-3E79-45E1-80F3-5C628E9877FF}"/>
              </a:ext>
            </a:extLst>
          </p:cNvPr>
          <p:cNvCxnSpPr>
            <a:cxnSpLocks/>
          </p:cNvCxnSpPr>
          <p:nvPr/>
        </p:nvCxnSpPr>
        <p:spPr>
          <a:xfrm>
            <a:off x="5715000" y="1554480"/>
            <a:ext cx="0" cy="411480"/>
          </a:xfrm>
          <a:prstGeom prst="line">
            <a:avLst/>
          </a:prstGeom>
          <a:ln w="1143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5BBC995-F1AE-4307-A4F0-7D235B129FCD}"/>
              </a:ext>
            </a:extLst>
          </p:cNvPr>
          <p:cNvCxnSpPr>
            <a:cxnSpLocks/>
          </p:cNvCxnSpPr>
          <p:nvPr/>
        </p:nvCxnSpPr>
        <p:spPr>
          <a:xfrm flipH="1" flipV="1">
            <a:off x="987552" y="6556248"/>
            <a:ext cx="8211312" cy="27432"/>
          </a:xfrm>
          <a:prstGeom prst="line">
            <a:avLst/>
          </a:prstGeom>
          <a:ln w="1143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B290A83-F18A-4118-B758-A000BBA56065}"/>
              </a:ext>
            </a:extLst>
          </p:cNvPr>
          <p:cNvCxnSpPr>
            <a:cxnSpLocks/>
          </p:cNvCxnSpPr>
          <p:nvPr/>
        </p:nvCxnSpPr>
        <p:spPr>
          <a:xfrm rot="10800000">
            <a:off x="9144000" y="6126480"/>
            <a:ext cx="0" cy="411480"/>
          </a:xfrm>
          <a:prstGeom prst="line">
            <a:avLst/>
          </a:prstGeom>
          <a:ln w="1143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0E4126B0-C9B0-4E10-AACC-045327F686F0}"/>
              </a:ext>
            </a:extLst>
          </p:cNvPr>
          <p:cNvCxnSpPr>
            <a:cxnSpLocks/>
          </p:cNvCxnSpPr>
          <p:nvPr/>
        </p:nvCxnSpPr>
        <p:spPr>
          <a:xfrm>
            <a:off x="1051560" y="4937760"/>
            <a:ext cx="0" cy="1645920"/>
          </a:xfrm>
          <a:prstGeom prst="line">
            <a:avLst/>
          </a:prstGeom>
          <a:ln w="1143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977043D7-AF9F-48E1-B0D2-583430DE4BED}"/>
              </a:ext>
            </a:extLst>
          </p:cNvPr>
          <p:cNvCxnSpPr>
            <a:cxnSpLocks/>
          </p:cNvCxnSpPr>
          <p:nvPr/>
        </p:nvCxnSpPr>
        <p:spPr>
          <a:xfrm rot="10800000">
            <a:off x="6766560" y="1591056"/>
            <a:ext cx="0" cy="411480"/>
          </a:xfrm>
          <a:prstGeom prst="line">
            <a:avLst/>
          </a:prstGeom>
          <a:ln w="1143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46A419F-A874-4BF5-9BA0-8FA8ED6B08E3}"/>
              </a:ext>
            </a:extLst>
          </p:cNvPr>
          <p:cNvCxnSpPr>
            <a:cxnSpLocks/>
          </p:cNvCxnSpPr>
          <p:nvPr/>
        </p:nvCxnSpPr>
        <p:spPr>
          <a:xfrm rot="60000">
            <a:off x="1004244" y="1490472"/>
            <a:ext cx="0" cy="1828800"/>
          </a:xfrm>
          <a:prstGeom prst="line">
            <a:avLst/>
          </a:prstGeom>
          <a:ln w="114300"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667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38EB8E-854D-4302-B3E1-D9F28511D25B}"/>
              </a:ext>
            </a:extLst>
          </p:cNvPr>
          <p:cNvSpPr txBox="1"/>
          <p:nvPr/>
        </p:nvSpPr>
        <p:spPr>
          <a:xfrm>
            <a:off x="3118607" y="2011680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chemeClr val="accent1"/>
                </a:solidFill>
              </a:rPr>
              <a:t>MFG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54D07-51B0-4616-BDE9-E1A97143FF34}"/>
              </a:ext>
            </a:extLst>
          </p:cNvPr>
          <p:cNvSpPr txBox="1"/>
          <p:nvPr/>
        </p:nvSpPr>
        <p:spPr>
          <a:xfrm>
            <a:off x="329289" y="2834640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chemeClr val="accent1"/>
                </a:solidFill>
              </a:rPr>
              <a:t>MRep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5CF640-7E07-42EC-82EF-9FA01BA70505}"/>
              </a:ext>
            </a:extLst>
          </p:cNvPr>
          <p:cNvSpPr txBox="1"/>
          <p:nvPr/>
        </p:nvSpPr>
        <p:spPr>
          <a:xfrm>
            <a:off x="5709408" y="2834640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chemeClr val="accent1"/>
                </a:solidFill>
              </a:rPr>
              <a:t>DIST</a:t>
            </a:r>
          </a:p>
        </p:txBody>
      </p:sp>
      <p:sp>
        <p:nvSpPr>
          <p:cNvPr id="14" name="Subtitle 5">
            <a:extLst>
              <a:ext uri="{FF2B5EF4-FFF2-40B4-BE49-F238E27FC236}">
                <a16:creationId xmlns:a16="http://schemas.microsoft.com/office/drawing/2014/main" id="{AB5F4184-4497-4359-8865-1D7430F29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74320"/>
            <a:ext cx="10932956" cy="1532534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Ideal Process of Messaging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Multidirectional – Consistent - Effective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CB86A97-F209-4823-A9BE-F7FC6EFDE4D5}"/>
              </a:ext>
            </a:extLst>
          </p:cNvPr>
          <p:cNvSpPr/>
          <p:nvPr/>
        </p:nvSpPr>
        <p:spPr>
          <a:xfrm rot="5400000">
            <a:off x="4972330" y="4206240"/>
            <a:ext cx="988295" cy="6344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92A2461-F94D-4B76-B2CF-72DA87B29EC0}"/>
              </a:ext>
            </a:extLst>
          </p:cNvPr>
          <p:cNvSpPr txBox="1"/>
          <p:nvPr/>
        </p:nvSpPr>
        <p:spPr>
          <a:xfrm>
            <a:off x="4319532" y="5882502"/>
            <a:ext cx="22938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>
                <a:solidFill>
                  <a:srgbClr val="7030A0"/>
                </a:solidFill>
              </a:rPr>
              <a:t>Customer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D45E6D-2B61-4991-8645-2F551C82235C}"/>
              </a:ext>
            </a:extLst>
          </p:cNvPr>
          <p:cNvSpPr/>
          <p:nvPr/>
        </p:nvSpPr>
        <p:spPr>
          <a:xfrm>
            <a:off x="141216" y="1828800"/>
            <a:ext cx="10526784" cy="2216727"/>
          </a:xfrm>
          <a:prstGeom prst="ellipse">
            <a:avLst/>
          </a:prstGeom>
          <a:noFill/>
          <a:ln w="1016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Factory">
            <a:extLst>
              <a:ext uri="{FF2B5EF4-FFF2-40B4-BE49-F238E27FC236}">
                <a16:creationId xmlns:a16="http://schemas.microsoft.com/office/drawing/2014/main" id="{400BEAD9-09F2-43DA-BF55-057185376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2077" y="4297680"/>
            <a:ext cx="1828800" cy="1828800"/>
          </a:xfrm>
          <a:prstGeom prst="rect">
            <a:avLst/>
          </a:prstGeom>
        </p:spPr>
      </p:pic>
      <p:sp>
        <p:nvSpPr>
          <p:cNvPr id="4" name="Arrow: Left-Right-Up 3">
            <a:extLst>
              <a:ext uri="{FF2B5EF4-FFF2-40B4-BE49-F238E27FC236}">
                <a16:creationId xmlns:a16="http://schemas.microsoft.com/office/drawing/2014/main" id="{39853D8F-8A09-4BE1-9E7F-8CCA3FFFCECD}"/>
              </a:ext>
            </a:extLst>
          </p:cNvPr>
          <p:cNvSpPr/>
          <p:nvPr/>
        </p:nvSpPr>
        <p:spPr>
          <a:xfrm>
            <a:off x="3553602" y="2743200"/>
            <a:ext cx="3702011" cy="651388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600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14" name="Subtitle 5">
            <a:extLst>
              <a:ext uri="{FF2B5EF4-FFF2-40B4-BE49-F238E27FC236}">
                <a16:creationId xmlns:a16="http://schemas.microsoft.com/office/drawing/2014/main" id="{AB5F4184-4497-4359-8865-1D7430F29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82880"/>
            <a:ext cx="10932956" cy="76877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A few Takeaways</a:t>
            </a:r>
          </a:p>
          <a:p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78A865-C1B8-48AD-B599-82247F5C503D}"/>
              </a:ext>
            </a:extLst>
          </p:cNvPr>
          <p:cNvSpPr txBox="1"/>
          <p:nvPr/>
        </p:nvSpPr>
        <p:spPr>
          <a:xfrm>
            <a:off x="122200" y="1303724"/>
            <a:ext cx="583970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1"/>
                </a:solidFill>
              </a:rPr>
              <a:t>Manufacturer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The traditional is not ideal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Over effective communication does not exist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Establish Expectations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Be inclusive – not exclusive in 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Capitalize on consistency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Communication is multidirectional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Demand feedback in return for inclusivity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F2CB4D-5CC5-45C2-896A-4B0A8D56FEFC}"/>
              </a:ext>
            </a:extLst>
          </p:cNvPr>
          <p:cNvSpPr txBox="1"/>
          <p:nvPr/>
        </p:nvSpPr>
        <p:spPr>
          <a:xfrm>
            <a:off x="5466478" y="1303724"/>
            <a:ext cx="61947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1"/>
                </a:solidFill>
              </a:rPr>
              <a:t>MRep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Over effective communication does not exist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Establish expectations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Being in the middle is advantageous – Capitalize on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Multiple line advantage – share best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Don’t provide feedback only when asked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Be a salesperson – and a consultant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22BE94-BF80-4B3C-BAC9-E2D3A7ABE178}"/>
              </a:ext>
            </a:extLst>
          </p:cNvPr>
          <p:cNvSpPr txBox="1"/>
          <p:nvPr/>
        </p:nvSpPr>
        <p:spPr>
          <a:xfrm>
            <a:off x="2369103" y="4131963"/>
            <a:ext cx="61947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accent1"/>
                </a:solidFill>
              </a:rPr>
              <a:t>Distributor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Over effective communication does not exist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Internal &amp; External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Establish expectations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Demand useful and professional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/>
                </a:solidFill>
              </a:rPr>
              <a:t>Share best practices and set goals</a:t>
            </a:r>
          </a:p>
        </p:txBody>
      </p:sp>
    </p:spTree>
    <p:extLst>
      <p:ext uri="{BB962C8B-B14F-4D97-AF65-F5344CB8AC3E}">
        <p14:creationId xmlns:p14="http://schemas.microsoft.com/office/powerpoint/2010/main" val="149685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14" name="Subtitle 5">
            <a:extLst>
              <a:ext uri="{FF2B5EF4-FFF2-40B4-BE49-F238E27FC236}">
                <a16:creationId xmlns:a16="http://schemas.microsoft.com/office/drawing/2014/main" id="{AB5F4184-4497-4359-8865-1D7430F29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741193"/>
            <a:ext cx="10932956" cy="1064190"/>
          </a:xfrm>
        </p:spPr>
        <p:txBody>
          <a:bodyPr>
            <a:normAutofit lnSpcReduction="10000"/>
          </a:bodyPr>
          <a:lstStyle/>
          <a:p>
            <a:r>
              <a:rPr lang="en-US" sz="7200" dirty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2993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180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TEST</vt:lpstr>
      <vt:lpstr>PowerPoint Presentation</vt:lpstr>
      <vt:lpstr>PowerPoint Presentation</vt:lpstr>
      <vt:lpstr>TEST</vt:lpstr>
      <vt:lpstr>TEST</vt:lpstr>
      <vt:lpstr>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Pat Collins</dc:creator>
  <cp:lastModifiedBy>John Hutson</cp:lastModifiedBy>
  <cp:revision>24</cp:revision>
  <dcterms:created xsi:type="dcterms:W3CDTF">2018-07-30T17:20:51Z</dcterms:created>
  <dcterms:modified xsi:type="dcterms:W3CDTF">2019-02-21T14:04:40Z</dcterms:modified>
</cp:coreProperties>
</file>