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9" r:id="rId4"/>
    <p:sldId id="257"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1570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9"/>
    <p:restoredTop sz="94697"/>
  </p:normalViewPr>
  <p:slideViewPr>
    <p:cSldViewPr snapToGrid="0" snapToObjects="1">
      <p:cViewPr varScale="1">
        <p:scale>
          <a:sx n="111" d="100"/>
          <a:sy n="111" d="100"/>
        </p:scale>
        <p:origin x="-618"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482D7-36B4-B545-A751-990E1F719F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211C212-48C2-664B-A0BF-3BC016D211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11EF360-C4C7-344B-9580-8B388DCCE074}"/>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5" name="Footer Placeholder 4">
            <a:extLst>
              <a:ext uri="{FF2B5EF4-FFF2-40B4-BE49-F238E27FC236}">
                <a16:creationId xmlns:a16="http://schemas.microsoft.com/office/drawing/2014/main" xmlns="" id="{55CCD3BF-907B-BB44-B9F3-CAC3511678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A7A0EE5-82A5-B547-B33C-580A03E1716F}"/>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3042326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AB254E-FB1A-9A4A-9A30-3806056741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0286D9D-EE6D-6442-B98F-3476864AF7D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C9B42F3-3610-7248-BD97-65A2AAEEA458}"/>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5" name="Footer Placeholder 4">
            <a:extLst>
              <a:ext uri="{FF2B5EF4-FFF2-40B4-BE49-F238E27FC236}">
                <a16:creationId xmlns:a16="http://schemas.microsoft.com/office/drawing/2014/main" xmlns="" id="{C7DF0A40-EFDF-9F40-9224-0566A45CD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D873E04-8C25-5547-BB45-2A7A7C7BD964}"/>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423512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52DB6E-1243-FC45-BB2F-204A9047FC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EFAE2DFD-D59E-5C4B-A4FF-FA8259D3C1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904B8601-ADB5-2247-A3CB-123308C4AACB}"/>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5" name="Footer Placeholder 4">
            <a:extLst>
              <a:ext uri="{FF2B5EF4-FFF2-40B4-BE49-F238E27FC236}">
                <a16:creationId xmlns:a16="http://schemas.microsoft.com/office/drawing/2014/main" xmlns="" id="{E2C0071C-8291-8842-A00B-F5156BCEE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173E5CE-CD53-1242-9D73-05E40A67B668}"/>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198373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BF6BB9-50B9-F843-8C6D-A3A89E1ED0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63FCAD8-8DB0-CB4D-9F1F-0A096AC243A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4DAF2132-9CCD-1E45-8724-B80A7B1988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18BCAAF8-46EB-4240-A929-2F27DD2FC6E8}"/>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6" name="Footer Placeholder 5">
            <a:extLst>
              <a:ext uri="{FF2B5EF4-FFF2-40B4-BE49-F238E27FC236}">
                <a16:creationId xmlns:a16="http://schemas.microsoft.com/office/drawing/2014/main" xmlns="" id="{FB3E460B-5587-5F4A-B4D0-8AB348C5C4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CB37DB2-E4A9-1D4C-9357-A3B586BFBB7A}"/>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2462772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B2073D-2782-2D41-94D5-78AF84E391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999B97E-8196-8C41-9207-23BD60D082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B98F2838-4F8F-954B-BA1C-190D25A68C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AF65F795-79F3-D648-88D5-C06CA2D0B4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58119B69-AF00-0A4B-A51E-6538B76CC37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74FFACA9-CCA2-B744-A23B-FD9B93245B7D}"/>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8" name="Footer Placeholder 7">
            <a:extLst>
              <a:ext uri="{FF2B5EF4-FFF2-40B4-BE49-F238E27FC236}">
                <a16:creationId xmlns:a16="http://schemas.microsoft.com/office/drawing/2014/main" xmlns="" id="{816BAC4C-6CD8-4E41-8ECC-923A53290E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553B9AD8-9B96-504F-892C-C02E4C2A64DC}"/>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3792430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E30E0C-81BE-8742-BC26-9C6F1C8E8F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ACE61825-F176-D44F-B28A-7A33E4E1B27C}"/>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4" name="Footer Placeholder 3">
            <a:extLst>
              <a:ext uri="{FF2B5EF4-FFF2-40B4-BE49-F238E27FC236}">
                <a16:creationId xmlns:a16="http://schemas.microsoft.com/office/drawing/2014/main" xmlns="" id="{2999AAFA-2557-5F43-8854-F50BCD1A65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E719E34-51A0-674D-9ABA-B60187908013}"/>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596164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ED00522-4428-FE4F-9035-3678A7EBE4B5}"/>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3" name="Footer Placeholder 2">
            <a:extLst>
              <a:ext uri="{FF2B5EF4-FFF2-40B4-BE49-F238E27FC236}">
                <a16:creationId xmlns:a16="http://schemas.microsoft.com/office/drawing/2014/main" xmlns="" id="{B4D40CD6-238E-B444-8A09-CF18C6A839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84A8BEF9-1913-E44C-A44C-DA61F99374DC}"/>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2439161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15C04F-BAF3-7643-A06C-FB7B46FBC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09A31452-2A05-4E4D-81AE-E2644E13A7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6BE10F59-E814-5249-9B26-B68177448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E9D1A3CD-3F29-4E4D-B412-236B9185B905}"/>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6" name="Footer Placeholder 5">
            <a:extLst>
              <a:ext uri="{FF2B5EF4-FFF2-40B4-BE49-F238E27FC236}">
                <a16:creationId xmlns:a16="http://schemas.microsoft.com/office/drawing/2014/main" xmlns="" id="{1D6C10EC-FBE6-2447-80D3-C362624EDB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7DFA28B-CEB3-CA48-9767-2CD0BD0ED4BB}"/>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177348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CD91B-263B-6447-BB29-D1C5A8F227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45EB1276-52FC-CC4C-803B-373069723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621CF7D-82D2-4042-8E33-0063C38DAA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E261B0B-9EF4-1B47-BEB7-FE5AC3A77D20}"/>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6" name="Footer Placeholder 5">
            <a:extLst>
              <a:ext uri="{FF2B5EF4-FFF2-40B4-BE49-F238E27FC236}">
                <a16:creationId xmlns:a16="http://schemas.microsoft.com/office/drawing/2014/main" xmlns="" id="{4204FFED-4A75-9847-9979-F57ED93CB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10846B4-69C8-384A-8520-D599A09ECEB3}"/>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83813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E11A82-F3FE-2140-94AA-9EDB023EB6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586E73E-23EB-644D-B740-F52D9823A4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38A6950-F879-FB42-8B4A-D0882022A3AE}"/>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5" name="Footer Placeholder 4">
            <a:extLst>
              <a:ext uri="{FF2B5EF4-FFF2-40B4-BE49-F238E27FC236}">
                <a16:creationId xmlns:a16="http://schemas.microsoft.com/office/drawing/2014/main" xmlns="" id="{3214C667-A4E9-2D42-ACC2-97455BD733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E753087-22C2-3D4B-B4FE-CD88EA2B7607}"/>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2148927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E08B103-0688-754B-9B6C-D2CB3F15AE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E9B9907-4B0B-3243-9AA1-F1ABED6F4F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7433D09-925D-1547-8C7B-79E3CE625174}"/>
              </a:ext>
            </a:extLst>
          </p:cNvPr>
          <p:cNvSpPr>
            <a:spLocks noGrp="1"/>
          </p:cNvSpPr>
          <p:nvPr>
            <p:ph type="dt" sz="half" idx="10"/>
          </p:nvPr>
        </p:nvSpPr>
        <p:spPr/>
        <p:txBody>
          <a:bodyPr/>
          <a:lstStyle/>
          <a:p>
            <a:fld id="{91FF4E99-49B1-2E49-968C-B8DA9E2A248D}" type="datetimeFigureOut">
              <a:rPr lang="en-US" smtClean="0"/>
              <a:t>2/15/2019</a:t>
            </a:fld>
            <a:endParaRPr lang="en-US"/>
          </a:p>
        </p:txBody>
      </p:sp>
      <p:sp>
        <p:nvSpPr>
          <p:cNvPr id="5" name="Footer Placeholder 4">
            <a:extLst>
              <a:ext uri="{FF2B5EF4-FFF2-40B4-BE49-F238E27FC236}">
                <a16:creationId xmlns:a16="http://schemas.microsoft.com/office/drawing/2014/main" xmlns="" id="{A09222EB-D8E7-0E4A-86A7-54446E5C43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2AB7E26-E703-B643-BADD-8E202E402E5A}"/>
              </a:ext>
            </a:extLst>
          </p:cNvPr>
          <p:cNvSpPr>
            <a:spLocks noGrp="1"/>
          </p:cNvSpPr>
          <p:nvPr>
            <p:ph type="sldNum" sz="quarter" idx="12"/>
          </p:nvPr>
        </p:nvSpPr>
        <p:spPr/>
        <p:txBody>
          <a:bodyPr/>
          <a:lstStyle/>
          <a:p>
            <a:fld id="{6B9D6511-D504-2441-97CF-72BBDAD74B52}" type="slidenum">
              <a:rPr lang="en-US" smtClean="0"/>
              <a:t>‹#›</a:t>
            </a:fld>
            <a:endParaRPr lang="en-US"/>
          </a:p>
        </p:txBody>
      </p:sp>
    </p:spTree>
    <p:extLst>
      <p:ext uri="{BB962C8B-B14F-4D97-AF65-F5344CB8AC3E}">
        <p14:creationId xmlns:p14="http://schemas.microsoft.com/office/powerpoint/2010/main" val="2067195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DD43023-8833-8145-B6A9-B51242E2C4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C8A7743-B6D6-9C45-BE9B-D91894426F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A1DE80E-DB1F-D243-8ABC-F3257E5AE5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FF4E99-49B1-2E49-968C-B8DA9E2A248D}" type="datetimeFigureOut">
              <a:rPr lang="en-US" smtClean="0"/>
              <a:t>2/15/2019</a:t>
            </a:fld>
            <a:endParaRPr lang="en-US"/>
          </a:p>
        </p:txBody>
      </p:sp>
      <p:sp>
        <p:nvSpPr>
          <p:cNvPr id="5" name="Footer Placeholder 4">
            <a:extLst>
              <a:ext uri="{FF2B5EF4-FFF2-40B4-BE49-F238E27FC236}">
                <a16:creationId xmlns:a16="http://schemas.microsoft.com/office/drawing/2014/main" xmlns="" id="{5089AB48-C353-BE44-BA06-FD8E4708E9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C10D639F-471A-394D-9359-EFF623B593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9D6511-D504-2441-97CF-72BBDAD74B52}" type="slidenum">
              <a:rPr lang="en-US" smtClean="0"/>
              <a:t>‹#›</a:t>
            </a:fld>
            <a:endParaRPr lang="en-US"/>
          </a:p>
        </p:txBody>
      </p:sp>
    </p:spTree>
    <p:extLst>
      <p:ext uri="{BB962C8B-B14F-4D97-AF65-F5344CB8AC3E}">
        <p14:creationId xmlns:p14="http://schemas.microsoft.com/office/powerpoint/2010/main" val="3417275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30BDEB-201D-B048-80F0-A3388020AC1A}"/>
              </a:ext>
            </a:extLst>
          </p:cNvPr>
          <p:cNvSpPr>
            <a:spLocks noGrp="1"/>
          </p:cNvSpPr>
          <p:nvPr>
            <p:ph type="ctrTitle"/>
          </p:nvPr>
        </p:nvSpPr>
        <p:spPr/>
        <p:txBody>
          <a:bodyPr/>
          <a:lstStyle/>
          <a:p>
            <a:r>
              <a:rPr lang="en-US" b="1" dirty="0">
                <a:solidFill>
                  <a:schemeClr val="bg1"/>
                </a:solidFill>
              </a:rPr>
              <a:t>TEST</a:t>
            </a:r>
          </a:p>
        </p:txBody>
      </p:sp>
      <p:sp>
        <p:nvSpPr>
          <p:cNvPr id="3" name="Subtitle 2">
            <a:extLst>
              <a:ext uri="{FF2B5EF4-FFF2-40B4-BE49-F238E27FC236}">
                <a16:creationId xmlns:a16="http://schemas.microsoft.com/office/drawing/2014/main" xmlns="" id="{37E1EEA0-977C-1E48-B991-CFBB20ED412C}"/>
              </a:ext>
            </a:extLst>
          </p:cNvPr>
          <p:cNvSpPr>
            <a:spLocks noGrp="1"/>
          </p:cNvSpPr>
          <p:nvPr>
            <p:ph type="subTitle" idx="1"/>
          </p:nvPr>
        </p:nvSpPr>
        <p:spPr>
          <a:xfrm>
            <a:off x="1371600" y="2286000"/>
            <a:ext cx="9144000" cy="2425581"/>
          </a:xfrm>
        </p:spPr>
        <p:txBody>
          <a:bodyPr>
            <a:normAutofit fontScale="25000" lnSpcReduction="20000"/>
          </a:bodyPr>
          <a:lstStyle/>
          <a:p>
            <a:r>
              <a:rPr lang="en-US" sz="11200" b="1" dirty="0">
                <a:solidFill>
                  <a:schemeClr val="accent1">
                    <a:lumMod val="75000"/>
                  </a:schemeClr>
                </a:solidFill>
              </a:rPr>
              <a:t>“Increase profitability by selling EMS to your existing customers”</a:t>
            </a:r>
            <a:endParaRPr lang="en-US" sz="11200" dirty="0">
              <a:solidFill>
                <a:schemeClr val="accent1">
                  <a:lumMod val="75000"/>
                </a:schemeClr>
              </a:solidFill>
            </a:endParaRPr>
          </a:p>
          <a:p>
            <a:pPr algn="l"/>
            <a:endParaRPr lang="en-US" sz="2800" dirty="0" smtClean="0">
              <a:solidFill>
                <a:schemeClr val="accent1">
                  <a:lumMod val="75000"/>
                </a:schemeClr>
              </a:solidFill>
              <a:latin typeface="Arial" panose="020B0604020202020204" pitchFamily="34" charset="0"/>
              <a:ea typeface="Dotum" panose="020B0600000101010101" pitchFamily="34" charset="-127"/>
              <a:cs typeface="Arial" panose="020B0604020202020204" pitchFamily="34" charset="0"/>
            </a:endParaRPr>
          </a:p>
          <a:p>
            <a:endParaRPr lang="en-US" sz="4000" dirty="0">
              <a:solidFill>
                <a:schemeClr val="accent1">
                  <a:lumMod val="75000"/>
                </a:schemeClr>
              </a:solidFill>
              <a:ea typeface="Dotum" panose="020B0600000101010101" pitchFamily="34" charset="-127"/>
              <a:cs typeface="Arial" panose="020B0604020202020204" pitchFamily="34" charset="0"/>
            </a:endParaRPr>
          </a:p>
          <a:p>
            <a:endParaRPr lang="en-US" sz="7200" dirty="0">
              <a:solidFill>
                <a:schemeClr val="accent1">
                  <a:lumMod val="75000"/>
                </a:schemeClr>
              </a:solidFill>
              <a:cs typeface="Arial" panose="020B0604020202020204" pitchFamily="34" charset="0"/>
            </a:endParaRPr>
          </a:p>
          <a:p>
            <a:r>
              <a:rPr lang="en-US" sz="7200" dirty="0">
                <a:solidFill>
                  <a:schemeClr val="accent1">
                    <a:lumMod val="75000"/>
                  </a:schemeClr>
                </a:solidFill>
              </a:rPr>
              <a:t>Why is it that some are very successful at selling/partnering with EMS while others might struggle?   Which differentiators make a good EMS partner to align with from contracts to capabilities. Learn the advantages of having this solution for your OEM customers.  If you are interested in diversifying your business or improving upon how you are doing it now, join the discussion on what best practices exists in this area!</a:t>
            </a:r>
          </a:p>
          <a:p>
            <a:endParaRPr lang="en-US" dirty="0">
              <a:solidFill>
                <a:schemeClr val="accent1">
                  <a:lumMod val="75000"/>
                </a:schemeClr>
              </a:solidFill>
            </a:endParaRPr>
          </a:p>
        </p:txBody>
      </p:sp>
      <p:pic>
        <p:nvPicPr>
          <p:cNvPr id="5" name="Picture 4">
            <a:extLst>
              <a:ext uri="{FF2B5EF4-FFF2-40B4-BE49-F238E27FC236}">
                <a16:creationId xmlns:a16="http://schemas.microsoft.com/office/drawing/2014/main" xmlns="" id="{2C414A66-C0C8-334A-9693-4A897FC9684B}"/>
              </a:ext>
            </a:extLst>
          </p:cNvPr>
          <p:cNvPicPr>
            <a:picLocks noChangeAspect="1"/>
          </p:cNvPicPr>
          <p:nvPr/>
        </p:nvPicPr>
        <p:blipFill>
          <a:blip r:embed="rId2"/>
          <a:stretch>
            <a:fillRect/>
          </a:stretch>
        </p:blipFill>
        <p:spPr>
          <a:xfrm>
            <a:off x="10495803" y="0"/>
            <a:ext cx="1696197" cy="1877214"/>
          </a:xfrm>
          <a:prstGeom prst="rect">
            <a:avLst/>
          </a:prstGeom>
        </p:spPr>
      </p:pic>
    </p:spTree>
    <p:extLst>
      <p:ext uri="{BB962C8B-B14F-4D97-AF65-F5344CB8AC3E}">
        <p14:creationId xmlns:p14="http://schemas.microsoft.com/office/powerpoint/2010/main" val="3277693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10515600" cy="4351338"/>
          </a:xfrm>
        </p:spPr>
        <p:txBody>
          <a:bodyPr/>
          <a:lstStyle/>
          <a:p>
            <a:pPr marL="0" indent="0">
              <a:buNone/>
            </a:pPr>
            <a:r>
              <a:rPr lang="en-US" sz="800" dirty="0"/>
              <a:t>             </a:t>
            </a:r>
            <a:r>
              <a:rPr lang="en-US" sz="2200" dirty="0">
                <a:solidFill>
                  <a:schemeClr val="accent1">
                    <a:lumMod val="75000"/>
                  </a:schemeClr>
                </a:solidFill>
              </a:rPr>
              <a:t>	</a:t>
            </a:r>
          </a:p>
          <a:p>
            <a:pPr lvl="1"/>
            <a:r>
              <a:rPr lang="en-US" sz="2200" dirty="0">
                <a:solidFill>
                  <a:schemeClr val="accent1">
                    <a:lumMod val="75000"/>
                  </a:schemeClr>
                </a:solidFill>
              </a:rPr>
              <a:t>Don’t want to be considered a competitor</a:t>
            </a:r>
          </a:p>
          <a:p>
            <a:pPr lvl="1"/>
            <a:endParaRPr lang="en-US" sz="2200" dirty="0">
              <a:solidFill>
                <a:schemeClr val="accent1">
                  <a:lumMod val="75000"/>
                </a:schemeClr>
              </a:solidFill>
            </a:endParaRPr>
          </a:p>
          <a:p>
            <a:pPr lvl="1"/>
            <a:r>
              <a:rPr lang="en-US" sz="2200" dirty="0">
                <a:solidFill>
                  <a:schemeClr val="accent1">
                    <a:lumMod val="75000"/>
                  </a:schemeClr>
                </a:solidFill>
              </a:rPr>
              <a:t>Don’t have time for the long sell cycle</a:t>
            </a:r>
          </a:p>
          <a:p>
            <a:pPr lvl="1"/>
            <a:endParaRPr lang="en-US" sz="2200" dirty="0">
              <a:solidFill>
                <a:schemeClr val="accent1">
                  <a:lumMod val="75000"/>
                </a:schemeClr>
              </a:solidFill>
            </a:endParaRPr>
          </a:p>
          <a:p>
            <a:pPr lvl="1"/>
            <a:r>
              <a:rPr lang="en-US" sz="2200" dirty="0">
                <a:solidFill>
                  <a:schemeClr val="accent1">
                    <a:lumMod val="75000"/>
                  </a:schemeClr>
                </a:solidFill>
              </a:rPr>
              <a:t>EMS companies taking business out of my territory and therefore may not get paid on my current lines</a:t>
            </a:r>
          </a:p>
          <a:p>
            <a:pPr lvl="1"/>
            <a:endParaRPr lang="en-US" sz="2200" dirty="0">
              <a:solidFill>
                <a:schemeClr val="accent1">
                  <a:lumMod val="75000"/>
                </a:schemeClr>
              </a:solidFill>
            </a:endParaRPr>
          </a:p>
          <a:p>
            <a:pPr lvl="1"/>
            <a:r>
              <a:rPr lang="en-US" sz="2200" dirty="0">
                <a:solidFill>
                  <a:schemeClr val="accent1">
                    <a:lumMod val="75000"/>
                  </a:schemeClr>
                </a:solidFill>
              </a:rPr>
              <a:t>Paid for development </a:t>
            </a:r>
          </a:p>
          <a:p>
            <a:pPr marL="0" indent="0">
              <a:buNone/>
            </a:pPr>
            <a:endParaRPr lang="en-US" dirty="0"/>
          </a:p>
        </p:txBody>
      </p:sp>
      <p:sp>
        <p:nvSpPr>
          <p:cNvPr id="2" name="Rectangle 1"/>
          <p:cNvSpPr/>
          <p:nvPr/>
        </p:nvSpPr>
        <p:spPr>
          <a:xfrm>
            <a:off x="914399" y="457200"/>
            <a:ext cx="7233327" cy="523220"/>
          </a:xfrm>
          <a:prstGeom prst="rect">
            <a:avLst/>
          </a:prstGeom>
          <a:solidFill>
            <a:schemeClr val="accent4">
              <a:lumMod val="60000"/>
              <a:lumOff val="40000"/>
            </a:schemeClr>
          </a:solidFill>
          <a:ln>
            <a:solidFill>
              <a:schemeClr val="accent4">
                <a:lumMod val="60000"/>
                <a:lumOff val="40000"/>
              </a:schemeClr>
            </a:solidFill>
          </a:ln>
        </p:spPr>
        <p:txBody>
          <a:bodyPr wrap="none">
            <a:spAutoFit/>
          </a:bodyPr>
          <a:lstStyle/>
          <a:p>
            <a:r>
              <a:rPr lang="en-US" sz="2800" dirty="0">
                <a:solidFill>
                  <a:schemeClr val="accent1">
                    <a:lumMod val="75000"/>
                  </a:schemeClr>
                </a:solidFill>
              </a:rPr>
              <a:t>From the Eyes of a </a:t>
            </a:r>
            <a:r>
              <a:rPr lang="en-US" sz="2800" dirty="0" smtClean="0">
                <a:solidFill>
                  <a:schemeClr val="accent1">
                    <a:lumMod val="75000"/>
                  </a:schemeClr>
                </a:solidFill>
              </a:rPr>
              <a:t>Manufacturer Representative</a:t>
            </a:r>
            <a:endParaRPr lang="en-US" sz="2800" dirty="0">
              <a:solidFill>
                <a:schemeClr val="accent1">
                  <a:lumMod val="75000"/>
                </a:schemeClr>
              </a:solidFill>
            </a:endParaRPr>
          </a:p>
        </p:txBody>
      </p:sp>
      <p:pic>
        <p:nvPicPr>
          <p:cNvPr id="4" name="Picture 3">
            <a:extLst>
              <a:ext uri="{FF2B5EF4-FFF2-40B4-BE49-F238E27FC236}">
                <a16:creationId xmlns:a16="http://schemas.microsoft.com/office/drawing/2014/main" xmlns="" id="{2C414A66-C0C8-334A-9693-4A897FC9684B}"/>
              </a:ext>
            </a:extLst>
          </p:cNvPr>
          <p:cNvPicPr>
            <a:picLocks noChangeAspect="1"/>
          </p:cNvPicPr>
          <p:nvPr/>
        </p:nvPicPr>
        <p:blipFill>
          <a:blip r:embed="rId2"/>
          <a:stretch>
            <a:fillRect/>
          </a:stretch>
        </p:blipFill>
        <p:spPr>
          <a:xfrm>
            <a:off x="10495803" y="0"/>
            <a:ext cx="1696197" cy="1877214"/>
          </a:xfrm>
          <a:prstGeom prst="rect">
            <a:avLst/>
          </a:prstGeom>
        </p:spPr>
      </p:pic>
    </p:spTree>
    <p:extLst>
      <p:ext uri="{BB962C8B-B14F-4D97-AF65-F5344CB8AC3E}">
        <p14:creationId xmlns:p14="http://schemas.microsoft.com/office/powerpoint/2010/main" val="1656705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10515600" cy="4351338"/>
          </a:xfrm>
        </p:spPr>
        <p:txBody>
          <a:bodyPr>
            <a:normAutofit/>
          </a:bodyPr>
          <a:lstStyle/>
          <a:p>
            <a:pPr lvl="1"/>
            <a:endParaRPr lang="en-US" sz="1800" dirty="0" smtClean="0">
              <a:solidFill>
                <a:schemeClr val="accent1">
                  <a:lumMod val="75000"/>
                </a:schemeClr>
              </a:solidFill>
            </a:endParaRPr>
          </a:p>
          <a:p>
            <a:pPr lvl="1"/>
            <a:r>
              <a:rPr lang="en-US" sz="2200" dirty="0">
                <a:solidFill>
                  <a:schemeClr val="accent1">
                    <a:lumMod val="75000"/>
                  </a:schemeClr>
                </a:solidFill>
              </a:rPr>
              <a:t>Ad</a:t>
            </a:r>
            <a:r>
              <a:rPr lang="en-US" sz="2200" dirty="0" smtClean="0">
                <a:solidFill>
                  <a:schemeClr val="accent1">
                    <a:lumMod val="75000"/>
                  </a:schemeClr>
                </a:solidFill>
              </a:rPr>
              <a:t>ding </a:t>
            </a:r>
            <a:r>
              <a:rPr lang="en-US" sz="2200" dirty="0">
                <a:solidFill>
                  <a:schemeClr val="accent1">
                    <a:lumMod val="75000"/>
                  </a:schemeClr>
                </a:solidFill>
              </a:rPr>
              <a:t>Services helps differentiate your rep firm from the </a:t>
            </a:r>
            <a:r>
              <a:rPr lang="en-US" sz="2200" dirty="0" smtClean="0">
                <a:solidFill>
                  <a:schemeClr val="accent1">
                    <a:lumMod val="75000"/>
                  </a:schemeClr>
                </a:solidFill>
              </a:rPr>
              <a:t>others</a:t>
            </a:r>
          </a:p>
          <a:p>
            <a:pPr marL="457200" lvl="1" indent="0">
              <a:buNone/>
            </a:pPr>
            <a:r>
              <a:rPr lang="en-US" sz="2200" dirty="0" smtClean="0">
                <a:solidFill>
                  <a:schemeClr val="accent1">
                    <a:lumMod val="75000"/>
                  </a:schemeClr>
                </a:solidFill>
              </a:rPr>
              <a:t> </a:t>
            </a:r>
            <a:endParaRPr lang="en-US" sz="2200" dirty="0">
              <a:solidFill>
                <a:schemeClr val="accent1">
                  <a:lumMod val="75000"/>
                </a:schemeClr>
              </a:solidFill>
            </a:endParaRPr>
          </a:p>
          <a:p>
            <a:pPr lvl="1"/>
            <a:r>
              <a:rPr lang="en-US" sz="2200" dirty="0">
                <a:solidFill>
                  <a:schemeClr val="accent1">
                    <a:lumMod val="75000"/>
                  </a:schemeClr>
                </a:solidFill>
              </a:rPr>
              <a:t>Deals have longer sell cycles, but can be larger </a:t>
            </a:r>
            <a:r>
              <a:rPr lang="en-US" sz="2200" dirty="0" smtClean="0">
                <a:solidFill>
                  <a:schemeClr val="accent1">
                    <a:lumMod val="75000"/>
                  </a:schemeClr>
                </a:solidFill>
              </a:rPr>
              <a:t>payout</a:t>
            </a:r>
          </a:p>
          <a:p>
            <a:pPr marL="457200" lvl="1" indent="0">
              <a:buNone/>
            </a:pPr>
            <a:r>
              <a:rPr lang="en-US" sz="2200" dirty="0" smtClean="0">
                <a:solidFill>
                  <a:schemeClr val="accent1">
                    <a:lumMod val="75000"/>
                  </a:schemeClr>
                </a:solidFill>
              </a:rPr>
              <a:t> </a:t>
            </a:r>
            <a:endParaRPr lang="en-US" sz="2200" dirty="0">
              <a:solidFill>
                <a:schemeClr val="accent1">
                  <a:lumMod val="75000"/>
                </a:schemeClr>
              </a:solidFill>
            </a:endParaRPr>
          </a:p>
          <a:p>
            <a:pPr lvl="1"/>
            <a:r>
              <a:rPr lang="en-US" sz="2200" dirty="0">
                <a:solidFill>
                  <a:schemeClr val="accent1">
                    <a:lumMod val="75000"/>
                  </a:schemeClr>
                </a:solidFill>
              </a:rPr>
              <a:t>You can double dip with multiple lines if EMS company has location in your </a:t>
            </a:r>
            <a:r>
              <a:rPr lang="en-US" sz="2200" dirty="0" smtClean="0">
                <a:solidFill>
                  <a:schemeClr val="accent1">
                    <a:lumMod val="75000"/>
                  </a:schemeClr>
                </a:solidFill>
              </a:rPr>
              <a:t>territory</a:t>
            </a:r>
          </a:p>
          <a:p>
            <a:pPr marL="457200" lvl="1" indent="0">
              <a:buNone/>
            </a:pPr>
            <a:r>
              <a:rPr lang="en-US" sz="2200" dirty="0" smtClean="0">
                <a:solidFill>
                  <a:schemeClr val="accent1">
                    <a:lumMod val="75000"/>
                  </a:schemeClr>
                </a:solidFill>
              </a:rPr>
              <a:t> </a:t>
            </a:r>
            <a:endParaRPr lang="en-US" sz="2200" dirty="0">
              <a:solidFill>
                <a:schemeClr val="accent1">
                  <a:lumMod val="75000"/>
                </a:schemeClr>
              </a:solidFill>
            </a:endParaRPr>
          </a:p>
          <a:p>
            <a:pPr lvl="1"/>
            <a:r>
              <a:rPr lang="en-US" sz="2200" dirty="0">
                <a:solidFill>
                  <a:schemeClr val="accent1">
                    <a:lumMod val="75000"/>
                  </a:schemeClr>
                </a:solidFill>
              </a:rPr>
              <a:t>If your end customer is considering EMS providers outside of the territory, why not compete for that business with another EMS provider</a:t>
            </a:r>
            <a:r>
              <a:rPr lang="en-US" sz="2200" dirty="0" smtClean="0">
                <a:solidFill>
                  <a:schemeClr val="accent1">
                    <a:lumMod val="75000"/>
                  </a:schemeClr>
                </a:solidFill>
              </a:rPr>
              <a:t>?</a:t>
            </a:r>
          </a:p>
          <a:p>
            <a:pPr lvl="1"/>
            <a:endParaRPr lang="en-US" sz="2200" dirty="0">
              <a:solidFill>
                <a:schemeClr val="accent1">
                  <a:lumMod val="75000"/>
                </a:schemeClr>
              </a:solidFill>
            </a:endParaRPr>
          </a:p>
          <a:p>
            <a:pPr lvl="1"/>
            <a:r>
              <a:rPr lang="en-US" sz="2200" dirty="0">
                <a:solidFill>
                  <a:schemeClr val="accent1">
                    <a:lumMod val="75000"/>
                  </a:schemeClr>
                </a:solidFill>
              </a:rPr>
              <a:t>It’s more than just an introduction.  A rep must be involved in the total development cycle and the life of the business. </a:t>
            </a:r>
          </a:p>
          <a:p>
            <a:pPr marL="0" indent="0">
              <a:buNone/>
            </a:pPr>
            <a:endParaRPr lang="en-US" dirty="0"/>
          </a:p>
        </p:txBody>
      </p:sp>
      <p:sp>
        <p:nvSpPr>
          <p:cNvPr id="2" name="Rectangle 1"/>
          <p:cNvSpPr/>
          <p:nvPr/>
        </p:nvSpPr>
        <p:spPr>
          <a:xfrm>
            <a:off x="914400" y="457200"/>
            <a:ext cx="5100820" cy="523220"/>
          </a:xfrm>
          <a:prstGeom prst="rect">
            <a:avLst/>
          </a:prstGeom>
          <a:solidFill>
            <a:schemeClr val="accent4">
              <a:lumMod val="60000"/>
              <a:lumOff val="40000"/>
            </a:schemeClr>
          </a:solidFill>
          <a:ln>
            <a:solidFill>
              <a:schemeClr val="accent4">
                <a:lumMod val="60000"/>
                <a:lumOff val="40000"/>
              </a:schemeClr>
            </a:solidFill>
          </a:ln>
        </p:spPr>
        <p:txBody>
          <a:bodyPr wrap="none">
            <a:spAutoFit/>
          </a:bodyPr>
          <a:lstStyle/>
          <a:p>
            <a:r>
              <a:rPr lang="en-US" sz="2800" dirty="0">
                <a:solidFill>
                  <a:schemeClr val="accent1">
                    <a:lumMod val="75000"/>
                  </a:schemeClr>
                </a:solidFill>
              </a:rPr>
              <a:t>From the Eyes of an EMS Provider</a:t>
            </a:r>
          </a:p>
        </p:txBody>
      </p:sp>
      <p:pic>
        <p:nvPicPr>
          <p:cNvPr id="4" name="Picture 3">
            <a:extLst>
              <a:ext uri="{FF2B5EF4-FFF2-40B4-BE49-F238E27FC236}">
                <a16:creationId xmlns:a16="http://schemas.microsoft.com/office/drawing/2014/main" xmlns="" id="{2C414A66-C0C8-334A-9693-4A897FC9684B}"/>
              </a:ext>
            </a:extLst>
          </p:cNvPr>
          <p:cNvPicPr>
            <a:picLocks noChangeAspect="1"/>
          </p:cNvPicPr>
          <p:nvPr/>
        </p:nvPicPr>
        <p:blipFill>
          <a:blip r:embed="rId2"/>
          <a:stretch>
            <a:fillRect/>
          </a:stretch>
        </p:blipFill>
        <p:spPr>
          <a:xfrm>
            <a:off x="10495803" y="0"/>
            <a:ext cx="1696197" cy="1877214"/>
          </a:xfrm>
          <a:prstGeom prst="rect">
            <a:avLst/>
          </a:prstGeom>
        </p:spPr>
      </p:pic>
    </p:spTree>
    <p:extLst>
      <p:ext uri="{BB962C8B-B14F-4D97-AF65-F5344CB8AC3E}">
        <p14:creationId xmlns:p14="http://schemas.microsoft.com/office/powerpoint/2010/main" val="201416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9668042" cy="4351338"/>
          </a:xfrm>
        </p:spPr>
        <p:txBody>
          <a:bodyPr>
            <a:normAutofit fontScale="92500" lnSpcReduction="20000"/>
          </a:bodyPr>
          <a:lstStyle/>
          <a:p>
            <a:pPr lvl="1"/>
            <a:endParaRPr lang="en-US" dirty="0">
              <a:solidFill>
                <a:schemeClr val="accent1">
                  <a:lumMod val="75000"/>
                </a:schemeClr>
              </a:solidFill>
            </a:endParaRPr>
          </a:p>
          <a:p>
            <a:pPr lvl="1">
              <a:lnSpc>
                <a:spcPct val="100000"/>
              </a:lnSpc>
            </a:pPr>
            <a:r>
              <a:rPr lang="en-US" dirty="0">
                <a:solidFill>
                  <a:schemeClr val="accent1">
                    <a:lumMod val="75000"/>
                  </a:schemeClr>
                </a:solidFill>
              </a:rPr>
              <a:t>How does the EMS company make sure there is equal mind share to the rest of the line card? </a:t>
            </a:r>
          </a:p>
          <a:p>
            <a:pPr lvl="1">
              <a:lnSpc>
                <a:spcPct val="100000"/>
              </a:lnSpc>
            </a:pPr>
            <a:endParaRPr lang="en-US" dirty="0">
              <a:solidFill>
                <a:schemeClr val="accent1">
                  <a:lumMod val="75000"/>
                </a:schemeClr>
              </a:solidFill>
            </a:endParaRPr>
          </a:p>
          <a:p>
            <a:pPr lvl="1">
              <a:lnSpc>
                <a:spcPct val="100000"/>
              </a:lnSpc>
            </a:pPr>
            <a:r>
              <a:rPr lang="en-US" dirty="0">
                <a:solidFill>
                  <a:schemeClr val="accent1">
                    <a:lumMod val="75000"/>
                  </a:schemeClr>
                </a:solidFill>
              </a:rPr>
              <a:t>Does a rep get paid for existing business in a territory?  </a:t>
            </a:r>
          </a:p>
          <a:p>
            <a:pPr lvl="1">
              <a:lnSpc>
                <a:spcPct val="100000"/>
              </a:lnSpc>
            </a:pPr>
            <a:endParaRPr lang="en-US" dirty="0">
              <a:solidFill>
                <a:schemeClr val="accent1">
                  <a:lumMod val="75000"/>
                </a:schemeClr>
              </a:solidFill>
            </a:endParaRPr>
          </a:p>
          <a:p>
            <a:pPr lvl="1">
              <a:lnSpc>
                <a:spcPct val="100000"/>
              </a:lnSpc>
            </a:pPr>
            <a:r>
              <a:rPr lang="en-US" dirty="0">
                <a:solidFill>
                  <a:schemeClr val="accent1">
                    <a:lumMod val="75000"/>
                  </a:schemeClr>
                </a:solidFill>
              </a:rPr>
              <a:t>What happens when leads are generated from another source? </a:t>
            </a:r>
          </a:p>
          <a:p>
            <a:pPr lvl="1">
              <a:lnSpc>
                <a:spcPct val="100000"/>
              </a:lnSpc>
            </a:pPr>
            <a:endParaRPr lang="en-US" dirty="0">
              <a:solidFill>
                <a:schemeClr val="accent1">
                  <a:lumMod val="75000"/>
                </a:schemeClr>
              </a:solidFill>
            </a:endParaRPr>
          </a:p>
          <a:p>
            <a:pPr lvl="1">
              <a:lnSpc>
                <a:spcPct val="100000"/>
              </a:lnSpc>
            </a:pPr>
            <a:r>
              <a:rPr lang="en-US" dirty="0">
                <a:solidFill>
                  <a:schemeClr val="accent1">
                    <a:lumMod val="75000"/>
                  </a:schemeClr>
                </a:solidFill>
              </a:rPr>
              <a:t>What happens when an EMS company purchases another EMS company with business in a territory? </a:t>
            </a:r>
          </a:p>
          <a:p>
            <a:pPr lvl="1">
              <a:lnSpc>
                <a:spcPct val="100000"/>
              </a:lnSpc>
            </a:pPr>
            <a:endParaRPr lang="en-US" dirty="0">
              <a:solidFill>
                <a:schemeClr val="accent1">
                  <a:lumMod val="75000"/>
                </a:schemeClr>
              </a:solidFill>
            </a:endParaRPr>
          </a:p>
          <a:p>
            <a:pPr lvl="1">
              <a:lnSpc>
                <a:spcPct val="100000"/>
              </a:lnSpc>
            </a:pPr>
            <a:r>
              <a:rPr lang="en-US" dirty="0">
                <a:solidFill>
                  <a:schemeClr val="accent1">
                    <a:lumMod val="75000"/>
                  </a:schemeClr>
                </a:solidFill>
              </a:rPr>
              <a:t>What about </a:t>
            </a:r>
            <a:r>
              <a:rPr lang="en-US" dirty="0" err="1">
                <a:solidFill>
                  <a:schemeClr val="accent1">
                    <a:lumMod val="75000"/>
                  </a:schemeClr>
                </a:solidFill>
              </a:rPr>
              <a:t>rep’ing</a:t>
            </a:r>
            <a:r>
              <a:rPr lang="en-US" dirty="0">
                <a:solidFill>
                  <a:schemeClr val="accent1">
                    <a:lumMod val="75000"/>
                  </a:schemeClr>
                </a:solidFill>
              </a:rPr>
              <a:t> more than one EMS company?</a:t>
            </a:r>
          </a:p>
          <a:p>
            <a:r>
              <a:rPr lang="en-US" sz="800" dirty="0">
                <a:solidFill>
                  <a:schemeClr val="accent1">
                    <a:lumMod val="75000"/>
                  </a:schemeClr>
                </a:solidFill>
              </a:rPr>
              <a:t>                                               </a:t>
            </a:r>
            <a:endParaRPr lang="en-US" dirty="0">
              <a:solidFill>
                <a:schemeClr val="accent1">
                  <a:lumMod val="75000"/>
                </a:schemeClr>
              </a:solidFill>
            </a:endParaRPr>
          </a:p>
        </p:txBody>
      </p:sp>
      <p:sp>
        <p:nvSpPr>
          <p:cNvPr id="2" name="Rectangle 1"/>
          <p:cNvSpPr/>
          <p:nvPr/>
        </p:nvSpPr>
        <p:spPr>
          <a:xfrm>
            <a:off x="914400" y="457200"/>
            <a:ext cx="9205533" cy="523220"/>
          </a:xfrm>
          <a:prstGeom prst="rect">
            <a:avLst/>
          </a:prstGeom>
          <a:solidFill>
            <a:schemeClr val="accent4">
              <a:lumMod val="60000"/>
              <a:lumOff val="40000"/>
            </a:schemeClr>
          </a:solidFill>
          <a:ln>
            <a:solidFill>
              <a:schemeClr val="accent4">
                <a:lumMod val="60000"/>
                <a:lumOff val="40000"/>
              </a:schemeClr>
            </a:solidFill>
          </a:ln>
        </p:spPr>
        <p:txBody>
          <a:bodyPr wrap="none">
            <a:spAutoFit/>
          </a:bodyPr>
          <a:lstStyle/>
          <a:p>
            <a:r>
              <a:rPr lang="en-US" sz="2800" dirty="0">
                <a:solidFill>
                  <a:schemeClr val="accent1">
                    <a:lumMod val="75000"/>
                  </a:schemeClr>
                </a:solidFill>
              </a:rPr>
              <a:t>Exclusive vs Non-Exclusive Relationships (Territory vs Account)</a:t>
            </a:r>
          </a:p>
        </p:txBody>
      </p:sp>
      <p:pic>
        <p:nvPicPr>
          <p:cNvPr id="4" name="Picture 3">
            <a:extLst>
              <a:ext uri="{FF2B5EF4-FFF2-40B4-BE49-F238E27FC236}">
                <a16:creationId xmlns:a16="http://schemas.microsoft.com/office/drawing/2014/main" xmlns="" id="{2C414A66-C0C8-334A-9693-4A897FC9684B}"/>
              </a:ext>
            </a:extLst>
          </p:cNvPr>
          <p:cNvPicPr>
            <a:picLocks noChangeAspect="1"/>
          </p:cNvPicPr>
          <p:nvPr/>
        </p:nvPicPr>
        <p:blipFill>
          <a:blip r:embed="rId2"/>
          <a:stretch>
            <a:fillRect/>
          </a:stretch>
        </p:blipFill>
        <p:spPr>
          <a:xfrm>
            <a:off x="10495803" y="0"/>
            <a:ext cx="1696197" cy="1877214"/>
          </a:xfrm>
          <a:prstGeom prst="rect">
            <a:avLst/>
          </a:prstGeom>
        </p:spPr>
      </p:pic>
    </p:spTree>
    <p:extLst>
      <p:ext uri="{BB962C8B-B14F-4D97-AF65-F5344CB8AC3E}">
        <p14:creationId xmlns:p14="http://schemas.microsoft.com/office/powerpoint/2010/main" val="11310762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10515600" cy="4351338"/>
          </a:xfrm>
        </p:spPr>
        <p:txBody>
          <a:bodyPr>
            <a:normAutofit lnSpcReduction="10000"/>
          </a:bodyPr>
          <a:lstStyle/>
          <a:p>
            <a:pPr lvl="1">
              <a:lnSpc>
                <a:spcPct val="80000"/>
              </a:lnSpc>
            </a:pPr>
            <a:endParaRPr lang="en-US" sz="2200" dirty="0" smtClean="0">
              <a:solidFill>
                <a:schemeClr val="accent1">
                  <a:lumMod val="75000"/>
                </a:schemeClr>
              </a:solidFill>
            </a:endParaRPr>
          </a:p>
          <a:p>
            <a:pPr lvl="1">
              <a:lnSpc>
                <a:spcPct val="80000"/>
              </a:lnSpc>
            </a:pPr>
            <a:r>
              <a:rPr lang="en-US" sz="2200" dirty="0" smtClean="0">
                <a:solidFill>
                  <a:schemeClr val="accent1">
                    <a:lumMod val="75000"/>
                  </a:schemeClr>
                </a:solidFill>
              </a:rPr>
              <a:t>Account </a:t>
            </a:r>
            <a:r>
              <a:rPr lang="en-US" sz="2200" dirty="0">
                <a:solidFill>
                  <a:schemeClr val="accent1">
                    <a:lumMod val="75000"/>
                  </a:schemeClr>
                </a:solidFill>
              </a:rPr>
              <a:t>vs. Territory </a:t>
            </a:r>
          </a:p>
          <a:p>
            <a:pPr lvl="1">
              <a:lnSpc>
                <a:spcPct val="80000"/>
              </a:lnSpc>
            </a:pPr>
            <a:endParaRPr lang="en-US" sz="2200" dirty="0">
              <a:solidFill>
                <a:schemeClr val="accent1">
                  <a:lumMod val="75000"/>
                </a:schemeClr>
              </a:solidFill>
            </a:endParaRPr>
          </a:p>
          <a:p>
            <a:pPr lvl="1">
              <a:lnSpc>
                <a:spcPct val="80000"/>
              </a:lnSpc>
            </a:pPr>
            <a:r>
              <a:rPr lang="en-US" sz="2200" dirty="0">
                <a:solidFill>
                  <a:schemeClr val="accent1">
                    <a:lumMod val="75000"/>
                  </a:schemeClr>
                </a:solidFill>
              </a:rPr>
              <a:t>Commission scaled down or flat How much</a:t>
            </a:r>
            <a:r>
              <a:rPr lang="en-US" sz="2200" dirty="0" smtClean="0">
                <a:solidFill>
                  <a:schemeClr val="accent1">
                    <a:lumMod val="75000"/>
                  </a:schemeClr>
                </a:solidFill>
              </a:rPr>
              <a:t>?</a:t>
            </a:r>
          </a:p>
          <a:p>
            <a:pPr lvl="1">
              <a:lnSpc>
                <a:spcPct val="80000"/>
              </a:lnSpc>
            </a:pPr>
            <a:endParaRPr lang="en-US" sz="2200" dirty="0">
              <a:solidFill>
                <a:schemeClr val="accent1">
                  <a:lumMod val="75000"/>
                </a:schemeClr>
              </a:solidFill>
            </a:endParaRPr>
          </a:p>
          <a:p>
            <a:pPr lvl="1">
              <a:lnSpc>
                <a:spcPct val="80000"/>
              </a:lnSpc>
            </a:pPr>
            <a:r>
              <a:rPr lang="en-US" sz="2200" dirty="0" smtClean="0">
                <a:solidFill>
                  <a:schemeClr val="accent1">
                    <a:lumMod val="75000"/>
                  </a:schemeClr>
                </a:solidFill>
              </a:rPr>
              <a:t>Stipend</a:t>
            </a:r>
            <a:endParaRPr lang="en-US" sz="2200" dirty="0">
              <a:solidFill>
                <a:schemeClr val="accent1">
                  <a:lumMod val="75000"/>
                </a:schemeClr>
              </a:solidFill>
            </a:endParaRPr>
          </a:p>
          <a:p>
            <a:pPr lvl="2">
              <a:lnSpc>
                <a:spcPct val="80000"/>
              </a:lnSpc>
            </a:pPr>
            <a:r>
              <a:rPr lang="en-US" sz="1800" dirty="0">
                <a:solidFill>
                  <a:schemeClr val="accent1">
                    <a:lumMod val="75000"/>
                  </a:schemeClr>
                </a:solidFill>
              </a:rPr>
              <a:t>How long?</a:t>
            </a:r>
          </a:p>
          <a:p>
            <a:pPr lvl="2">
              <a:lnSpc>
                <a:spcPct val="80000"/>
              </a:lnSpc>
            </a:pPr>
            <a:r>
              <a:rPr lang="en-US" sz="1800" dirty="0" smtClean="0">
                <a:solidFill>
                  <a:schemeClr val="accent1">
                    <a:lumMod val="75000"/>
                  </a:schemeClr>
                </a:solidFill>
              </a:rPr>
              <a:t>What </a:t>
            </a:r>
            <a:r>
              <a:rPr lang="en-US" sz="1800" dirty="0">
                <a:solidFill>
                  <a:schemeClr val="accent1">
                    <a:lumMod val="75000"/>
                  </a:schemeClr>
                </a:solidFill>
              </a:rPr>
              <a:t>will the expectation of the EMS company be? </a:t>
            </a:r>
          </a:p>
          <a:p>
            <a:pPr lvl="1">
              <a:lnSpc>
                <a:spcPct val="80000"/>
              </a:lnSpc>
            </a:pPr>
            <a:endParaRPr lang="en-US" sz="2200" dirty="0">
              <a:solidFill>
                <a:schemeClr val="accent1">
                  <a:lumMod val="75000"/>
                </a:schemeClr>
              </a:solidFill>
            </a:endParaRPr>
          </a:p>
          <a:p>
            <a:pPr lvl="1">
              <a:lnSpc>
                <a:spcPct val="80000"/>
              </a:lnSpc>
            </a:pPr>
            <a:r>
              <a:rPr lang="en-US" sz="2200" dirty="0" smtClean="0">
                <a:solidFill>
                  <a:schemeClr val="accent1">
                    <a:lumMod val="75000"/>
                  </a:schemeClr>
                </a:solidFill>
              </a:rPr>
              <a:t>Payout on termination</a:t>
            </a:r>
          </a:p>
          <a:p>
            <a:pPr lvl="1">
              <a:lnSpc>
                <a:spcPct val="80000"/>
              </a:lnSpc>
            </a:pPr>
            <a:endParaRPr lang="en-US" sz="2200" dirty="0">
              <a:solidFill>
                <a:schemeClr val="accent1">
                  <a:lumMod val="75000"/>
                </a:schemeClr>
              </a:solidFill>
            </a:endParaRPr>
          </a:p>
          <a:p>
            <a:pPr lvl="1">
              <a:lnSpc>
                <a:spcPct val="80000"/>
              </a:lnSpc>
            </a:pPr>
            <a:r>
              <a:rPr lang="en-US" sz="2200" dirty="0" smtClean="0">
                <a:solidFill>
                  <a:schemeClr val="accent1">
                    <a:lumMod val="75000"/>
                  </a:schemeClr>
                </a:solidFill>
              </a:rPr>
              <a:t>Non-compete</a:t>
            </a:r>
          </a:p>
          <a:p>
            <a:pPr lvl="1">
              <a:lnSpc>
                <a:spcPct val="80000"/>
              </a:lnSpc>
            </a:pPr>
            <a:endParaRPr lang="en-US" sz="2200" dirty="0">
              <a:solidFill>
                <a:schemeClr val="accent1">
                  <a:lumMod val="75000"/>
                </a:schemeClr>
              </a:solidFill>
            </a:endParaRPr>
          </a:p>
          <a:p>
            <a:pPr lvl="1">
              <a:lnSpc>
                <a:spcPct val="80000"/>
              </a:lnSpc>
            </a:pPr>
            <a:r>
              <a:rPr lang="en-US" sz="2200" dirty="0" smtClean="0">
                <a:solidFill>
                  <a:schemeClr val="accent1">
                    <a:lumMod val="75000"/>
                  </a:schemeClr>
                </a:solidFill>
              </a:rPr>
              <a:t>Indemnification</a:t>
            </a:r>
            <a:endParaRPr lang="en-US" sz="2200" dirty="0" smtClean="0">
              <a:solidFill>
                <a:schemeClr val="accent1">
                  <a:lumMod val="75000"/>
                </a:schemeClr>
              </a:solidFill>
            </a:endParaRPr>
          </a:p>
          <a:p>
            <a:pPr lvl="1">
              <a:lnSpc>
                <a:spcPct val="80000"/>
              </a:lnSpc>
            </a:pPr>
            <a:endParaRPr lang="en-US" sz="2200" dirty="0">
              <a:solidFill>
                <a:schemeClr val="accent1">
                  <a:lumMod val="75000"/>
                </a:schemeClr>
              </a:solidFill>
            </a:endParaRPr>
          </a:p>
          <a:p>
            <a:pPr marL="457200" lvl="1" indent="0">
              <a:lnSpc>
                <a:spcPct val="80000"/>
              </a:lnSpc>
              <a:buNone/>
            </a:pPr>
            <a:endParaRPr lang="en-US" sz="2200" dirty="0">
              <a:solidFill>
                <a:schemeClr val="accent1">
                  <a:lumMod val="75000"/>
                </a:schemeClr>
              </a:solidFill>
            </a:endParaRPr>
          </a:p>
          <a:p>
            <a:pPr lvl="1">
              <a:lnSpc>
                <a:spcPct val="80000"/>
              </a:lnSpc>
            </a:pPr>
            <a:endParaRPr lang="en-US" sz="2200" dirty="0">
              <a:solidFill>
                <a:schemeClr val="accent1">
                  <a:lumMod val="75000"/>
                </a:schemeClr>
              </a:solidFill>
            </a:endParaRPr>
          </a:p>
        </p:txBody>
      </p:sp>
      <p:sp>
        <p:nvSpPr>
          <p:cNvPr id="2" name="Rectangle 1"/>
          <p:cNvSpPr/>
          <p:nvPr/>
        </p:nvSpPr>
        <p:spPr>
          <a:xfrm>
            <a:off x="914399" y="457200"/>
            <a:ext cx="7772400" cy="523220"/>
          </a:xfrm>
          <a:prstGeom prst="rect">
            <a:avLst/>
          </a:prstGeom>
          <a:solidFill>
            <a:schemeClr val="accent4">
              <a:lumMod val="60000"/>
              <a:lumOff val="40000"/>
            </a:schemeClr>
          </a:solidFill>
          <a:ln>
            <a:solidFill>
              <a:schemeClr val="accent4">
                <a:lumMod val="60000"/>
                <a:lumOff val="40000"/>
              </a:schemeClr>
            </a:solidFill>
          </a:ln>
        </p:spPr>
        <p:txBody>
          <a:bodyPr wrap="square">
            <a:spAutoFit/>
          </a:bodyPr>
          <a:lstStyle/>
          <a:p>
            <a:r>
              <a:rPr lang="en-US" sz="2800" dirty="0">
                <a:solidFill>
                  <a:schemeClr val="accent1">
                    <a:lumMod val="75000"/>
                  </a:schemeClr>
                </a:solidFill>
              </a:rPr>
              <a:t>Contracts</a:t>
            </a:r>
          </a:p>
        </p:txBody>
      </p:sp>
      <p:pic>
        <p:nvPicPr>
          <p:cNvPr id="4" name="Picture 3">
            <a:extLst>
              <a:ext uri="{FF2B5EF4-FFF2-40B4-BE49-F238E27FC236}">
                <a16:creationId xmlns:a16="http://schemas.microsoft.com/office/drawing/2014/main" xmlns="" id="{2C414A66-C0C8-334A-9693-4A897FC9684B}"/>
              </a:ext>
            </a:extLst>
          </p:cNvPr>
          <p:cNvPicPr>
            <a:picLocks noChangeAspect="1"/>
          </p:cNvPicPr>
          <p:nvPr/>
        </p:nvPicPr>
        <p:blipFill>
          <a:blip r:embed="rId2"/>
          <a:stretch>
            <a:fillRect/>
          </a:stretch>
        </p:blipFill>
        <p:spPr>
          <a:xfrm>
            <a:off x="10495803" y="0"/>
            <a:ext cx="1696197" cy="1877214"/>
          </a:xfrm>
          <a:prstGeom prst="rect">
            <a:avLst/>
          </a:prstGeom>
        </p:spPr>
      </p:pic>
    </p:spTree>
    <p:extLst>
      <p:ext uri="{BB962C8B-B14F-4D97-AF65-F5344CB8AC3E}">
        <p14:creationId xmlns:p14="http://schemas.microsoft.com/office/powerpoint/2010/main" val="4058772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660</TotalTime>
  <Words>186</Words>
  <Application>Microsoft Office PowerPoint</Application>
  <PresentationFormat>Custom</PresentationFormat>
  <Paragraphs>54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TEST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Pat Collins</dc:creator>
  <cp:lastModifiedBy>Brian F. Flynn</cp:lastModifiedBy>
  <cp:revision>19</cp:revision>
  <dcterms:created xsi:type="dcterms:W3CDTF">2018-07-30T17:20:51Z</dcterms:created>
  <dcterms:modified xsi:type="dcterms:W3CDTF">2019-02-15T15:54:44Z</dcterms:modified>
</cp:coreProperties>
</file>