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0" r:id="rId3"/>
    <p:sldId id="258" r:id="rId4"/>
    <p:sldId id="265" r:id="rId5"/>
    <p:sldId id="266" r:id="rId6"/>
    <p:sldId id="271" r:id="rId7"/>
    <p:sldId id="26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70A9"/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4" autoAdjust="0"/>
    <p:restoredTop sz="94697"/>
  </p:normalViewPr>
  <p:slideViewPr>
    <p:cSldViewPr snapToGrid="0" snapToObjects="1">
      <p:cViewPr>
        <p:scale>
          <a:sx n="103" d="100"/>
          <a:sy n="103" d="100"/>
        </p:scale>
        <p:origin x="648" y="63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482D7-36B4-B545-A751-990E1F719F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11C212-48C2-664B-A0BF-3BC016D211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1EF360-C4C7-344B-9580-8B388DCCE0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F4E99-49B1-2E49-968C-B8DA9E2A248D}" type="datetimeFigureOut">
              <a:rPr lang="en-US" smtClean="0"/>
              <a:t>2/12/19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CCD3BF-907B-BB44-B9F3-CAC351167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7A0EE5-82A5-B547-B33C-580A03E17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D6511-D504-2441-97CF-72BBDAD74B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326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B254E-FB1A-9A4A-9A30-380605674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286D9D-EE6D-6442-B98F-3476864AF7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9B42F3-3610-7248-BD97-65A2AAEEA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F4E99-49B1-2E49-968C-B8DA9E2A248D}" type="datetimeFigureOut">
              <a:rPr lang="en-US" smtClean="0"/>
              <a:t>2/12/19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DF0A40-EFDF-9F40-9224-0566A45CD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873E04-8C25-5547-BB45-2A7A7C7BD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D6511-D504-2441-97CF-72BBDAD74B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12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2DB6E-1243-FC45-BB2F-204A9047F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AE2DFD-D59E-5C4B-A4FF-FA8259D3C1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4B8601-ADB5-2247-A3CB-123308C4AA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F4E99-49B1-2E49-968C-B8DA9E2A248D}" type="datetimeFigureOut">
              <a:rPr lang="en-US" smtClean="0"/>
              <a:t>2/12/19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C0071C-8291-8842-A00B-F5156BCEE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73E5CE-CD53-1242-9D73-05E40A67B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D6511-D504-2441-97CF-72BBDAD74B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733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BF6BB9-50B9-F843-8C6D-A3A89E1ED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3FCAD8-8DB0-CB4D-9F1F-0A096AC243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AF2132-9CCD-1E45-8724-B80A7B1988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BCAAF8-46EB-4240-A929-2F27DD2FC6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F4E99-49B1-2E49-968C-B8DA9E2A248D}" type="datetimeFigureOut">
              <a:rPr lang="en-US" smtClean="0"/>
              <a:t>2/12/19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3E460B-5587-5F4A-B4D0-8AB348C5C4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B37DB2-E4A9-1D4C-9357-A3B586BFB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D6511-D504-2441-97CF-72BBDAD74B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772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B2073D-2782-2D41-94D5-78AF84E39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99B97E-8196-8C41-9207-23BD60D082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8F2838-4F8F-954B-BA1C-190D25A68C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65F795-79F3-D648-88D5-C06CA2D0B4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119B69-AF00-0A4B-A51E-6538B76CC3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FFACA9-CCA2-B744-A23B-FD9B93245B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F4E99-49B1-2E49-968C-B8DA9E2A248D}" type="datetimeFigureOut">
              <a:rPr lang="en-US" smtClean="0"/>
              <a:t>2/12/19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16BAC4C-6CD8-4E41-8ECC-923A53290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53B9AD8-9B96-504F-892C-C02E4C2A6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D6511-D504-2441-97CF-72BBDAD74B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430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E30E0C-81BE-8742-BC26-9C6F1C8E8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E61825-F176-D44F-B28A-7A33E4E1B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F4E99-49B1-2E49-968C-B8DA9E2A248D}" type="datetimeFigureOut">
              <a:rPr lang="en-US" smtClean="0"/>
              <a:t>2/12/19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99AAFA-2557-5F43-8854-F50BCD1A6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719E34-51A0-674D-9ABA-B60187908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D6511-D504-2441-97CF-72BBDAD74B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1647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D00522-4428-FE4F-9035-3678A7EBE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F4E99-49B1-2E49-968C-B8DA9E2A248D}" type="datetimeFigureOut">
              <a:rPr lang="en-US" smtClean="0"/>
              <a:t>2/12/19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4D40CD6-238E-B444-8A09-CF18C6A83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A8BEF9-1913-E44C-A44C-DA61F9937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D6511-D504-2441-97CF-72BBDAD74B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161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5C04F-BAF3-7643-A06C-FB7B46FBC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A31452-2A05-4E4D-81AE-E2644E13A7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E10F59-E814-5249-9B26-B681774480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D1A3CD-3F29-4E4D-B412-236B9185B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F4E99-49B1-2E49-968C-B8DA9E2A248D}" type="datetimeFigureOut">
              <a:rPr lang="en-US" smtClean="0"/>
              <a:t>2/12/19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6C10EC-FBE6-2447-80D3-C362624EDB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DFA28B-CEB3-CA48-9767-2CD0BD0ED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D6511-D504-2441-97CF-72BBDAD74B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4830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CD91B-263B-6447-BB29-D1C5A8F227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5EB1276-52FC-CC4C-803B-3730697239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21CF7D-82D2-4042-8E33-0063C38DAA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261B0B-9EF4-1B47-BEB7-FE5AC3A77D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F4E99-49B1-2E49-968C-B8DA9E2A248D}" type="datetimeFigureOut">
              <a:rPr lang="en-US" smtClean="0"/>
              <a:t>2/12/19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04FFED-4A75-9847-9979-F57ED93CB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0846B4-69C8-384A-8520-D599A09EC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D6511-D504-2441-97CF-72BBDAD74B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138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E11A82-F3FE-2140-94AA-9EDB023EB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86E73E-23EB-644D-B740-F52D9823A4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8A6950-F879-FB42-8B4A-D0882022A3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F4E99-49B1-2E49-968C-B8DA9E2A248D}" type="datetimeFigureOut">
              <a:rPr lang="en-US" smtClean="0"/>
              <a:t>2/12/19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14C667-A4E9-2D42-ACC2-97455BD73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753087-22C2-3D4B-B4FE-CD88EA2B7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D6511-D504-2441-97CF-72BBDAD74B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927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E08B103-0688-754B-9B6C-D2CB3F15AE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9B9907-4B0B-3243-9AA1-F1ABED6F4F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433D09-925D-1547-8C7B-79E3CE6251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F4E99-49B1-2E49-968C-B8DA9E2A248D}" type="datetimeFigureOut">
              <a:rPr lang="en-US" smtClean="0"/>
              <a:t>2/12/19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9222EB-D8E7-0E4A-86A7-54446E5C43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AB7E26-E703-B643-BADD-8E202E402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D6511-D504-2441-97CF-72BBDAD74B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1951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D43023-8833-8145-B6A9-B51242E2C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8A7743-B6D6-9C45-BE9B-D91894426F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1DE80E-DB1F-D243-8ABC-F3257E5AE5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FF4E99-49B1-2E49-968C-B8DA9E2A248D}" type="datetimeFigureOut">
              <a:rPr lang="en-US" smtClean="0"/>
              <a:t>2/12/19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89AB48-C353-BE44-BA06-FD8E4708E9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0D639F-471A-394D-9359-EFF623B593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9D6511-D504-2441-97CF-72BBDAD74B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275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C414A66-C0C8-334A-9693-4A897FC968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9371" y="5504893"/>
            <a:ext cx="1222629" cy="1353107"/>
          </a:xfrm>
          <a:prstGeom prst="rect">
            <a:avLst/>
          </a:prstGeom>
        </p:spPr>
      </p:pic>
      <p:sp>
        <p:nvSpPr>
          <p:cNvPr id="7" name="Subtitle 5">
            <a:extLst>
              <a:ext uri="{FF2B5EF4-FFF2-40B4-BE49-F238E27FC236}">
                <a16:creationId xmlns:a16="http://schemas.microsoft.com/office/drawing/2014/main" id="{5085770F-B624-4397-9833-708618D8E8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234750"/>
            <a:ext cx="10917382" cy="1765316"/>
          </a:xfrm>
        </p:spPr>
        <p:txBody>
          <a:bodyPr>
            <a:normAutofit/>
          </a:bodyPr>
          <a:lstStyle/>
          <a:p>
            <a:r>
              <a:rPr lang="en-US" sz="6000" dirty="0">
                <a:solidFill>
                  <a:schemeClr val="accent1"/>
                </a:solidFill>
              </a:rPr>
              <a:t>The Evolution of the Successful Salesperson of the Future</a:t>
            </a:r>
          </a:p>
        </p:txBody>
      </p:sp>
      <p:sp>
        <p:nvSpPr>
          <p:cNvPr id="8" name="Subtitle 5">
            <a:extLst>
              <a:ext uri="{FF2B5EF4-FFF2-40B4-BE49-F238E27FC236}">
                <a16:creationId xmlns:a16="http://schemas.microsoft.com/office/drawing/2014/main" id="{A51130DC-4219-4016-A621-B7BBDA97591E}"/>
              </a:ext>
            </a:extLst>
          </p:cNvPr>
          <p:cNvSpPr txBox="1">
            <a:spLocks/>
          </p:cNvSpPr>
          <p:nvPr/>
        </p:nvSpPr>
        <p:spPr>
          <a:xfrm>
            <a:off x="-1" y="5100967"/>
            <a:ext cx="12103331" cy="177629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accent1"/>
                </a:solidFill>
              </a:rPr>
              <a:t>Moderator:  Holly Myers – Vice President, Genie Group</a:t>
            </a:r>
          </a:p>
          <a:p>
            <a:r>
              <a:rPr lang="en-US" dirty="0">
                <a:solidFill>
                  <a:schemeClr val="accent1"/>
                </a:solidFill>
              </a:rPr>
              <a:t>Manufacturer:  Bill O’Neill– Senior Sales Manager, Sensata</a:t>
            </a:r>
          </a:p>
          <a:p>
            <a:r>
              <a:rPr lang="en-US" dirty="0">
                <a:solidFill>
                  <a:schemeClr val="accent1"/>
                </a:solidFill>
              </a:rPr>
              <a:t>Distributor:  Frank Flynn– President, SAGER Electronics</a:t>
            </a:r>
          </a:p>
          <a:p>
            <a:r>
              <a:rPr lang="en-US" dirty="0">
                <a:solidFill>
                  <a:schemeClr val="accent1"/>
                </a:solidFill>
              </a:rPr>
              <a:t>Manufacturers’ Rep:  Bryan Teen– Vice President, Tech Marketing</a:t>
            </a:r>
          </a:p>
        </p:txBody>
      </p:sp>
      <p:pic>
        <p:nvPicPr>
          <p:cNvPr id="9" name="Picture 8" descr="A group of people riding skis down a snow covered slope&#10;&#10;Description automatically generated">
            <a:extLst>
              <a:ext uri="{FF2B5EF4-FFF2-40B4-BE49-F238E27FC236}">
                <a16:creationId xmlns:a16="http://schemas.microsoft.com/office/drawing/2014/main" id="{7C233AF6-16DD-4C32-96DE-E3762FA237F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EEEEEE"/>
              </a:clrFrom>
              <a:clrTo>
                <a:srgbClr val="EEEEEE">
                  <a:alpha val="0"/>
                </a:srgbClr>
              </a:clrTo>
            </a:clrChange>
            <a:alphaModFix/>
          </a:blip>
          <a:srcRect/>
          <a:stretch/>
        </p:blipFill>
        <p:spPr>
          <a:xfrm>
            <a:off x="3117272" y="1971295"/>
            <a:ext cx="5408815" cy="2915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6937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FAF5A9B9-503F-6741-BB64-A86DDE0293AC}"/>
              </a:ext>
            </a:extLst>
          </p:cNvPr>
          <p:cNvSpPr/>
          <p:nvPr/>
        </p:nvSpPr>
        <p:spPr>
          <a:xfrm>
            <a:off x="341969" y="763858"/>
            <a:ext cx="2620536" cy="2620536"/>
          </a:xfrm>
          <a:prstGeom prst="round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/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A3D4E4A6-9C30-A346-80AA-77F18CB68FD6}"/>
              </a:ext>
            </a:extLst>
          </p:cNvPr>
          <p:cNvSpPr/>
          <p:nvPr/>
        </p:nvSpPr>
        <p:spPr>
          <a:xfrm>
            <a:off x="3220750" y="763858"/>
            <a:ext cx="5750500" cy="2620536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/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B02D43A-AC81-BD4A-8A94-7DBBAF6900F8}"/>
              </a:ext>
            </a:extLst>
          </p:cNvPr>
          <p:cNvSpPr/>
          <p:nvPr/>
        </p:nvSpPr>
        <p:spPr>
          <a:xfrm>
            <a:off x="9229495" y="763858"/>
            <a:ext cx="2620536" cy="2620536"/>
          </a:xfrm>
          <a:prstGeom prst="round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/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2404440A-143F-824D-B835-85A1CD850E19}"/>
              </a:ext>
            </a:extLst>
          </p:cNvPr>
          <p:cNvSpPr/>
          <p:nvPr/>
        </p:nvSpPr>
        <p:spPr>
          <a:xfrm>
            <a:off x="341969" y="3852743"/>
            <a:ext cx="3516352" cy="2620536"/>
          </a:xfrm>
          <a:prstGeom prst="round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/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7911766B-25A4-EB41-BB84-86BF29E2C31B}"/>
              </a:ext>
            </a:extLst>
          </p:cNvPr>
          <p:cNvSpPr/>
          <p:nvPr/>
        </p:nvSpPr>
        <p:spPr>
          <a:xfrm>
            <a:off x="4333736" y="3895489"/>
            <a:ext cx="3520440" cy="2620536"/>
          </a:xfrm>
          <a:prstGeom prst="round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/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34C0C09-A16E-8743-95B5-03B91B755375}"/>
              </a:ext>
            </a:extLst>
          </p:cNvPr>
          <p:cNvSpPr/>
          <p:nvPr/>
        </p:nvSpPr>
        <p:spPr>
          <a:xfrm>
            <a:off x="8329591" y="3895489"/>
            <a:ext cx="3520440" cy="2620536"/>
          </a:xfrm>
          <a:prstGeom prst="roundRect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/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ubtitle 5">
            <a:extLst>
              <a:ext uri="{FF2B5EF4-FFF2-40B4-BE49-F238E27FC236}">
                <a16:creationId xmlns:a16="http://schemas.microsoft.com/office/drawing/2014/main" id="{5DC585A8-C5CE-4847-93CA-036A7E65518D}"/>
              </a:ext>
            </a:extLst>
          </p:cNvPr>
          <p:cNvSpPr txBox="1">
            <a:spLocks/>
          </p:cNvSpPr>
          <p:nvPr/>
        </p:nvSpPr>
        <p:spPr>
          <a:xfrm>
            <a:off x="1" y="-49265"/>
            <a:ext cx="12191999" cy="7824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4800" dirty="0">
                <a:solidFill>
                  <a:schemeClr val="accent1"/>
                </a:solidFill>
              </a:rPr>
              <a:t>Yesterday’s Secrets for Success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04A2687-4750-134A-BD30-281FC9F13D4B}"/>
              </a:ext>
            </a:extLst>
          </p:cNvPr>
          <p:cNvSpPr/>
          <p:nvPr/>
        </p:nvSpPr>
        <p:spPr>
          <a:xfrm>
            <a:off x="341969" y="3395550"/>
            <a:ext cx="262053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schemeClr val="accent1"/>
                </a:solidFill>
              </a:rPr>
              <a:t>Product &amp; Application Knowledge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67F2474-5A78-5E46-AAE6-9999F16872EB}"/>
              </a:ext>
            </a:extLst>
          </p:cNvPr>
          <p:cNvSpPr/>
          <p:nvPr/>
        </p:nvSpPr>
        <p:spPr>
          <a:xfrm>
            <a:off x="4783688" y="3406700"/>
            <a:ext cx="262053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schemeClr val="accent1"/>
                </a:solidFill>
              </a:rPr>
              <a:t>Building &amp; Productive Workspace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63C471E-ED2B-7343-ACC5-BC47F7939123}"/>
              </a:ext>
            </a:extLst>
          </p:cNvPr>
          <p:cNvSpPr/>
          <p:nvPr/>
        </p:nvSpPr>
        <p:spPr>
          <a:xfrm>
            <a:off x="9225407" y="3384397"/>
            <a:ext cx="262053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schemeClr val="accent1"/>
                </a:solidFill>
              </a:rPr>
              <a:t>Relationships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13FEBFA-07B7-1842-9831-9D591081E369}"/>
              </a:ext>
            </a:extLst>
          </p:cNvPr>
          <p:cNvSpPr/>
          <p:nvPr/>
        </p:nvSpPr>
        <p:spPr>
          <a:xfrm>
            <a:off x="789877" y="6421178"/>
            <a:ext cx="262053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schemeClr val="accent1"/>
                </a:solidFill>
              </a:rPr>
              <a:t>Communication Skills &amp; Tools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1012553-BC61-1B4E-A4E4-C877C9188B54}"/>
              </a:ext>
            </a:extLst>
          </p:cNvPr>
          <p:cNvSpPr/>
          <p:nvPr/>
        </p:nvSpPr>
        <p:spPr>
          <a:xfrm>
            <a:off x="4781644" y="6464727"/>
            <a:ext cx="262053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schemeClr val="accent1"/>
                </a:solidFill>
              </a:rPr>
              <a:t>Strong Network of Contacts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7B87054-24A5-4947-859C-BB850AC22B3F}"/>
              </a:ext>
            </a:extLst>
          </p:cNvPr>
          <p:cNvSpPr/>
          <p:nvPr/>
        </p:nvSpPr>
        <p:spPr>
          <a:xfrm>
            <a:off x="8777499" y="6464728"/>
            <a:ext cx="262053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schemeClr val="accent1"/>
                </a:solidFill>
              </a:rPr>
              <a:t>Marketing Material</a:t>
            </a:r>
          </a:p>
        </p:txBody>
      </p:sp>
    </p:spTree>
    <p:extLst>
      <p:ext uri="{BB962C8B-B14F-4D97-AF65-F5344CB8AC3E}">
        <p14:creationId xmlns:p14="http://schemas.microsoft.com/office/powerpoint/2010/main" val="8939728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C414A66-C0C8-334A-9693-4A897FC968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8112" y="5658293"/>
            <a:ext cx="992871" cy="1098829"/>
          </a:xfrm>
          <a:prstGeom prst="rect">
            <a:avLst/>
          </a:prstGeom>
        </p:spPr>
      </p:pic>
      <p:sp>
        <p:nvSpPr>
          <p:cNvPr id="6" name="Subtitle 5">
            <a:extLst>
              <a:ext uri="{FF2B5EF4-FFF2-40B4-BE49-F238E27FC236}">
                <a16:creationId xmlns:a16="http://schemas.microsoft.com/office/drawing/2014/main" id="{97C26F9B-6DD9-4265-B05A-7A6FCD5BA3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223620"/>
            <a:ext cx="12191999" cy="782479"/>
          </a:xfrm>
        </p:spPr>
        <p:txBody>
          <a:bodyPr>
            <a:normAutofit/>
          </a:bodyPr>
          <a:lstStyle/>
          <a:p>
            <a:r>
              <a:rPr lang="en-US" sz="4800" dirty="0">
                <a:solidFill>
                  <a:schemeClr val="accent1"/>
                </a:solidFill>
              </a:rPr>
              <a:t>Yesterday’s Secrets for Success</a:t>
            </a:r>
          </a:p>
        </p:txBody>
      </p:sp>
      <p:pic>
        <p:nvPicPr>
          <p:cNvPr id="7" name="Picture 6" descr="A person wearing glasses and smiling at the camera&#10;&#10;Description automatically generated">
            <a:extLst>
              <a:ext uri="{FF2B5EF4-FFF2-40B4-BE49-F238E27FC236}">
                <a16:creationId xmlns:a16="http://schemas.microsoft.com/office/drawing/2014/main" id="{9FC5F71B-93AA-4733-806A-0229452567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390" y="1000489"/>
            <a:ext cx="4074959" cy="5633891"/>
          </a:xfrm>
          <a:prstGeom prst="rect">
            <a:avLst/>
          </a:prstGeom>
        </p:spPr>
      </p:pic>
      <p:pic>
        <p:nvPicPr>
          <p:cNvPr id="3" name="Picture 2" descr="A screenshot of a cell phone&#13;&#10;&#13;&#10;Description automatically generated">
            <a:extLst>
              <a:ext uri="{FF2B5EF4-FFF2-40B4-BE49-F238E27FC236}">
                <a16:creationId xmlns:a16="http://schemas.microsoft.com/office/drawing/2014/main" id="{F1D3790C-5FBF-F248-A3F1-9DB0356E16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99" y="877746"/>
            <a:ext cx="4577341" cy="5879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2851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>
            <a:extLst>
              <a:ext uri="{FF2B5EF4-FFF2-40B4-BE49-F238E27FC236}">
                <a16:creationId xmlns:a16="http://schemas.microsoft.com/office/drawing/2014/main" id="{97C26F9B-6DD9-4265-B05A-7A6FCD5BA3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2903333"/>
            <a:ext cx="12191999" cy="782479"/>
          </a:xfrm>
        </p:spPr>
        <p:txBody>
          <a:bodyPr>
            <a:normAutofit/>
          </a:bodyPr>
          <a:lstStyle/>
          <a:p>
            <a:r>
              <a:rPr lang="en-US" sz="4800" dirty="0">
                <a:solidFill>
                  <a:schemeClr val="accent1"/>
                </a:solidFill>
              </a:rPr>
              <a:t>Today’s Secrets for Success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FAEDAAD-C9D3-46A2-B34D-C55DBAC723E5}"/>
              </a:ext>
            </a:extLst>
          </p:cNvPr>
          <p:cNvSpPr/>
          <p:nvPr/>
        </p:nvSpPr>
        <p:spPr>
          <a:xfrm>
            <a:off x="165523" y="2686892"/>
            <a:ext cx="308059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chemeClr val="accent1"/>
                </a:solidFill>
              </a:rPr>
              <a:t>Product &amp; Application Knowledge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1C09301-A2FA-4702-8011-54E41A0C6DB0}"/>
              </a:ext>
            </a:extLst>
          </p:cNvPr>
          <p:cNvSpPr/>
          <p:nvPr/>
        </p:nvSpPr>
        <p:spPr>
          <a:xfrm>
            <a:off x="123125" y="6250597"/>
            <a:ext cx="390074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chemeClr val="accent1"/>
                </a:solidFill>
              </a:rPr>
              <a:t>Good Communication Skills &amp; Tools</a:t>
            </a:r>
            <a:endParaRPr lang="en-US" sz="1600" dirty="0">
              <a:solidFill>
                <a:schemeClr val="accent1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B82BCA6-A084-44B9-818B-11EC7EFBE504}"/>
              </a:ext>
            </a:extLst>
          </p:cNvPr>
          <p:cNvSpPr/>
          <p:nvPr/>
        </p:nvSpPr>
        <p:spPr>
          <a:xfrm>
            <a:off x="3889050" y="2704099"/>
            <a:ext cx="4063444" cy="3391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chemeClr val="accent1"/>
                </a:solidFill>
              </a:rPr>
              <a:t>Building &amp; Productive Workspace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EDB65F7-5F67-48C5-84A8-364C21FE6178}"/>
              </a:ext>
            </a:extLst>
          </p:cNvPr>
          <p:cNvSpPr/>
          <p:nvPr/>
        </p:nvSpPr>
        <p:spPr>
          <a:xfrm>
            <a:off x="8719441" y="2682662"/>
            <a:ext cx="277367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chemeClr val="accent1"/>
                </a:solidFill>
              </a:rPr>
              <a:t>Relationships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E946D80-0E13-4102-85ED-793C9E0E32A1}"/>
              </a:ext>
            </a:extLst>
          </p:cNvPr>
          <p:cNvSpPr/>
          <p:nvPr/>
        </p:nvSpPr>
        <p:spPr>
          <a:xfrm>
            <a:off x="4454204" y="6250597"/>
            <a:ext cx="328358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chemeClr val="accent1"/>
                </a:solidFill>
              </a:rPr>
              <a:t>Strong Network of Contacts</a:t>
            </a:r>
            <a:endParaRPr lang="en-US" sz="1600" dirty="0">
              <a:solidFill>
                <a:schemeClr val="accent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C7D0C37-4994-47BB-B320-5E4B53159B73}"/>
              </a:ext>
            </a:extLst>
          </p:cNvPr>
          <p:cNvSpPr/>
          <p:nvPr/>
        </p:nvSpPr>
        <p:spPr>
          <a:xfrm>
            <a:off x="8551065" y="6250597"/>
            <a:ext cx="332260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chemeClr val="accent1"/>
                </a:solidFill>
              </a:rPr>
              <a:t>Marketing Material</a:t>
            </a:r>
            <a:endParaRPr lang="en-US" sz="1600" dirty="0">
              <a:solidFill>
                <a:schemeClr val="accent1"/>
              </a:solidFill>
            </a:endParaRP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1E2CD12F-E15F-0F4F-80D5-54690A16BE28}"/>
              </a:ext>
            </a:extLst>
          </p:cNvPr>
          <p:cNvSpPr/>
          <p:nvPr/>
        </p:nvSpPr>
        <p:spPr>
          <a:xfrm>
            <a:off x="197776" y="77508"/>
            <a:ext cx="3016091" cy="2620536"/>
          </a:xfrm>
          <a:prstGeom prst="round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/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$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7D8B5886-CEA2-044C-A5F2-704E68D0A04B}"/>
              </a:ext>
            </a:extLst>
          </p:cNvPr>
          <p:cNvSpPr/>
          <p:nvPr/>
        </p:nvSpPr>
        <p:spPr>
          <a:xfrm>
            <a:off x="3889050" y="63442"/>
            <a:ext cx="4063444" cy="2620536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/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9FA8CFF6-B2CF-E145-B38E-BB365A0E476E}"/>
              </a:ext>
            </a:extLst>
          </p:cNvPr>
          <p:cNvSpPr/>
          <p:nvPr/>
        </p:nvSpPr>
        <p:spPr>
          <a:xfrm>
            <a:off x="8627677" y="32169"/>
            <a:ext cx="2957208" cy="2620536"/>
          </a:xfrm>
          <a:prstGeom prst="round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/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26F2D49F-A9F4-F14F-884A-025E992DE709}"/>
              </a:ext>
            </a:extLst>
          </p:cNvPr>
          <p:cNvSpPr/>
          <p:nvPr/>
        </p:nvSpPr>
        <p:spPr>
          <a:xfrm>
            <a:off x="318326" y="3678774"/>
            <a:ext cx="3516352" cy="2620536"/>
          </a:xfrm>
          <a:prstGeom prst="round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/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34DCDDF5-2BA4-8A4E-9E1E-7C5A44339227}"/>
              </a:ext>
            </a:extLst>
          </p:cNvPr>
          <p:cNvSpPr/>
          <p:nvPr/>
        </p:nvSpPr>
        <p:spPr>
          <a:xfrm>
            <a:off x="4219070" y="3630061"/>
            <a:ext cx="3733423" cy="2620536"/>
          </a:xfrm>
          <a:prstGeom prst="round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/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F5008F29-0E3D-F94C-B49C-8F88F175EA69}"/>
              </a:ext>
            </a:extLst>
          </p:cNvPr>
          <p:cNvSpPr/>
          <p:nvPr/>
        </p:nvSpPr>
        <p:spPr>
          <a:xfrm>
            <a:off x="8312026" y="3630061"/>
            <a:ext cx="3520440" cy="2620536"/>
          </a:xfrm>
          <a:prstGeom prst="roundRect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/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8265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C414A66-C0C8-334A-9693-4A897FC968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05469" y="5362783"/>
            <a:ext cx="1208600" cy="1337581"/>
          </a:xfrm>
          <a:prstGeom prst="rect">
            <a:avLst/>
          </a:prstGeom>
        </p:spPr>
      </p:pic>
      <p:sp>
        <p:nvSpPr>
          <p:cNvPr id="14" name="Subtitle 5">
            <a:extLst>
              <a:ext uri="{FF2B5EF4-FFF2-40B4-BE49-F238E27FC236}">
                <a16:creationId xmlns:a16="http://schemas.microsoft.com/office/drawing/2014/main" id="{AB5F4184-4497-4359-8865-1D7430F296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57636"/>
            <a:ext cx="12192000" cy="1268828"/>
          </a:xfrm>
        </p:spPr>
        <p:txBody>
          <a:bodyPr anchor="ctr">
            <a:normAutofit/>
          </a:bodyPr>
          <a:lstStyle/>
          <a:p>
            <a:r>
              <a:rPr lang="en-US" sz="4000" dirty="0">
                <a:solidFill>
                  <a:schemeClr val="accent1"/>
                </a:solidFill>
              </a:rPr>
              <a:t>What Has Changed? What Has Stayed The Same?</a:t>
            </a:r>
          </a:p>
        </p:txBody>
      </p:sp>
      <p:sp>
        <p:nvSpPr>
          <p:cNvPr id="22" name="Subtitle 5">
            <a:extLst>
              <a:ext uri="{FF2B5EF4-FFF2-40B4-BE49-F238E27FC236}">
                <a16:creationId xmlns:a16="http://schemas.microsoft.com/office/drawing/2014/main" id="{C6ED1794-2261-453D-8839-D06CAAA5FEBE}"/>
              </a:ext>
            </a:extLst>
          </p:cNvPr>
          <p:cNvSpPr txBox="1">
            <a:spLocks/>
          </p:cNvSpPr>
          <p:nvPr/>
        </p:nvSpPr>
        <p:spPr>
          <a:xfrm>
            <a:off x="4602482" y="1631488"/>
            <a:ext cx="3657600" cy="9152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000" dirty="0">
              <a:solidFill>
                <a:srgbClr val="00B050"/>
              </a:solidFill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549D543-4AD2-9144-BE4D-FB0D0E5BB3D7}"/>
              </a:ext>
            </a:extLst>
          </p:cNvPr>
          <p:cNvGrpSpPr/>
          <p:nvPr/>
        </p:nvGrpSpPr>
        <p:grpSpPr>
          <a:xfrm>
            <a:off x="548640" y="1752600"/>
            <a:ext cx="2346960" cy="2350008"/>
            <a:chOff x="548640" y="1752600"/>
            <a:chExt cx="2346960" cy="2346960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71D91751-9EE4-C549-9DDE-B47666D8AF61}"/>
                </a:ext>
              </a:extLst>
            </p:cNvPr>
            <p:cNvSpPr/>
            <p:nvPr/>
          </p:nvSpPr>
          <p:spPr>
            <a:xfrm>
              <a:off x="548640" y="1752600"/>
              <a:ext cx="2346960" cy="2346960"/>
            </a:xfrm>
            <a:prstGeom prst="ellipse">
              <a:avLst/>
            </a:prstGeom>
            <a:noFill/>
            <a:ln w="28575">
              <a:solidFill>
                <a:srgbClr val="1570A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F503E0F-B9B5-8D4D-B40A-2BBF68256CDD}"/>
                </a:ext>
              </a:extLst>
            </p:cNvPr>
            <p:cNvSpPr txBox="1"/>
            <p:nvPr/>
          </p:nvSpPr>
          <p:spPr>
            <a:xfrm>
              <a:off x="601980" y="2664470"/>
              <a:ext cx="2240280" cy="5232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2800" dirty="0"/>
                <a:t>Internet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FC9006D3-CCAD-4C4A-B73A-BA4BFF5298D1}"/>
              </a:ext>
            </a:extLst>
          </p:cNvPr>
          <p:cNvGrpSpPr/>
          <p:nvPr/>
        </p:nvGrpSpPr>
        <p:grpSpPr>
          <a:xfrm>
            <a:off x="8936517" y="1752600"/>
            <a:ext cx="2346960" cy="2350008"/>
            <a:chOff x="8936517" y="1752600"/>
            <a:chExt cx="2346960" cy="2346960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3E43151B-35CB-0648-9228-D2BAAF8F0296}"/>
                </a:ext>
              </a:extLst>
            </p:cNvPr>
            <p:cNvSpPr/>
            <p:nvPr/>
          </p:nvSpPr>
          <p:spPr>
            <a:xfrm>
              <a:off x="8936517" y="1752600"/>
              <a:ext cx="2346960" cy="2346960"/>
            </a:xfrm>
            <a:prstGeom prst="ellipse">
              <a:avLst/>
            </a:prstGeom>
            <a:noFill/>
            <a:ln w="28575">
              <a:solidFill>
                <a:srgbClr val="1570A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1FA6B1E-05B1-2D4D-9B70-FAE3C2988F60}"/>
                </a:ext>
              </a:extLst>
            </p:cNvPr>
            <p:cNvSpPr txBox="1"/>
            <p:nvPr/>
          </p:nvSpPr>
          <p:spPr>
            <a:xfrm>
              <a:off x="8989857" y="2664470"/>
              <a:ext cx="2240280" cy="5232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2800" dirty="0"/>
                <a:t>Marketing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1F53B3DA-53E8-DB47-B340-9C400CABA374}"/>
              </a:ext>
            </a:extLst>
          </p:cNvPr>
          <p:cNvGrpSpPr/>
          <p:nvPr/>
        </p:nvGrpSpPr>
        <p:grpSpPr>
          <a:xfrm>
            <a:off x="3344599" y="1752600"/>
            <a:ext cx="2346960" cy="2350008"/>
            <a:chOff x="3281406" y="1752600"/>
            <a:chExt cx="2346960" cy="2346960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BC8B2827-198D-8147-94B6-4AD0568D9991}"/>
                </a:ext>
              </a:extLst>
            </p:cNvPr>
            <p:cNvSpPr/>
            <p:nvPr/>
          </p:nvSpPr>
          <p:spPr>
            <a:xfrm>
              <a:off x="3281406" y="1752600"/>
              <a:ext cx="2346960" cy="2346960"/>
            </a:xfrm>
            <a:prstGeom prst="ellipse">
              <a:avLst/>
            </a:prstGeom>
            <a:noFill/>
            <a:ln w="28575">
              <a:solidFill>
                <a:srgbClr val="1570A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632A3520-5F41-5542-93DB-522C7376E09E}"/>
                </a:ext>
              </a:extLst>
            </p:cNvPr>
            <p:cNvSpPr txBox="1"/>
            <p:nvPr/>
          </p:nvSpPr>
          <p:spPr>
            <a:xfrm>
              <a:off x="3334746" y="2664470"/>
              <a:ext cx="2240280" cy="5232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2800" dirty="0"/>
                <a:t>Technology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F41DAF50-EE0F-8945-8F26-565767D697A8}"/>
              </a:ext>
            </a:extLst>
          </p:cNvPr>
          <p:cNvGrpSpPr/>
          <p:nvPr/>
        </p:nvGrpSpPr>
        <p:grpSpPr>
          <a:xfrm>
            <a:off x="6140558" y="1766981"/>
            <a:ext cx="2346960" cy="2350008"/>
            <a:chOff x="6019803" y="1766981"/>
            <a:chExt cx="2346960" cy="2346960"/>
          </a:xfrm>
        </p:grpSpPr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64CE20FB-F434-FB46-BF45-81AF2D8E8304}"/>
                </a:ext>
              </a:extLst>
            </p:cNvPr>
            <p:cNvSpPr/>
            <p:nvPr/>
          </p:nvSpPr>
          <p:spPr>
            <a:xfrm>
              <a:off x="6019803" y="1766981"/>
              <a:ext cx="2346960" cy="2346960"/>
            </a:xfrm>
            <a:prstGeom prst="ellipse">
              <a:avLst/>
            </a:prstGeom>
            <a:noFill/>
            <a:ln w="28575">
              <a:solidFill>
                <a:srgbClr val="1570A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8F2B27E-D73D-5747-AF0F-A9F25DA99605}"/>
                </a:ext>
              </a:extLst>
            </p:cNvPr>
            <p:cNvSpPr txBox="1"/>
            <p:nvPr/>
          </p:nvSpPr>
          <p:spPr>
            <a:xfrm>
              <a:off x="6073143" y="2678851"/>
              <a:ext cx="2240280" cy="5232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2800" dirty="0"/>
                <a:t>Globalization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763E1E29-A1D7-2840-AC2C-9D5329F5909F}"/>
              </a:ext>
            </a:extLst>
          </p:cNvPr>
          <p:cNvGrpSpPr/>
          <p:nvPr/>
        </p:nvGrpSpPr>
        <p:grpSpPr>
          <a:xfrm>
            <a:off x="1668780" y="4217279"/>
            <a:ext cx="2346960" cy="2346960"/>
            <a:chOff x="1668780" y="4217279"/>
            <a:chExt cx="2346960" cy="2346960"/>
          </a:xfrm>
        </p:grpSpPr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FA1D0081-A13E-0B40-B621-4382E1C464B3}"/>
                </a:ext>
              </a:extLst>
            </p:cNvPr>
            <p:cNvSpPr/>
            <p:nvPr/>
          </p:nvSpPr>
          <p:spPr>
            <a:xfrm>
              <a:off x="1668780" y="4217279"/>
              <a:ext cx="2346960" cy="2346960"/>
            </a:xfrm>
            <a:prstGeom prst="ellipse">
              <a:avLst/>
            </a:prstGeom>
            <a:noFill/>
            <a:ln w="28575">
              <a:solidFill>
                <a:srgbClr val="1570A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6E2F0D6-E91B-0440-A1CF-97DBDACD030F}"/>
                </a:ext>
              </a:extLst>
            </p:cNvPr>
            <p:cNvSpPr txBox="1"/>
            <p:nvPr/>
          </p:nvSpPr>
          <p:spPr>
            <a:xfrm>
              <a:off x="1722120" y="4913706"/>
              <a:ext cx="2240280" cy="95410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2800" dirty="0"/>
                <a:t>Generational Differences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3F3FA97F-4E0C-5D44-9AEF-A45BCBC3482B}"/>
              </a:ext>
            </a:extLst>
          </p:cNvPr>
          <p:cNvGrpSpPr/>
          <p:nvPr/>
        </p:nvGrpSpPr>
        <p:grpSpPr>
          <a:xfrm>
            <a:off x="4688575" y="4217279"/>
            <a:ext cx="2346960" cy="2346960"/>
            <a:chOff x="4689774" y="4217279"/>
            <a:chExt cx="2346960" cy="2346960"/>
          </a:xfrm>
        </p:grpSpPr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5C1C9A9E-7F9C-9C46-8FCC-674F9A4C9111}"/>
                </a:ext>
              </a:extLst>
            </p:cNvPr>
            <p:cNvSpPr/>
            <p:nvPr/>
          </p:nvSpPr>
          <p:spPr>
            <a:xfrm>
              <a:off x="4689774" y="4217279"/>
              <a:ext cx="2346960" cy="2346960"/>
            </a:xfrm>
            <a:prstGeom prst="ellipse">
              <a:avLst/>
            </a:prstGeom>
            <a:noFill/>
            <a:ln w="28575">
              <a:solidFill>
                <a:srgbClr val="1570A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7B34BD9-96D0-F446-86ED-EFD9A8546CA1}"/>
                </a:ext>
              </a:extLst>
            </p:cNvPr>
            <p:cNvSpPr txBox="1"/>
            <p:nvPr/>
          </p:nvSpPr>
          <p:spPr>
            <a:xfrm>
              <a:off x="4743114" y="4913706"/>
              <a:ext cx="2240280" cy="95410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2800" dirty="0"/>
                <a:t>Facetime with Customers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768189D-CA7E-D04D-AC4F-8CDC5CE49378}"/>
              </a:ext>
            </a:extLst>
          </p:cNvPr>
          <p:cNvGrpSpPr/>
          <p:nvPr/>
        </p:nvGrpSpPr>
        <p:grpSpPr>
          <a:xfrm>
            <a:off x="7708370" y="4217279"/>
            <a:ext cx="2346960" cy="2346960"/>
            <a:chOff x="7708370" y="4217279"/>
            <a:chExt cx="2346960" cy="2346960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BCB9FEBA-BC81-5B4F-9D74-57CC95C5FD67}"/>
                </a:ext>
              </a:extLst>
            </p:cNvPr>
            <p:cNvSpPr/>
            <p:nvPr/>
          </p:nvSpPr>
          <p:spPr>
            <a:xfrm>
              <a:off x="7708370" y="4217279"/>
              <a:ext cx="2346960" cy="2346960"/>
            </a:xfrm>
            <a:prstGeom prst="ellipse">
              <a:avLst/>
            </a:prstGeom>
            <a:noFill/>
            <a:ln w="28575">
              <a:solidFill>
                <a:srgbClr val="1570A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03102DD4-269F-464A-B77B-9F6A02AF982D}"/>
                </a:ext>
              </a:extLst>
            </p:cNvPr>
            <p:cNvSpPr txBox="1"/>
            <p:nvPr/>
          </p:nvSpPr>
          <p:spPr>
            <a:xfrm>
              <a:off x="7761710" y="5129149"/>
              <a:ext cx="2240280" cy="52322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sz="2800" dirty="0"/>
                <a:t>Startups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75438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89200D5E-296F-7246-8BF0-C52ED3DD2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902" y="157636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accent1"/>
                </a:solidFill>
              </a:rPr>
              <a:t>Take-Aways</a:t>
            </a:r>
            <a:endParaRPr lang="en-US" dirty="0"/>
          </a:p>
        </p:txBody>
      </p:sp>
      <p:graphicFrame>
        <p:nvGraphicFramePr>
          <p:cNvPr id="13" name="Content Placeholder 12">
            <a:extLst>
              <a:ext uri="{FF2B5EF4-FFF2-40B4-BE49-F238E27FC236}">
                <a16:creationId xmlns:a16="http://schemas.microsoft.com/office/drawing/2014/main" id="{88FDC6EE-7E16-DF4B-A204-C8C0CDB8FAF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0193933"/>
              </p:ext>
            </p:extLst>
          </p:nvPr>
        </p:nvGraphicFramePr>
        <p:xfrm>
          <a:off x="1173891" y="1483199"/>
          <a:ext cx="9823622" cy="485795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823622">
                  <a:extLst>
                    <a:ext uri="{9D8B030D-6E8A-4147-A177-3AD203B41FA5}">
                      <a16:colId xmlns:a16="http://schemas.microsoft.com/office/drawing/2014/main" val="3432530545"/>
                    </a:ext>
                  </a:extLst>
                </a:gridCol>
              </a:tblGrid>
              <a:tr h="69399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</a:rPr>
                        <a:t>Expertise - Strategic Thinking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78" marR="9378" marT="9378" marB="0" anchor="ctr"/>
                </a:tc>
                <a:extLst>
                  <a:ext uri="{0D108BD9-81ED-4DB2-BD59-A6C34878D82A}">
                    <a16:rowId xmlns:a16="http://schemas.microsoft.com/office/drawing/2014/main" val="261705699"/>
                  </a:ext>
                </a:extLst>
              </a:tr>
              <a:tr h="69399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</a:rPr>
                        <a:t>Expertise - Relationships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78" marR="9378" marT="9378" marB="0" anchor="ctr"/>
                </a:tc>
                <a:extLst>
                  <a:ext uri="{0D108BD9-81ED-4DB2-BD59-A6C34878D82A}">
                    <a16:rowId xmlns:a16="http://schemas.microsoft.com/office/drawing/2014/main" val="988771526"/>
                  </a:ext>
                </a:extLst>
              </a:tr>
              <a:tr h="69399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</a:rPr>
                        <a:t>Expertise - Communication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78" marR="9378" marT="9378" marB="0" anchor="ctr"/>
                </a:tc>
                <a:extLst>
                  <a:ext uri="{0D108BD9-81ED-4DB2-BD59-A6C34878D82A}">
                    <a16:rowId xmlns:a16="http://schemas.microsoft.com/office/drawing/2014/main" val="1115870017"/>
                  </a:ext>
                </a:extLst>
              </a:tr>
              <a:tr h="69399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</a:rPr>
                        <a:t>Expertise - Time Management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78" marR="9378" marT="9378" marB="0" anchor="ctr"/>
                </a:tc>
                <a:extLst>
                  <a:ext uri="{0D108BD9-81ED-4DB2-BD59-A6C34878D82A}">
                    <a16:rowId xmlns:a16="http://schemas.microsoft.com/office/drawing/2014/main" val="3982712353"/>
                  </a:ext>
                </a:extLst>
              </a:tr>
              <a:tr h="69399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</a:rPr>
                        <a:t>Expertise - Knowledge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378" marR="9378" marT="9378" marB="0" anchor="ctr"/>
                </a:tc>
                <a:extLst>
                  <a:ext uri="{0D108BD9-81ED-4DB2-BD59-A6C34878D82A}">
                    <a16:rowId xmlns:a16="http://schemas.microsoft.com/office/drawing/2014/main" val="2781096966"/>
                  </a:ext>
                </a:extLst>
              </a:tr>
              <a:tr h="69399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Expertise - Technology</a:t>
                      </a:r>
                    </a:p>
                  </a:txBody>
                  <a:tcPr marL="9378" marR="9378" marT="9378" marB="0" anchor="ctr"/>
                </a:tc>
                <a:extLst>
                  <a:ext uri="{0D108BD9-81ED-4DB2-BD59-A6C34878D82A}">
                    <a16:rowId xmlns:a16="http://schemas.microsoft.com/office/drawing/2014/main" val="2183486702"/>
                  </a:ext>
                </a:extLst>
              </a:tr>
              <a:tr h="69399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Expertise - Creative Selling</a:t>
                      </a:r>
                    </a:p>
                  </a:txBody>
                  <a:tcPr marL="9378" marR="9378" marT="9378" marB="0" anchor="ctr"/>
                </a:tc>
                <a:extLst>
                  <a:ext uri="{0D108BD9-81ED-4DB2-BD59-A6C34878D82A}">
                    <a16:rowId xmlns:a16="http://schemas.microsoft.com/office/drawing/2014/main" val="2912875373"/>
                  </a:ext>
                </a:extLst>
              </a:tr>
            </a:tbl>
          </a:graphicData>
        </a:graphic>
      </p:graphicFrame>
      <p:sp>
        <p:nvSpPr>
          <p:cNvPr id="22" name="Subtitle 5">
            <a:extLst>
              <a:ext uri="{FF2B5EF4-FFF2-40B4-BE49-F238E27FC236}">
                <a16:creationId xmlns:a16="http://schemas.microsoft.com/office/drawing/2014/main" id="{C6ED1794-2261-453D-8839-D06CAAA5FEBE}"/>
              </a:ext>
            </a:extLst>
          </p:cNvPr>
          <p:cNvSpPr txBox="1">
            <a:spLocks/>
          </p:cNvSpPr>
          <p:nvPr/>
        </p:nvSpPr>
        <p:spPr>
          <a:xfrm>
            <a:off x="4602482" y="1631488"/>
            <a:ext cx="3657600" cy="9152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000" dirty="0">
              <a:solidFill>
                <a:srgbClr val="00B05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414A66-C0C8-334A-9693-4A897FC968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5321" y="5572897"/>
            <a:ext cx="1018747" cy="1127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6490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0BDEB-201D-B048-80F0-A3388020AC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TEST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414A66-C0C8-334A-9693-4A897FC968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5803" y="0"/>
            <a:ext cx="1696197" cy="1877214"/>
          </a:xfrm>
          <a:prstGeom prst="rect">
            <a:avLst/>
          </a:prstGeom>
        </p:spPr>
      </p:pic>
      <p:sp>
        <p:nvSpPr>
          <p:cNvPr id="14" name="Subtitle 5">
            <a:extLst>
              <a:ext uri="{FF2B5EF4-FFF2-40B4-BE49-F238E27FC236}">
                <a16:creationId xmlns:a16="http://schemas.microsoft.com/office/drawing/2014/main" id="{AB5F4184-4497-4359-8865-1D7430F296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2741193"/>
            <a:ext cx="10932956" cy="1064190"/>
          </a:xfrm>
        </p:spPr>
        <p:txBody>
          <a:bodyPr>
            <a:normAutofit lnSpcReduction="10000"/>
          </a:bodyPr>
          <a:lstStyle/>
          <a:p>
            <a:r>
              <a:rPr lang="en-US" sz="7200" dirty="0">
                <a:solidFill>
                  <a:schemeClr val="accent1"/>
                </a:solidFill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8299322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12703</TotalTime>
  <Words>150</Words>
  <Application>Microsoft Macintosh PowerPoint</Application>
  <PresentationFormat>Widescreen</PresentationFormat>
  <Paragraphs>39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Take-Aways</vt:lpstr>
      <vt:lpstr>TEST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Holly Myers</dc:creator>
  <cp:lastModifiedBy>Holly Myers</cp:lastModifiedBy>
  <cp:revision>34</cp:revision>
  <dcterms:created xsi:type="dcterms:W3CDTF">2019-02-12T18:49:40Z</dcterms:created>
  <dcterms:modified xsi:type="dcterms:W3CDTF">2019-02-21T14:33:39Z</dcterms:modified>
</cp:coreProperties>
</file>