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0"/>
  </p:notesMasterIdLst>
  <p:handoutMasterIdLst>
    <p:handoutMasterId r:id="rId31"/>
  </p:handoutMasterIdLst>
  <p:sldIdLst>
    <p:sldId id="334" r:id="rId2"/>
    <p:sldId id="335" r:id="rId3"/>
    <p:sldId id="318" r:id="rId4"/>
    <p:sldId id="315" r:id="rId5"/>
    <p:sldId id="319" r:id="rId6"/>
    <p:sldId id="320" r:id="rId7"/>
    <p:sldId id="321" r:id="rId8"/>
    <p:sldId id="258" r:id="rId9"/>
    <p:sldId id="260" r:id="rId10"/>
    <p:sldId id="307" r:id="rId11"/>
    <p:sldId id="306" r:id="rId12"/>
    <p:sldId id="314" r:id="rId13"/>
    <p:sldId id="308" r:id="rId14"/>
    <p:sldId id="333" r:id="rId15"/>
    <p:sldId id="312" r:id="rId16"/>
    <p:sldId id="313" r:id="rId17"/>
    <p:sldId id="322" r:id="rId18"/>
    <p:sldId id="324" r:id="rId19"/>
    <p:sldId id="310" r:id="rId20"/>
    <p:sldId id="337" r:id="rId21"/>
    <p:sldId id="330" r:id="rId22"/>
    <p:sldId id="264" r:id="rId23"/>
    <p:sldId id="265" r:id="rId24"/>
    <p:sldId id="270" r:id="rId25"/>
    <p:sldId id="271" r:id="rId26"/>
    <p:sldId id="326" r:id="rId27"/>
    <p:sldId id="300" r:id="rId28"/>
    <p:sldId id="336" r:id="rId29"/>
  </p:sldIdLst>
  <p:sldSz cx="9144000" cy="6858000" type="screen4x3"/>
  <p:notesSz cx="7010400" cy="9296400"/>
  <p:defaultTextStyle>
    <a:defPPr>
      <a:defRPr lang="en-US"/>
    </a:defPPr>
    <a:lvl1pPr algn="l" rtl="0" eaLnBrk="0" fontAlgn="base" hangingPunct="0">
      <a:spcBef>
        <a:spcPct val="0"/>
      </a:spcBef>
      <a:spcAft>
        <a:spcPct val="0"/>
      </a:spcAft>
      <a:defRPr sz="36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36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36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36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36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36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36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36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36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D4D4D"/>
    <a:srgbClr val="B2B2B2"/>
    <a:srgbClr val="FF9966"/>
    <a:srgbClr val="99CC00"/>
    <a:srgbClr val="FF3300"/>
    <a:srgbClr val="CCCC00"/>
    <a:srgbClr val="FFFF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9" d="100"/>
          <a:sy n="59" d="100"/>
        </p:scale>
        <p:origin x="1500" y="28"/>
      </p:cViewPr>
      <p:guideLst>
        <p:guide orient="horz" pos="2160"/>
        <p:guide pos="2880"/>
      </p:guideLst>
    </p:cSldViewPr>
  </p:slideViewPr>
  <p:outlineViewPr>
    <p:cViewPr>
      <p:scale>
        <a:sx n="33" d="100"/>
        <a:sy n="33" d="100"/>
      </p:scale>
      <p:origin x="0" y="86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969B49EF-6D0A-4E91-9C1F-C5B672EC8EDD}"/>
              </a:ext>
            </a:extLst>
          </p:cNvPr>
          <p:cNvSpPr>
            <a:spLocks noGrp="1" noChangeArrowheads="1"/>
          </p:cNvSpPr>
          <p:nvPr>
            <p:ph type="hdr" sz="quarter"/>
          </p:nvPr>
        </p:nvSpPr>
        <p:spPr bwMode="auto">
          <a:xfrm>
            <a:off x="3" y="0"/>
            <a:ext cx="3037031" cy="465138"/>
          </a:xfrm>
          <a:prstGeom prst="rect">
            <a:avLst/>
          </a:prstGeom>
          <a:noFill/>
          <a:ln w="9525">
            <a:noFill/>
            <a:miter lim="800000"/>
            <a:headEnd/>
            <a:tailEnd/>
          </a:ln>
          <a:effectLst/>
        </p:spPr>
        <p:txBody>
          <a:bodyPr vert="horz" wrap="square" lIns="91485" tIns="45743" rIns="91485" bIns="45743" numCol="1" anchor="t" anchorCtr="0" compatLnSpc="1">
            <a:prstTxWarp prst="textNoShape">
              <a:avLst/>
            </a:prstTxWarp>
          </a:bodyPr>
          <a:lstStyle>
            <a:lvl1pPr defTabSz="915517" eaLnBrk="1" hangingPunct="1">
              <a:defRPr sz="1200">
                <a:latin typeface="Arial" pitchFamily="-109" charset="0"/>
                <a:ea typeface="+mn-ea"/>
                <a:cs typeface="+mn-cs"/>
              </a:defRPr>
            </a:lvl1pPr>
          </a:lstStyle>
          <a:p>
            <a:pPr>
              <a:defRPr/>
            </a:pPr>
            <a:endParaRPr lang="en-US"/>
          </a:p>
        </p:txBody>
      </p:sp>
      <p:sp>
        <p:nvSpPr>
          <p:cNvPr id="53251" name="Rectangle 3">
            <a:extLst>
              <a:ext uri="{FF2B5EF4-FFF2-40B4-BE49-F238E27FC236}">
                <a16:creationId xmlns:a16="http://schemas.microsoft.com/office/drawing/2014/main" id="{4A268CC9-3840-4A1E-B545-391A2472B294}"/>
              </a:ext>
            </a:extLst>
          </p:cNvPr>
          <p:cNvSpPr>
            <a:spLocks noGrp="1" noChangeArrowheads="1"/>
          </p:cNvSpPr>
          <p:nvPr>
            <p:ph type="dt" sz="quarter" idx="1"/>
          </p:nvPr>
        </p:nvSpPr>
        <p:spPr bwMode="auto">
          <a:xfrm>
            <a:off x="3971754" y="0"/>
            <a:ext cx="3037031" cy="465138"/>
          </a:xfrm>
          <a:prstGeom prst="rect">
            <a:avLst/>
          </a:prstGeom>
          <a:noFill/>
          <a:ln w="9525">
            <a:noFill/>
            <a:miter lim="800000"/>
            <a:headEnd/>
            <a:tailEnd/>
          </a:ln>
          <a:effectLst/>
        </p:spPr>
        <p:txBody>
          <a:bodyPr vert="horz" wrap="square" lIns="91485" tIns="45743" rIns="91485" bIns="45743" numCol="1" anchor="t" anchorCtr="0" compatLnSpc="1">
            <a:prstTxWarp prst="textNoShape">
              <a:avLst/>
            </a:prstTxWarp>
          </a:bodyPr>
          <a:lstStyle>
            <a:lvl1pPr algn="r" defTabSz="915517" eaLnBrk="1" hangingPunct="1">
              <a:defRPr sz="1200">
                <a:latin typeface="Arial" pitchFamily="-109" charset="0"/>
                <a:ea typeface="+mn-ea"/>
                <a:cs typeface="+mn-cs"/>
              </a:defRPr>
            </a:lvl1pPr>
          </a:lstStyle>
          <a:p>
            <a:pPr>
              <a:defRPr/>
            </a:pPr>
            <a:endParaRPr lang="en-US"/>
          </a:p>
        </p:txBody>
      </p:sp>
      <p:sp>
        <p:nvSpPr>
          <p:cNvPr id="53252" name="Rectangle 4">
            <a:extLst>
              <a:ext uri="{FF2B5EF4-FFF2-40B4-BE49-F238E27FC236}">
                <a16:creationId xmlns:a16="http://schemas.microsoft.com/office/drawing/2014/main" id="{0FDBDF4C-3CAB-4174-AE39-7EFAB48D027E}"/>
              </a:ext>
            </a:extLst>
          </p:cNvPr>
          <p:cNvSpPr>
            <a:spLocks noGrp="1" noChangeArrowheads="1"/>
          </p:cNvSpPr>
          <p:nvPr>
            <p:ph type="ftr" sz="quarter" idx="2"/>
          </p:nvPr>
        </p:nvSpPr>
        <p:spPr bwMode="auto">
          <a:xfrm>
            <a:off x="3" y="8829675"/>
            <a:ext cx="3037031" cy="465138"/>
          </a:xfrm>
          <a:prstGeom prst="rect">
            <a:avLst/>
          </a:prstGeom>
          <a:noFill/>
          <a:ln w="9525">
            <a:noFill/>
            <a:miter lim="800000"/>
            <a:headEnd/>
            <a:tailEnd/>
          </a:ln>
          <a:effectLst/>
        </p:spPr>
        <p:txBody>
          <a:bodyPr vert="horz" wrap="square" lIns="91485" tIns="45743" rIns="91485" bIns="45743" numCol="1" anchor="b" anchorCtr="0" compatLnSpc="1">
            <a:prstTxWarp prst="textNoShape">
              <a:avLst/>
            </a:prstTxWarp>
          </a:bodyPr>
          <a:lstStyle>
            <a:lvl1pPr defTabSz="915517" eaLnBrk="1" hangingPunct="1">
              <a:defRPr sz="1200">
                <a:latin typeface="Arial" pitchFamily="-109" charset="0"/>
                <a:ea typeface="+mn-ea"/>
                <a:cs typeface="+mn-cs"/>
              </a:defRPr>
            </a:lvl1pPr>
          </a:lstStyle>
          <a:p>
            <a:pPr>
              <a:defRPr/>
            </a:pPr>
            <a:endParaRPr lang="en-US"/>
          </a:p>
        </p:txBody>
      </p:sp>
      <p:sp>
        <p:nvSpPr>
          <p:cNvPr id="53253" name="Rectangle 5">
            <a:extLst>
              <a:ext uri="{FF2B5EF4-FFF2-40B4-BE49-F238E27FC236}">
                <a16:creationId xmlns:a16="http://schemas.microsoft.com/office/drawing/2014/main" id="{54897D36-0BEC-4048-83B7-4E89224E6547}"/>
              </a:ext>
            </a:extLst>
          </p:cNvPr>
          <p:cNvSpPr>
            <a:spLocks noGrp="1" noChangeArrowheads="1"/>
          </p:cNvSpPr>
          <p:nvPr>
            <p:ph type="sldNum" sz="quarter" idx="3"/>
          </p:nvPr>
        </p:nvSpPr>
        <p:spPr bwMode="auto">
          <a:xfrm>
            <a:off x="3971754" y="8829675"/>
            <a:ext cx="3037031" cy="465138"/>
          </a:xfrm>
          <a:prstGeom prst="rect">
            <a:avLst/>
          </a:prstGeom>
          <a:noFill/>
          <a:ln w="9525">
            <a:noFill/>
            <a:miter lim="800000"/>
            <a:headEnd/>
            <a:tailEnd/>
          </a:ln>
          <a:effectLst/>
        </p:spPr>
        <p:txBody>
          <a:bodyPr vert="horz" wrap="square" lIns="91485" tIns="45743" rIns="91485" bIns="45743" numCol="1" anchor="b" anchorCtr="0" compatLnSpc="1">
            <a:prstTxWarp prst="textNoShape">
              <a:avLst/>
            </a:prstTxWarp>
          </a:bodyPr>
          <a:lstStyle>
            <a:lvl1pPr algn="r" defTabSz="915517" eaLnBrk="1" hangingPunct="1">
              <a:defRPr sz="1200">
                <a:latin typeface="Arial" panose="020B0604020202020204" pitchFamily="34" charset="0"/>
              </a:defRPr>
            </a:lvl1pPr>
          </a:lstStyle>
          <a:p>
            <a:pPr>
              <a:defRPr/>
            </a:pPr>
            <a:fld id="{06DBC70B-4F98-4EB6-9A4F-95FE33750B69}"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1026">
            <a:extLst>
              <a:ext uri="{FF2B5EF4-FFF2-40B4-BE49-F238E27FC236}">
                <a16:creationId xmlns:a16="http://schemas.microsoft.com/office/drawing/2014/main" id="{B6E5C782-8D09-423A-AFD3-F5C806B32C32}"/>
              </a:ext>
            </a:extLst>
          </p:cNvPr>
          <p:cNvSpPr>
            <a:spLocks noGrp="1" noChangeArrowheads="1"/>
          </p:cNvSpPr>
          <p:nvPr>
            <p:ph type="hdr" sz="quarter"/>
          </p:nvPr>
        </p:nvSpPr>
        <p:spPr bwMode="auto">
          <a:xfrm>
            <a:off x="0" y="0"/>
            <a:ext cx="3043500" cy="457200"/>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lvl1pPr eaLnBrk="1" hangingPunct="1">
              <a:defRPr sz="1200">
                <a:latin typeface="Times New Roman" pitchFamily="-109" charset="0"/>
                <a:ea typeface="+mn-ea"/>
                <a:cs typeface="+mn-cs"/>
              </a:defRPr>
            </a:lvl1pPr>
          </a:lstStyle>
          <a:p>
            <a:pPr>
              <a:defRPr/>
            </a:pPr>
            <a:endParaRPr lang="en-US"/>
          </a:p>
        </p:txBody>
      </p:sp>
      <p:sp>
        <p:nvSpPr>
          <p:cNvPr id="72707" name="Rectangle 1027">
            <a:extLst>
              <a:ext uri="{FF2B5EF4-FFF2-40B4-BE49-F238E27FC236}">
                <a16:creationId xmlns:a16="http://schemas.microsoft.com/office/drawing/2014/main" id="{EC719EDC-6ED3-4016-9A3B-C106CA8F312A}"/>
              </a:ext>
            </a:extLst>
          </p:cNvPr>
          <p:cNvSpPr>
            <a:spLocks noGrp="1" noChangeArrowheads="1"/>
          </p:cNvSpPr>
          <p:nvPr>
            <p:ph type="dt" idx="1"/>
          </p:nvPr>
        </p:nvSpPr>
        <p:spPr bwMode="auto">
          <a:xfrm>
            <a:off x="3957200" y="0"/>
            <a:ext cx="3043500" cy="457200"/>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lvl1pPr algn="r" eaLnBrk="1" hangingPunct="1">
              <a:defRPr sz="1200">
                <a:latin typeface="Times New Roman" pitchFamily="-109" charset="0"/>
                <a:ea typeface="+mn-ea"/>
                <a:cs typeface="+mn-cs"/>
              </a:defRPr>
            </a:lvl1pPr>
          </a:lstStyle>
          <a:p>
            <a:pPr>
              <a:defRPr/>
            </a:pPr>
            <a:endParaRPr lang="en-US"/>
          </a:p>
        </p:txBody>
      </p:sp>
      <p:sp>
        <p:nvSpPr>
          <p:cNvPr id="4100" name="Rectangle 1028">
            <a:extLst>
              <a:ext uri="{FF2B5EF4-FFF2-40B4-BE49-F238E27FC236}">
                <a16:creationId xmlns:a16="http://schemas.microsoft.com/office/drawing/2014/main" id="{4630AFAB-21BC-4363-B1B9-B8D174DFDE89}"/>
              </a:ext>
            </a:extLst>
          </p:cNvPr>
          <p:cNvSpPr>
            <a:spLocks noGrp="1" noRot="1" noChangeAspect="1" noChangeArrowheads="1" noTextEdit="1"/>
          </p:cNvSpPr>
          <p:nvPr>
            <p:ph type="sldImg" idx="2"/>
          </p:nvPr>
        </p:nvSpPr>
        <p:spPr bwMode="auto">
          <a:xfrm>
            <a:off x="1168400" y="685800"/>
            <a:ext cx="4668838" cy="35004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9" name="Rectangle 1029">
            <a:extLst>
              <a:ext uri="{FF2B5EF4-FFF2-40B4-BE49-F238E27FC236}">
                <a16:creationId xmlns:a16="http://schemas.microsoft.com/office/drawing/2014/main" id="{C526C1AC-35EC-453D-A25B-7BD23227A508}"/>
              </a:ext>
            </a:extLst>
          </p:cNvPr>
          <p:cNvSpPr>
            <a:spLocks noGrp="1" noChangeArrowheads="1"/>
          </p:cNvSpPr>
          <p:nvPr>
            <p:ph type="body" sz="quarter" idx="3"/>
          </p:nvPr>
        </p:nvSpPr>
        <p:spPr bwMode="auto">
          <a:xfrm>
            <a:off x="913698" y="4414843"/>
            <a:ext cx="5173302" cy="4186237"/>
          </a:xfrm>
          <a:prstGeom prst="rect">
            <a:avLst/>
          </a:prstGeom>
          <a:noFill/>
          <a:ln w="9525">
            <a:noFill/>
            <a:miter lim="800000"/>
            <a:headEnd/>
            <a:tailEnd/>
          </a:ln>
          <a:effectLst/>
        </p:spPr>
        <p:txBody>
          <a:bodyPr vert="horz" wrap="square" lIns="90608" tIns="45304" rIns="90608" bIns="4530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2710" name="Rectangle 1030">
            <a:extLst>
              <a:ext uri="{FF2B5EF4-FFF2-40B4-BE49-F238E27FC236}">
                <a16:creationId xmlns:a16="http://schemas.microsoft.com/office/drawing/2014/main" id="{0D73FC45-A84A-4736-9731-76AF980FBA31}"/>
              </a:ext>
            </a:extLst>
          </p:cNvPr>
          <p:cNvSpPr>
            <a:spLocks noGrp="1" noChangeArrowheads="1"/>
          </p:cNvSpPr>
          <p:nvPr>
            <p:ph type="ftr" sz="quarter" idx="4"/>
          </p:nvPr>
        </p:nvSpPr>
        <p:spPr bwMode="auto">
          <a:xfrm>
            <a:off x="0" y="8829675"/>
            <a:ext cx="3043500" cy="457200"/>
          </a:xfrm>
          <a:prstGeom prst="rect">
            <a:avLst/>
          </a:prstGeom>
          <a:noFill/>
          <a:ln w="9525">
            <a:noFill/>
            <a:miter lim="800000"/>
            <a:headEnd/>
            <a:tailEnd/>
          </a:ln>
          <a:effectLst/>
        </p:spPr>
        <p:txBody>
          <a:bodyPr vert="horz" wrap="square" lIns="90608" tIns="45304" rIns="90608" bIns="45304" numCol="1" anchor="b" anchorCtr="0" compatLnSpc="1">
            <a:prstTxWarp prst="textNoShape">
              <a:avLst/>
            </a:prstTxWarp>
          </a:bodyPr>
          <a:lstStyle>
            <a:lvl1pPr eaLnBrk="1" hangingPunct="1">
              <a:defRPr sz="1200">
                <a:latin typeface="Times New Roman" pitchFamily="-109" charset="0"/>
                <a:ea typeface="+mn-ea"/>
                <a:cs typeface="+mn-cs"/>
              </a:defRPr>
            </a:lvl1pPr>
          </a:lstStyle>
          <a:p>
            <a:pPr>
              <a:defRPr/>
            </a:pPr>
            <a:endParaRPr lang="en-US"/>
          </a:p>
        </p:txBody>
      </p:sp>
      <p:sp>
        <p:nvSpPr>
          <p:cNvPr id="72711" name="Rectangle 1031">
            <a:extLst>
              <a:ext uri="{FF2B5EF4-FFF2-40B4-BE49-F238E27FC236}">
                <a16:creationId xmlns:a16="http://schemas.microsoft.com/office/drawing/2014/main" id="{4A8AB042-1F05-4BA1-BFDB-324ECB18127C}"/>
              </a:ext>
            </a:extLst>
          </p:cNvPr>
          <p:cNvSpPr>
            <a:spLocks noGrp="1" noChangeArrowheads="1"/>
          </p:cNvSpPr>
          <p:nvPr>
            <p:ph type="sldNum" sz="quarter" idx="5"/>
          </p:nvPr>
        </p:nvSpPr>
        <p:spPr bwMode="auto">
          <a:xfrm>
            <a:off x="3957200" y="8829675"/>
            <a:ext cx="3043500" cy="457200"/>
          </a:xfrm>
          <a:prstGeom prst="rect">
            <a:avLst/>
          </a:prstGeom>
          <a:noFill/>
          <a:ln w="9525">
            <a:noFill/>
            <a:miter lim="800000"/>
            <a:headEnd/>
            <a:tailEnd/>
          </a:ln>
          <a:effectLst/>
        </p:spPr>
        <p:txBody>
          <a:bodyPr vert="horz" wrap="square" lIns="90608" tIns="45304" rIns="90608" bIns="45304" numCol="1" anchor="b" anchorCtr="0" compatLnSpc="1">
            <a:prstTxWarp prst="textNoShape">
              <a:avLst/>
            </a:prstTxWarp>
          </a:bodyPr>
          <a:lstStyle>
            <a:lvl1pPr algn="r" eaLnBrk="1" hangingPunct="1">
              <a:defRPr sz="1200"/>
            </a:lvl1pPr>
          </a:lstStyle>
          <a:p>
            <a:pPr>
              <a:defRPr/>
            </a:pPr>
            <a:fld id="{2A58E69C-BDC1-43B0-B71E-CF53FD4589E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ＭＳ Ｐゴシック" pitchFamily="-109" charset="-128"/>
      </a:defRPr>
    </a:lvl1pPr>
    <a:lvl2pPr marL="4572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2pPr>
    <a:lvl3pPr marL="9144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3pPr>
    <a:lvl4pPr marL="13716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4pPr>
    <a:lvl5pPr marL="1828800" algn="l" rtl="0" eaLnBrk="0" fontAlgn="base" hangingPunct="0">
      <a:spcBef>
        <a:spcPct val="30000"/>
      </a:spcBef>
      <a:spcAft>
        <a:spcPct val="0"/>
      </a:spcAft>
      <a:defRPr sz="1200" kern="1200">
        <a:solidFill>
          <a:schemeClr val="tx1"/>
        </a:solidFill>
        <a:latin typeface="Arial" pitchFamily="-109" charset="0"/>
        <a:ea typeface="ＭＳ Ｐゴシック" pitchFamily="-109"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031">
            <a:extLst>
              <a:ext uri="{FF2B5EF4-FFF2-40B4-BE49-F238E27FC236}">
                <a16:creationId xmlns:a16="http://schemas.microsoft.com/office/drawing/2014/main" id="{D9B85F1B-65C7-45DF-8383-5C5867E7F3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8D888F8-371E-4876-94DE-407ED3DBF956}" type="slidenum">
              <a:rPr lang="en-US" altLang="en-US" smtClean="0">
                <a:latin typeface="Times New Roman" panose="02020603050405020304" pitchFamily="18" charset="0"/>
              </a:rPr>
              <a:pPr>
                <a:spcBef>
                  <a:spcPct val="0"/>
                </a:spcBef>
              </a:pPr>
              <a:t>1</a:t>
            </a:fld>
            <a:endParaRPr lang="en-US" altLang="en-US">
              <a:latin typeface="Times New Roman" panose="02020603050405020304" pitchFamily="18" charset="0"/>
            </a:endParaRPr>
          </a:p>
        </p:txBody>
      </p:sp>
      <p:sp>
        <p:nvSpPr>
          <p:cNvPr id="7171" name="Rectangle 2">
            <a:extLst>
              <a:ext uri="{FF2B5EF4-FFF2-40B4-BE49-F238E27FC236}">
                <a16:creationId xmlns:a16="http://schemas.microsoft.com/office/drawing/2014/main" id="{6BC3B387-DCC7-4638-9716-0B86FD5ED8E2}"/>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723A1A70-E8BB-410D-99FC-C7DE0100A9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1031">
            <a:extLst>
              <a:ext uri="{FF2B5EF4-FFF2-40B4-BE49-F238E27FC236}">
                <a16:creationId xmlns:a16="http://schemas.microsoft.com/office/drawing/2014/main" id="{27B8C6A7-B7D1-4B41-9316-93E618FDBED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E43F06B-A7B6-4A4A-ADD6-C7AFF570F26C}" type="slidenum">
              <a:rPr lang="en-US" altLang="en-US" smtClean="0">
                <a:latin typeface="Times New Roman" panose="02020603050405020304" pitchFamily="18" charset="0"/>
              </a:rPr>
              <a:pPr>
                <a:spcBef>
                  <a:spcPct val="0"/>
                </a:spcBef>
              </a:pPr>
              <a:t>3</a:t>
            </a:fld>
            <a:endParaRPr lang="en-US" altLang="en-US">
              <a:latin typeface="Times New Roman" panose="02020603050405020304" pitchFamily="18" charset="0"/>
            </a:endParaRPr>
          </a:p>
        </p:txBody>
      </p:sp>
      <p:sp>
        <p:nvSpPr>
          <p:cNvPr id="10243" name="Rectangle 2">
            <a:extLst>
              <a:ext uri="{FF2B5EF4-FFF2-40B4-BE49-F238E27FC236}">
                <a16:creationId xmlns:a16="http://schemas.microsoft.com/office/drawing/2014/main" id="{DF6F0411-B20B-4958-A81B-C9DC3F9242F8}"/>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71872D0C-B549-4E8E-88BF-45F192E04F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Mr. Stein had 40 yrs. experience in upholstery industry.  Malden Mills wanted to enter upholstery business.  Beyond that, the facts were in dispute.  Rep claimed agreement was to pay 5% on all reorders of same style no. as products he sold.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31">
            <a:extLst>
              <a:ext uri="{FF2B5EF4-FFF2-40B4-BE49-F238E27FC236}">
                <a16:creationId xmlns:a16="http://schemas.microsoft.com/office/drawing/2014/main" id="{9A658AC9-6149-4A4C-8486-2C8C634E94C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6AF01C2-C152-4781-98F5-1141BCA62B33}" type="slidenum">
              <a:rPr lang="en-US" altLang="en-US" smtClean="0">
                <a:latin typeface="Times New Roman" panose="02020603050405020304" pitchFamily="18" charset="0"/>
              </a:rPr>
              <a:pPr>
                <a:spcBef>
                  <a:spcPct val="0"/>
                </a:spcBef>
              </a:pPr>
              <a:t>4</a:t>
            </a:fld>
            <a:endParaRPr lang="en-US" altLang="en-US">
              <a:latin typeface="Times New Roman" panose="02020603050405020304" pitchFamily="18" charset="0"/>
            </a:endParaRPr>
          </a:p>
        </p:txBody>
      </p:sp>
      <p:sp>
        <p:nvSpPr>
          <p:cNvPr id="12291" name="Rectangle 2">
            <a:extLst>
              <a:ext uri="{FF2B5EF4-FFF2-40B4-BE49-F238E27FC236}">
                <a16:creationId xmlns:a16="http://schemas.microsoft.com/office/drawing/2014/main" id="{E107B946-7780-456C-A05B-C4CE5639183C}"/>
              </a:ext>
            </a:extLst>
          </p:cNvPr>
          <p:cNvSpPr>
            <a:spLocks noGrp="1" noRot="1" noChangeAspect="1" noChangeArrowheads="1" noTextEdit="1"/>
          </p:cNvSpPr>
          <p:nvPr>
            <p:ph type="sldImg"/>
          </p:nvPr>
        </p:nvSpPr>
        <p:spPr>
          <a:ln/>
        </p:spPr>
      </p:sp>
      <p:sp>
        <p:nvSpPr>
          <p:cNvPr id="12292" name="Rectangle 3">
            <a:extLst>
              <a:ext uri="{FF2B5EF4-FFF2-40B4-BE49-F238E27FC236}">
                <a16:creationId xmlns:a16="http://schemas.microsoft.com/office/drawing/2014/main" id="{90CE2CC6-9104-470A-B76A-7DF85247CEC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Malden Mills asserted termination was due to inadequate penetration of market.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31">
            <a:extLst>
              <a:ext uri="{FF2B5EF4-FFF2-40B4-BE49-F238E27FC236}">
                <a16:creationId xmlns:a16="http://schemas.microsoft.com/office/drawing/2014/main" id="{8E86A026-81EE-4A98-8B45-1E2463CF2A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1B4F1BB6-100D-43B8-A7F7-BA00588D588B}" type="slidenum">
              <a:rPr lang="en-US" altLang="en-US" smtClean="0">
                <a:latin typeface="Times New Roman" panose="02020603050405020304" pitchFamily="18" charset="0"/>
              </a:rPr>
              <a:pPr>
                <a:spcBef>
                  <a:spcPct val="0"/>
                </a:spcBef>
              </a:pPr>
              <a:t>5</a:t>
            </a:fld>
            <a:endParaRPr lang="en-US" altLang="en-US">
              <a:latin typeface="Times New Roman" panose="02020603050405020304" pitchFamily="18" charset="0"/>
            </a:endParaRPr>
          </a:p>
        </p:txBody>
      </p:sp>
      <p:sp>
        <p:nvSpPr>
          <p:cNvPr id="14339" name="Rectangle 2">
            <a:extLst>
              <a:ext uri="{FF2B5EF4-FFF2-40B4-BE49-F238E27FC236}">
                <a16:creationId xmlns:a16="http://schemas.microsoft.com/office/drawing/2014/main" id="{691B97D8-1B1B-4B3E-9A07-1355CE20DE48}"/>
              </a:ext>
            </a:extLst>
          </p:cNvPr>
          <p:cNvSpPr>
            <a:spLocks noGrp="1" noRot="1" noChangeAspect="1" noChangeArrowheads="1" noTextEdit="1"/>
          </p:cNvSpPr>
          <p:nvPr>
            <p:ph type="sldImg"/>
          </p:nvPr>
        </p:nvSpPr>
        <p:spPr>
          <a:ln/>
        </p:spPr>
      </p:sp>
      <p:sp>
        <p:nvSpPr>
          <p:cNvPr id="14340" name="Rectangle 3">
            <a:extLst>
              <a:ext uri="{FF2B5EF4-FFF2-40B4-BE49-F238E27FC236}">
                <a16:creationId xmlns:a16="http://schemas.microsoft.com/office/drawing/2014/main" id="{E530104C-58CE-477F-957F-7CC32DB87D8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Although Malden’s agent had authority to enter into oral contract, he did not have authority to agree to pay commns. on reorders. Malden paid commissions to other salesmen after terminating Stein.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31">
            <a:extLst>
              <a:ext uri="{FF2B5EF4-FFF2-40B4-BE49-F238E27FC236}">
                <a16:creationId xmlns:a16="http://schemas.microsoft.com/office/drawing/2014/main" id="{309C8498-04C0-4A54-A616-19442F58606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2EF934A-FC75-4423-AC19-4489FC6073FA}" type="slidenum">
              <a:rPr lang="en-US" altLang="en-US" smtClean="0">
                <a:latin typeface="Times New Roman" panose="02020603050405020304" pitchFamily="18" charset="0"/>
              </a:rPr>
              <a:pPr>
                <a:spcBef>
                  <a:spcPct val="0"/>
                </a:spcBef>
              </a:pPr>
              <a:t>6</a:t>
            </a:fld>
            <a:endParaRPr lang="en-US" altLang="en-US">
              <a:latin typeface="Times New Roman" panose="02020603050405020304" pitchFamily="18" charset="0"/>
            </a:endParaRPr>
          </a:p>
        </p:txBody>
      </p:sp>
      <p:sp>
        <p:nvSpPr>
          <p:cNvPr id="16387" name="Rectangle 2">
            <a:extLst>
              <a:ext uri="{FF2B5EF4-FFF2-40B4-BE49-F238E27FC236}">
                <a16:creationId xmlns:a16="http://schemas.microsoft.com/office/drawing/2014/main" id="{6EEAA43C-3929-4CD1-92A9-3674CCC127E8}"/>
              </a:ext>
            </a:extLst>
          </p:cNvPr>
          <p:cNvSpPr>
            <a:spLocks noGrp="1" noRot="1" noChangeAspect="1" noChangeArrowheads="1" noTextEdit="1"/>
          </p:cNvSpPr>
          <p:nvPr>
            <p:ph type="sldImg"/>
          </p:nvPr>
        </p:nvSpPr>
        <p:spPr>
          <a:ln/>
        </p:spPr>
      </p:sp>
      <p:sp>
        <p:nvSpPr>
          <p:cNvPr id="16388" name="Rectangle 3">
            <a:extLst>
              <a:ext uri="{FF2B5EF4-FFF2-40B4-BE49-F238E27FC236}">
                <a16:creationId xmlns:a16="http://schemas.microsoft.com/office/drawing/2014/main" id="{B83C51B0-DEF3-4883-84A7-27C959AA0F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As of time of trial, customers were still ordering same goods.  At trial, Malden and Stein agree to limit damages to 3 yrs. from date of contract. Questionable move for Malden to agree to a 3-year period. (I wasn’t his counsel.) (Malden also argued that Stein had duty to mitigate damages.)</a:t>
            </a:r>
          </a:p>
          <a:p>
            <a:pPr eaLnBrk="1" hangingPunct="1"/>
            <a:endParaRPr lang="en-US" altLang="en-US" dirty="0">
              <a:latin typeface="Arial" panose="020B0604020202020204" pitchFamily="34" charset="0"/>
              <a:ea typeface="ＭＳ Ｐゴシック" panose="020B0600070205080204" pitchFamily="34" charset="-128"/>
            </a:endParaRPr>
          </a:p>
          <a:p>
            <a:pPr eaLnBrk="1" hangingPunct="1"/>
            <a:r>
              <a:rPr lang="en-US" altLang="en-US" dirty="0" err="1">
                <a:latin typeface="Arial" panose="020B0604020202020204" pitchFamily="34" charset="0"/>
                <a:ea typeface="ＭＳ Ｐゴシック" panose="020B0600070205080204" pitchFamily="34" charset="-128"/>
              </a:rPr>
              <a:t>Maldon’s</a:t>
            </a:r>
            <a:r>
              <a:rPr lang="en-US" altLang="en-US" dirty="0">
                <a:latin typeface="Arial" panose="020B0604020202020204" pitchFamily="34" charset="0"/>
                <a:ea typeface="ＭＳ Ｐゴシック" panose="020B0600070205080204" pitchFamily="34" charset="-128"/>
              </a:rPr>
              <a:t> argument that K agreed to by one w/o authority to pay reorder comms. belied by 2</a:t>
            </a:r>
            <a:r>
              <a:rPr lang="en-US" altLang="en-US" baseline="30000" dirty="0">
                <a:latin typeface="Arial" panose="020B0604020202020204" pitchFamily="34" charset="0"/>
                <a:ea typeface="ＭＳ Ｐゴシック" panose="020B0600070205080204" pitchFamily="34" charset="-128"/>
              </a:rPr>
              <a:t>nd</a:t>
            </a:r>
            <a:r>
              <a:rPr lang="en-US" altLang="en-US" dirty="0">
                <a:latin typeface="Arial" panose="020B0604020202020204" pitchFamily="34" charset="0"/>
                <a:ea typeface="ＭＳ Ｐゴシック" panose="020B0600070205080204" pitchFamily="34" charset="-128"/>
              </a:rPr>
              <a:t> rep w/same deal.  Ct also found this was not unusual.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1">
            <a:extLst>
              <a:ext uri="{FF2B5EF4-FFF2-40B4-BE49-F238E27FC236}">
                <a16:creationId xmlns:a16="http://schemas.microsoft.com/office/drawing/2014/main" id="{C168E449-718D-4C99-AA82-3DB382B001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737D02A-A4B0-4C82-BA73-4DCAC195CBB9}" type="slidenum">
              <a:rPr lang="en-US" altLang="en-US" smtClean="0">
                <a:latin typeface="Times New Roman" panose="02020603050405020304" pitchFamily="18" charset="0"/>
              </a:rPr>
              <a:pPr>
                <a:spcBef>
                  <a:spcPct val="0"/>
                </a:spcBef>
              </a:pPr>
              <a:t>7</a:t>
            </a:fld>
            <a:endParaRPr lang="en-US" altLang="en-US">
              <a:latin typeface="Times New Roman" panose="02020603050405020304" pitchFamily="18" charset="0"/>
            </a:endParaRPr>
          </a:p>
        </p:txBody>
      </p:sp>
      <p:sp>
        <p:nvSpPr>
          <p:cNvPr id="18435" name="Rectangle 2">
            <a:extLst>
              <a:ext uri="{FF2B5EF4-FFF2-40B4-BE49-F238E27FC236}">
                <a16:creationId xmlns:a16="http://schemas.microsoft.com/office/drawing/2014/main" id="{0C83E7F9-6E83-4542-B157-9043F15DCA89}"/>
              </a:ext>
            </a:extLst>
          </p:cNvPr>
          <p:cNvSpPr>
            <a:spLocks noGrp="1" noRot="1" noChangeAspect="1" noChangeArrowheads="1" noTextEdit="1"/>
          </p:cNvSpPr>
          <p:nvPr>
            <p:ph type="sldImg"/>
          </p:nvPr>
        </p:nvSpPr>
        <p:spPr>
          <a:ln/>
        </p:spPr>
      </p:sp>
      <p:sp>
        <p:nvSpPr>
          <p:cNvPr id="18436" name="Rectangle 3">
            <a:extLst>
              <a:ext uri="{FF2B5EF4-FFF2-40B4-BE49-F238E27FC236}">
                <a16:creationId xmlns:a16="http://schemas.microsoft.com/office/drawing/2014/main" id="{6E385C55-9DCF-4167-907C-5602DABA338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Court also found Stein had no duty to mitigate; he fully performed under K.  This isn’t like terminated employee who may have duty to look for other employment.  And other payments were irrelevant.  Malden obligated to pay Stein under contract irrespective of other payments.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31">
            <a:extLst>
              <a:ext uri="{FF2B5EF4-FFF2-40B4-BE49-F238E27FC236}">
                <a16:creationId xmlns:a16="http://schemas.microsoft.com/office/drawing/2014/main" id="{F86D818F-33C7-4331-A80B-105F886E180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A1BE407E-0D08-469A-B576-1C2954B8E900}" type="slidenum">
              <a:rPr lang="en-US" altLang="en-US" smtClean="0">
                <a:latin typeface="Times New Roman" panose="02020603050405020304" pitchFamily="18" charset="0"/>
              </a:rPr>
              <a:pPr>
                <a:spcBef>
                  <a:spcPct val="0"/>
                </a:spcBef>
              </a:pPr>
              <a:t>8</a:t>
            </a:fld>
            <a:endParaRPr lang="en-US" altLang="en-US">
              <a:latin typeface="Times New Roman" panose="02020603050405020304" pitchFamily="18" charset="0"/>
            </a:endParaRPr>
          </a:p>
        </p:txBody>
      </p:sp>
      <p:sp>
        <p:nvSpPr>
          <p:cNvPr id="20483" name="Rectangle 2">
            <a:extLst>
              <a:ext uri="{FF2B5EF4-FFF2-40B4-BE49-F238E27FC236}">
                <a16:creationId xmlns:a16="http://schemas.microsoft.com/office/drawing/2014/main" id="{7C90137F-CFE6-4985-A98F-DA48DEF30348}"/>
              </a:ext>
            </a:extLst>
          </p:cNvPr>
          <p:cNvSpPr>
            <a:spLocks noGrp="1" noRot="1" noChangeAspect="1" noChangeArrowheads="1" noTextEdit="1"/>
          </p:cNvSpPr>
          <p:nvPr>
            <p:ph type="sldImg"/>
          </p:nvPr>
        </p:nvSpPr>
        <p:spPr>
          <a:ln/>
        </p:spPr>
      </p:sp>
      <p:sp>
        <p:nvSpPr>
          <p:cNvPr id="20484" name="Rectangle 3">
            <a:extLst>
              <a:ext uri="{FF2B5EF4-FFF2-40B4-BE49-F238E27FC236}">
                <a16:creationId xmlns:a16="http://schemas.microsoft.com/office/drawing/2014/main" id="{66DDFC89-62CB-49E3-9171-6BE63A907F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When pursuing a commission claim, always begin with K.  It should (but doesn’t always) set out the rights to recover commns. during and after the K period.</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031">
            <a:extLst>
              <a:ext uri="{FF2B5EF4-FFF2-40B4-BE49-F238E27FC236}">
                <a16:creationId xmlns:a16="http://schemas.microsoft.com/office/drawing/2014/main" id="{81F2F94D-04B8-42DD-8904-F3D111F0EF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56887E7-0702-489F-81D7-AFDEB9567B14}" type="slidenum">
              <a:rPr lang="en-US" altLang="en-US" smtClean="0">
                <a:latin typeface="Times New Roman" panose="02020603050405020304" pitchFamily="18" charset="0"/>
              </a:rPr>
              <a:pPr>
                <a:spcBef>
                  <a:spcPct val="0"/>
                </a:spcBef>
              </a:pPr>
              <a:t>9</a:t>
            </a:fld>
            <a:endParaRPr lang="en-US" altLang="en-US">
              <a:latin typeface="Times New Roman" panose="02020603050405020304" pitchFamily="18" charset="0"/>
            </a:endParaRPr>
          </a:p>
        </p:txBody>
      </p:sp>
      <p:sp>
        <p:nvSpPr>
          <p:cNvPr id="22531" name="Rectangle 2">
            <a:extLst>
              <a:ext uri="{FF2B5EF4-FFF2-40B4-BE49-F238E27FC236}">
                <a16:creationId xmlns:a16="http://schemas.microsoft.com/office/drawing/2014/main" id="{61B9C49E-040B-42DA-B550-D59C01F32A68}"/>
              </a:ext>
            </a:extLst>
          </p:cNvPr>
          <p:cNvSpPr>
            <a:spLocks noGrp="1" noRot="1" noChangeAspect="1" noChangeArrowheads="1" noTextEdit="1"/>
          </p:cNvSpPr>
          <p:nvPr>
            <p:ph type="sldImg"/>
          </p:nvPr>
        </p:nvSpPr>
        <p:spPr>
          <a:ln/>
        </p:spPr>
      </p:sp>
      <p:sp>
        <p:nvSpPr>
          <p:cNvPr id="22532" name="Rectangle 3">
            <a:extLst>
              <a:ext uri="{FF2B5EF4-FFF2-40B4-BE49-F238E27FC236}">
                <a16:creationId xmlns:a16="http://schemas.microsoft.com/office/drawing/2014/main" id="{C5870B0B-946D-4DB2-9B4F-2931023A6C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Most commission recovery cases will feature a claim for breach of K.  To establish a breach, must prove offer made and accepted (K), obligations breached (material), and damages resulting from breach.  Cannot bring a claim based solely on a breach; must show damages caused by the breach.</a:t>
            </a:r>
          </a:p>
          <a:p>
            <a:pPr eaLnBrk="1" hangingPunct="1"/>
            <a:endParaRPr lang="en-US" altLang="en-US">
              <a:latin typeface="Arial" panose="020B0604020202020204" pitchFamily="34" charset="0"/>
              <a:ea typeface="ＭＳ Ｐゴシック" panose="020B0600070205080204" pitchFamily="34" charset="-128"/>
            </a:endParaRPr>
          </a:p>
          <a:p>
            <a:pPr eaLnBrk="1" hangingPunct="1"/>
            <a:r>
              <a:rPr lang="en-US" altLang="en-US">
                <a:latin typeface="Arial" panose="020B0604020202020204" pitchFamily="34" charset="0"/>
                <a:ea typeface="ＭＳ Ｐゴシック" panose="020B0600070205080204" pitchFamily="34" charset="-128"/>
              </a:rPr>
              <a:t>Always consider threat of counterclaim, often for “failure to use best efforts.”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31">
            <a:extLst>
              <a:ext uri="{FF2B5EF4-FFF2-40B4-BE49-F238E27FC236}">
                <a16:creationId xmlns:a16="http://schemas.microsoft.com/office/drawing/2014/main" id="{0206EA07-31F8-48E2-9286-EB7335ED038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00F7EB4-BEB8-4729-ABE5-35A8BA0A94DA}" type="slidenum">
              <a:rPr lang="en-US" altLang="en-US" smtClean="0">
                <a:latin typeface="Times New Roman" panose="02020603050405020304" pitchFamily="18" charset="0"/>
              </a:rPr>
              <a:pPr>
                <a:spcBef>
                  <a:spcPct val="0"/>
                </a:spcBef>
              </a:pPr>
              <a:t>10</a:t>
            </a:fld>
            <a:endParaRPr lang="en-US" altLang="en-US">
              <a:latin typeface="Times New Roman" panose="02020603050405020304" pitchFamily="18" charset="0"/>
            </a:endParaRPr>
          </a:p>
        </p:txBody>
      </p:sp>
      <p:sp>
        <p:nvSpPr>
          <p:cNvPr id="24579" name="Rectangle 2">
            <a:extLst>
              <a:ext uri="{FF2B5EF4-FFF2-40B4-BE49-F238E27FC236}">
                <a16:creationId xmlns:a16="http://schemas.microsoft.com/office/drawing/2014/main" id="{8718CE38-EAD9-4FE7-AD48-DA1C2147FDC0}"/>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799AB9BA-AC93-492C-848A-C961644182A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“You take Oklahoma for 6%.”</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31">
            <a:extLst>
              <a:ext uri="{FF2B5EF4-FFF2-40B4-BE49-F238E27FC236}">
                <a16:creationId xmlns:a16="http://schemas.microsoft.com/office/drawing/2014/main" id="{2DC15564-68F4-480E-BAE8-AB6C0E42108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8C19E0A9-5804-4329-A618-03599FAFEB84}" type="slidenum">
              <a:rPr lang="en-US" altLang="en-US" smtClean="0">
                <a:latin typeface="Times New Roman" panose="02020603050405020304" pitchFamily="18" charset="0"/>
              </a:rPr>
              <a:pPr>
                <a:spcBef>
                  <a:spcPct val="0"/>
                </a:spcBef>
              </a:pPr>
              <a:t>11</a:t>
            </a:fld>
            <a:endParaRPr lang="en-US" altLang="en-US">
              <a:latin typeface="Times New Roman" panose="02020603050405020304" pitchFamily="18" charset="0"/>
            </a:endParaRPr>
          </a:p>
        </p:txBody>
      </p:sp>
      <p:sp>
        <p:nvSpPr>
          <p:cNvPr id="26627" name="Rectangle 2">
            <a:extLst>
              <a:ext uri="{FF2B5EF4-FFF2-40B4-BE49-F238E27FC236}">
                <a16:creationId xmlns:a16="http://schemas.microsoft.com/office/drawing/2014/main" id="{E3BFC628-B272-4A1D-97AC-04EF34C7D387}"/>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692B9680-8E08-493D-9CDE-32E95608E2D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ea typeface="ＭＳ Ｐゴシック" panose="020B0600070205080204" pitchFamily="34" charset="-128"/>
              </a:rPr>
              <a:t>We will begin by discussing procuring cause.  Purpose of this legal doctrine is to prevent opportunistic termination.  We are all familiar with the rep who signs a K w/30-day termination provision.  Then invests his time and money into creating the demand for the product, sometimes takes years.  Then, when 1</a:t>
            </a:r>
            <a:r>
              <a:rPr lang="en-US" altLang="en-US" baseline="30000" dirty="0">
                <a:latin typeface="Arial" panose="020B0604020202020204" pitchFamily="34" charset="0"/>
                <a:ea typeface="ＭＳ Ｐゴシック" panose="020B0600070205080204" pitchFamily="34" charset="-128"/>
              </a:rPr>
              <a:t>st</a:t>
            </a:r>
            <a:r>
              <a:rPr lang="en-US" altLang="en-US" dirty="0">
                <a:latin typeface="Arial" panose="020B0604020202020204" pitchFamily="34" charset="0"/>
                <a:ea typeface="ＭＳ Ｐゴシック" panose="020B0600070205080204" pitchFamily="34" charset="-128"/>
              </a:rPr>
              <a:t> order is on the horizon, mfr. gives 30-day notice, and reaps the benefits of the rep’s years of investment in its product.  Grossly unfair, so courts in many states have expanded procuring cause doctrine to sales reps.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31">
            <a:extLst>
              <a:ext uri="{FF2B5EF4-FFF2-40B4-BE49-F238E27FC236}">
                <a16:creationId xmlns:a16="http://schemas.microsoft.com/office/drawing/2014/main" id="{7780ADB1-69A8-461E-A20A-1F1E4B0BF23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266E7C-4BE6-48B7-85FF-E52EA5551593}" type="slidenum">
              <a:rPr lang="en-US" altLang="en-US" smtClean="0">
                <a:latin typeface="Times New Roman" panose="02020603050405020304" pitchFamily="18" charset="0"/>
              </a:rPr>
              <a:pPr>
                <a:spcBef>
                  <a:spcPct val="0"/>
                </a:spcBef>
              </a:pPr>
              <a:t>12</a:t>
            </a:fld>
            <a:endParaRPr lang="en-US" altLang="en-US">
              <a:latin typeface="Times New Roman" panose="02020603050405020304" pitchFamily="18" charset="0"/>
            </a:endParaRPr>
          </a:p>
        </p:txBody>
      </p:sp>
      <p:sp>
        <p:nvSpPr>
          <p:cNvPr id="28675" name="Rectangle 2">
            <a:extLst>
              <a:ext uri="{FF2B5EF4-FFF2-40B4-BE49-F238E27FC236}">
                <a16:creationId xmlns:a16="http://schemas.microsoft.com/office/drawing/2014/main" id="{9CB72637-D5C1-46A3-976E-02794A7516CC}"/>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10B3A492-15CF-435C-B8DD-9A3041829ED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Scheduling Corp. of America v. Massello, 503 N.E.2d 806, 809 (1</a:t>
            </a:r>
            <a:r>
              <a:rPr lang="en-US" altLang="en-US" baseline="30000">
                <a:latin typeface="Arial" panose="020B0604020202020204" pitchFamily="34" charset="0"/>
                <a:ea typeface="ＭＳ Ｐゴシック" panose="020B0600070205080204" pitchFamily="34" charset="-128"/>
              </a:rPr>
              <a:t>st</a:t>
            </a:r>
            <a:r>
              <a:rPr lang="en-US" altLang="en-US">
                <a:latin typeface="Arial" panose="020B0604020202020204" pitchFamily="34" charset="0"/>
                <a:ea typeface="ＭＳ Ｐゴシック" panose="020B0600070205080204" pitchFamily="34" charset="-128"/>
              </a:rPr>
              <a:t> Dist. 1987); The Hammond Group Ltd. v. Spalding &amp; Evenflo Cos., Inc., 69 F.3d 845 (7</a:t>
            </a:r>
            <a:r>
              <a:rPr lang="en-US" altLang="en-US" baseline="30000">
                <a:latin typeface="Arial" panose="020B0604020202020204" pitchFamily="34" charset="0"/>
                <a:ea typeface="ＭＳ Ｐゴシック" panose="020B0600070205080204" pitchFamily="34" charset="-128"/>
              </a:rPr>
              <a:t>th</a:t>
            </a:r>
            <a:r>
              <a:rPr lang="en-US" altLang="en-US">
                <a:latin typeface="Arial" panose="020B0604020202020204" pitchFamily="34" charset="0"/>
                <a:ea typeface="ＭＳ Ｐゴシック" panose="020B0600070205080204" pitchFamily="34" charset="-128"/>
              </a:rPr>
              <a:t> Cir. 1995).</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1031">
            <a:extLst>
              <a:ext uri="{FF2B5EF4-FFF2-40B4-BE49-F238E27FC236}">
                <a16:creationId xmlns:a16="http://schemas.microsoft.com/office/drawing/2014/main" id="{B80430F7-ACCC-4FAC-AF05-206392BB658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752B669F-61A1-4991-AEBB-AFEFA4B96873}" type="slidenum">
              <a:rPr lang="en-US" altLang="en-US" smtClean="0">
                <a:latin typeface="Times New Roman" panose="02020603050405020304" pitchFamily="18" charset="0"/>
              </a:rPr>
              <a:pPr>
                <a:spcBef>
                  <a:spcPct val="0"/>
                </a:spcBef>
              </a:pPr>
              <a:t>13</a:t>
            </a:fld>
            <a:endParaRPr lang="en-US" altLang="en-US">
              <a:latin typeface="Times New Roman" panose="02020603050405020304" pitchFamily="18" charset="0"/>
            </a:endParaRPr>
          </a:p>
        </p:txBody>
      </p:sp>
      <p:sp>
        <p:nvSpPr>
          <p:cNvPr id="30723" name="Rectangle 2">
            <a:extLst>
              <a:ext uri="{FF2B5EF4-FFF2-40B4-BE49-F238E27FC236}">
                <a16:creationId xmlns:a16="http://schemas.microsoft.com/office/drawing/2014/main" id="{A882AC5E-7776-4309-9135-1BCFABB0E6A2}"/>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40F682B3-FF78-4453-9799-C47FB122DA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Derives from r.e. law</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B0C3B977-5AF8-43AC-8EF9-D2EA71A9FDA5}"/>
              </a:ext>
            </a:extLst>
          </p:cNvPr>
          <p:cNvSpPr>
            <a:spLocks noGrp="1" noRot="1" noChangeAspect="1" noChangeArrowheads="1" noTextEdit="1"/>
          </p:cNvSpPr>
          <p:nvPr>
            <p:ph type="sldImg"/>
          </p:nvPr>
        </p:nvSpPr>
        <p:spPr>
          <a:ln/>
        </p:spPr>
      </p:sp>
      <p:sp>
        <p:nvSpPr>
          <p:cNvPr id="36867" name="Rectangle 3">
            <a:extLst>
              <a:ext uri="{FF2B5EF4-FFF2-40B4-BE49-F238E27FC236}">
                <a16:creationId xmlns:a16="http://schemas.microsoft.com/office/drawing/2014/main" id="{70CA566D-9707-4B69-BD16-542D7D2F91D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Calibri" panose="020F0502020204030204" pitchFamily="34" charset="0"/>
                <a:ea typeface="ＭＳ Ｐゴシック" panose="020B0600070205080204" pitchFamily="34" charset="-128"/>
              </a:rPr>
              <a:t>Provides for payment of commissions up until the termination becomes effective?  But then what? </a:t>
            </a:r>
          </a:p>
          <a:p>
            <a:pPr eaLnBrk="1" hangingPunct="1"/>
            <a:r>
              <a:rPr lang="en-US" altLang="en-US" dirty="0">
                <a:latin typeface="Calibri" panose="020F0502020204030204" pitchFamily="34" charset="0"/>
                <a:ea typeface="ＭＳ Ｐゴシック" panose="020B0600070205080204" pitchFamily="34" charset="-128"/>
              </a:rPr>
              <a:t>Of course, certain lawyers live off clauses like this one.  This only covers what happens to P.O.s placed on orders up to date of term.  Says nothing about P.O.s received after term. that are procured by rep pre-term. Mfr. is not entitled to windfall for terminating rep.</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031">
            <a:extLst>
              <a:ext uri="{FF2B5EF4-FFF2-40B4-BE49-F238E27FC236}">
                <a16:creationId xmlns:a16="http://schemas.microsoft.com/office/drawing/2014/main" id="{9C897E32-25EE-4FDC-AC04-F61C789B135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4382C66-7433-44E6-A134-9BE160CCDD8E}" type="slidenum">
              <a:rPr lang="en-US" altLang="en-US" smtClean="0">
                <a:latin typeface="Times New Roman" panose="02020603050405020304" pitchFamily="18" charset="0"/>
              </a:rPr>
              <a:pPr>
                <a:spcBef>
                  <a:spcPct val="0"/>
                </a:spcBef>
              </a:pPr>
              <a:t>15</a:t>
            </a:fld>
            <a:endParaRPr lang="en-US" altLang="en-US">
              <a:latin typeface="Times New Roman" panose="02020603050405020304" pitchFamily="18" charset="0"/>
            </a:endParaRPr>
          </a:p>
        </p:txBody>
      </p:sp>
      <p:sp>
        <p:nvSpPr>
          <p:cNvPr id="38915" name="Rectangle 2">
            <a:extLst>
              <a:ext uri="{FF2B5EF4-FFF2-40B4-BE49-F238E27FC236}">
                <a16:creationId xmlns:a16="http://schemas.microsoft.com/office/drawing/2014/main" id="{59D2060B-F12B-4FAB-8922-F6B6D1D6F942}"/>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0AE6391D-C930-4A05-B45F-0D58BA8D8C0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Will even be applied to oral contracts.  Schroeder v. Meier-Templeton Assocs., Inc., 130 Ill. App. 3d 554 (5</a:t>
            </a:r>
            <a:r>
              <a:rPr lang="en-US" altLang="en-US" baseline="30000">
                <a:latin typeface="Arial" panose="020B0604020202020204" pitchFamily="34" charset="0"/>
                <a:ea typeface="ＭＳ Ｐゴシック" panose="020B0600070205080204" pitchFamily="34" charset="-128"/>
              </a:rPr>
              <a:t>th</a:t>
            </a:r>
            <a:r>
              <a:rPr lang="en-US" altLang="en-US">
                <a:latin typeface="Arial" panose="020B0604020202020204" pitchFamily="34" charset="0"/>
                <a:ea typeface="ＭＳ Ｐゴシック" panose="020B0600070205080204" pitchFamily="34" charset="-128"/>
              </a:rPr>
              <a:t> Dist. 1984).</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31">
            <a:extLst>
              <a:ext uri="{FF2B5EF4-FFF2-40B4-BE49-F238E27FC236}">
                <a16:creationId xmlns:a16="http://schemas.microsoft.com/office/drawing/2014/main" id="{79C38FC5-1EE5-49AA-BB57-BCAD209DFCF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C0D78E68-C015-46C2-B5AB-CC373401E2F3}" type="slidenum">
              <a:rPr lang="en-US" altLang="en-US" smtClean="0">
                <a:latin typeface="Times New Roman" panose="02020603050405020304" pitchFamily="18" charset="0"/>
              </a:rPr>
              <a:pPr>
                <a:spcBef>
                  <a:spcPct val="0"/>
                </a:spcBef>
              </a:pPr>
              <a:t>16</a:t>
            </a:fld>
            <a:endParaRPr lang="en-US" altLang="en-US">
              <a:latin typeface="Times New Roman" panose="02020603050405020304" pitchFamily="18" charset="0"/>
            </a:endParaRPr>
          </a:p>
        </p:txBody>
      </p:sp>
      <p:sp>
        <p:nvSpPr>
          <p:cNvPr id="40963" name="Rectangle 2">
            <a:extLst>
              <a:ext uri="{FF2B5EF4-FFF2-40B4-BE49-F238E27FC236}">
                <a16:creationId xmlns:a16="http://schemas.microsoft.com/office/drawing/2014/main" id="{CFB9FD02-E14B-4D65-A89D-C70CCA650E74}"/>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FF479947-45A0-4F7F-864A-AC5194A874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(3) Arg. is that if doctrine is designed to protect rep who is terminated unfairly by principal, shouldn’t apply when rep terminates.</a:t>
            </a:r>
          </a:p>
          <a:p>
            <a:pPr eaLnBrk="1" hangingPunct="1"/>
            <a:r>
              <a:rPr lang="en-US" altLang="en-US">
                <a:latin typeface="Arial" panose="020B0604020202020204" pitchFamily="34" charset="0"/>
                <a:ea typeface="ＭＳ Ｐゴシック" panose="020B0600070205080204" pitchFamily="34" charset="-128"/>
              </a:rPr>
              <a:t>(4) If post-termination sales result naturally from the pre-termination work, commissionable.  Principal can’t benefit from depriving rep of opportunity to perform.  Ask question:  What did rep not do but should have done to complete the sale?  Anything other than remain the rep?</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31">
            <a:extLst>
              <a:ext uri="{FF2B5EF4-FFF2-40B4-BE49-F238E27FC236}">
                <a16:creationId xmlns:a16="http://schemas.microsoft.com/office/drawing/2014/main" id="{C54D2311-7634-4E09-A631-009126F524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EDAEEB6B-ECFD-4591-97AD-EAC746D48054}" type="slidenum">
              <a:rPr lang="en-US" altLang="en-US" smtClean="0">
                <a:latin typeface="Times New Roman" panose="02020603050405020304" pitchFamily="18" charset="0"/>
              </a:rPr>
              <a:pPr>
                <a:spcBef>
                  <a:spcPct val="0"/>
                </a:spcBef>
              </a:pPr>
              <a:t>18</a:t>
            </a:fld>
            <a:endParaRPr lang="en-US" altLang="en-US">
              <a:latin typeface="Times New Roman" panose="02020603050405020304" pitchFamily="18" charset="0"/>
            </a:endParaRPr>
          </a:p>
        </p:txBody>
      </p:sp>
      <p:sp>
        <p:nvSpPr>
          <p:cNvPr id="44035" name="Rectangle 2">
            <a:extLst>
              <a:ext uri="{FF2B5EF4-FFF2-40B4-BE49-F238E27FC236}">
                <a16:creationId xmlns:a16="http://schemas.microsoft.com/office/drawing/2014/main" id="{1F9A6176-4345-4EAD-9043-96069483AE8B}"/>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3B858374-AECD-40AB-A178-001D7D72D66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Chamberlain v. Abeles, 88 Cal.App.2d 291 (Ca. App. 1948).</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1031">
            <a:extLst>
              <a:ext uri="{FF2B5EF4-FFF2-40B4-BE49-F238E27FC236}">
                <a16:creationId xmlns:a16="http://schemas.microsoft.com/office/drawing/2014/main" id="{137ED109-B475-47C9-B38F-E82B772C5B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E07D118-363A-4A2B-B891-0FE03FF8DBA6}" type="slidenum">
              <a:rPr lang="en-US" altLang="en-US" smtClean="0">
                <a:latin typeface="Times New Roman" panose="02020603050405020304" pitchFamily="18" charset="0"/>
              </a:rPr>
              <a:pPr>
                <a:spcBef>
                  <a:spcPct val="0"/>
                </a:spcBef>
              </a:pPr>
              <a:t>19</a:t>
            </a:fld>
            <a:endParaRPr lang="en-US" altLang="en-US">
              <a:latin typeface="Times New Roman" panose="02020603050405020304" pitchFamily="18" charset="0"/>
            </a:endParaRPr>
          </a:p>
        </p:txBody>
      </p:sp>
      <p:sp>
        <p:nvSpPr>
          <p:cNvPr id="46083" name="Rectangle 2">
            <a:extLst>
              <a:ext uri="{FF2B5EF4-FFF2-40B4-BE49-F238E27FC236}">
                <a16:creationId xmlns:a16="http://schemas.microsoft.com/office/drawing/2014/main" id="{D9BFCCD7-2B88-4CA0-AAA5-56B0E4195565}"/>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8EC298B0-7FC2-4FD0-AF21-1D19413B6A6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Scheduling Corp. of America v. Massello, 151 Ill.App.3d 565 (1</a:t>
            </a:r>
            <a:r>
              <a:rPr lang="en-US" altLang="en-US" baseline="30000">
                <a:latin typeface="Arial" panose="020B0604020202020204" pitchFamily="34" charset="0"/>
                <a:ea typeface="ＭＳ Ｐゴシック" panose="020B0600070205080204" pitchFamily="34" charset="-128"/>
              </a:rPr>
              <a:t>st</a:t>
            </a:r>
            <a:r>
              <a:rPr lang="en-US" altLang="en-US">
                <a:latin typeface="Arial" panose="020B0604020202020204" pitchFamily="34" charset="0"/>
                <a:ea typeface="ＭＳ Ｐゴシック" panose="020B0600070205080204" pitchFamily="34" charset="-128"/>
              </a:rPr>
              <a:t> Dist. 1987).</a:t>
            </a:r>
          </a:p>
          <a:p>
            <a:pPr eaLnBrk="1" hangingPunct="1"/>
            <a:r>
              <a:rPr lang="en-US" altLang="en-US">
                <a:latin typeface="Arial" panose="020B0604020202020204" pitchFamily="34" charset="0"/>
                <a:ea typeface="ＭＳ Ｐゴシック" panose="020B0600070205080204" pitchFamily="34" charset="-128"/>
              </a:rPr>
              <a:t>Seek commissions for </a:t>
            </a:r>
            <a:r>
              <a:rPr lang="en-US" altLang="en-US" u="sng">
                <a:latin typeface="Arial" panose="020B0604020202020204" pitchFamily="34" charset="0"/>
                <a:ea typeface="ＭＳ Ｐゴシック" panose="020B0600070205080204" pitchFamily="34" charset="-128"/>
              </a:rPr>
              <a:t>reasonable</a:t>
            </a:r>
            <a:r>
              <a:rPr lang="en-US" altLang="en-US">
                <a:latin typeface="Arial" panose="020B0604020202020204" pitchFamily="34" charset="0"/>
                <a:ea typeface="ＭＳ Ｐゴシック" panose="020B0600070205080204" pitchFamily="34" charset="-128"/>
              </a:rPr>
              <a:t> period of time.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031">
            <a:extLst>
              <a:ext uri="{FF2B5EF4-FFF2-40B4-BE49-F238E27FC236}">
                <a16:creationId xmlns:a16="http://schemas.microsoft.com/office/drawing/2014/main" id="{2F5E70C6-65A7-4B9B-9C24-B201434E10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9B297B6B-46C8-4879-876C-D24637CF77F1}" type="slidenum">
              <a:rPr lang="en-US" altLang="en-US" smtClean="0">
                <a:latin typeface="Times New Roman" panose="02020603050405020304" pitchFamily="18" charset="0"/>
              </a:rPr>
              <a:pPr>
                <a:spcBef>
                  <a:spcPct val="0"/>
                </a:spcBef>
              </a:pPr>
              <a:t>22</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969BD14D-32E5-464C-AB6E-E591DE328B5B}"/>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1F93601C-9D7C-4DA7-8032-3AD10231ABF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Rep statutes designed to level the playing field.  Some states require wholesale orders, and reps who sell to end users not covered.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31">
            <a:extLst>
              <a:ext uri="{FF2B5EF4-FFF2-40B4-BE49-F238E27FC236}">
                <a16:creationId xmlns:a16="http://schemas.microsoft.com/office/drawing/2014/main" id="{F7850CD0-8244-41A0-9B2A-4B4398B2C35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2A73C64F-7363-426F-A642-CBC2FCA66650}" type="slidenum">
              <a:rPr lang="en-US" altLang="en-US" smtClean="0">
                <a:latin typeface="Times New Roman" panose="02020603050405020304" pitchFamily="18" charset="0"/>
              </a:rPr>
              <a:pPr>
                <a:spcBef>
                  <a:spcPct val="0"/>
                </a:spcBef>
              </a:pPr>
              <a:t>23</a:t>
            </a:fld>
            <a:endParaRPr lang="en-US" altLang="en-US">
              <a:latin typeface="Times New Roman" panose="02020603050405020304" pitchFamily="18" charset="0"/>
            </a:endParaRPr>
          </a:p>
        </p:txBody>
      </p:sp>
      <p:sp>
        <p:nvSpPr>
          <p:cNvPr id="51203" name="Rectangle 2">
            <a:extLst>
              <a:ext uri="{FF2B5EF4-FFF2-40B4-BE49-F238E27FC236}">
                <a16:creationId xmlns:a16="http://schemas.microsoft.com/office/drawing/2014/main" id="{A7544980-5BC8-467F-B47B-875CE9A9CCB1}"/>
              </a:ext>
            </a:extLst>
          </p:cNvPr>
          <p:cNvSpPr>
            <a:spLocks noGrp="1" noRot="1" noChangeAspect="1" noChangeArrowheads="1" noTextEdit="1"/>
          </p:cNvSpPr>
          <p:nvPr>
            <p:ph type="sldImg"/>
          </p:nvPr>
        </p:nvSpPr>
        <p:spPr>
          <a:ln/>
        </p:spPr>
      </p:sp>
      <p:sp>
        <p:nvSpPr>
          <p:cNvPr id="51204" name="Rectangle 3">
            <a:extLst>
              <a:ext uri="{FF2B5EF4-FFF2-40B4-BE49-F238E27FC236}">
                <a16:creationId xmlns:a16="http://schemas.microsoft.com/office/drawing/2014/main" id="{1BB89C0B-DDDA-419E-B58F-26C4E8839F4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Punitive damages are deliberately difficult to recover.  The threat of punitives often more valuable than actually seeking to recover from the judge.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031">
            <a:extLst>
              <a:ext uri="{FF2B5EF4-FFF2-40B4-BE49-F238E27FC236}">
                <a16:creationId xmlns:a16="http://schemas.microsoft.com/office/drawing/2014/main" id="{17E96C4E-545B-41C7-B862-8B660A5C1E0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653266A7-81DC-47C2-B867-665C9CEB3AC3}" type="slidenum">
              <a:rPr lang="en-US" altLang="en-US" smtClean="0">
                <a:latin typeface="Times New Roman" panose="02020603050405020304" pitchFamily="18" charset="0"/>
              </a:rPr>
              <a:pPr>
                <a:spcBef>
                  <a:spcPct val="0"/>
                </a:spcBef>
              </a:pPr>
              <a:t>26</a:t>
            </a:fld>
            <a:endParaRPr lang="en-US" altLang="en-US">
              <a:latin typeface="Times New Roman" panose="02020603050405020304" pitchFamily="18" charset="0"/>
            </a:endParaRPr>
          </a:p>
        </p:txBody>
      </p:sp>
      <p:sp>
        <p:nvSpPr>
          <p:cNvPr id="55299" name="Rectangle 2">
            <a:extLst>
              <a:ext uri="{FF2B5EF4-FFF2-40B4-BE49-F238E27FC236}">
                <a16:creationId xmlns:a16="http://schemas.microsoft.com/office/drawing/2014/main" id="{4D90203D-E4CE-47CA-957B-86EA76985CED}"/>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42DA8C2E-79F3-4BDC-ABA3-28DED015A3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ea typeface="ＭＳ Ｐゴシック" panose="020B0600070205080204" pitchFamily="34" charset="-128"/>
              </a:rPr>
              <a:t>Promissory estoppel (Restraint of trade)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31">
            <a:extLst>
              <a:ext uri="{FF2B5EF4-FFF2-40B4-BE49-F238E27FC236}">
                <a16:creationId xmlns:a16="http://schemas.microsoft.com/office/drawing/2014/main" id="{2C0B4623-DA05-41BC-B9C1-7150BE1EE5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ＭＳ Ｐゴシック" panose="020B0600070205080204" pitchFamily="34" charset="-128"/>
              </a:defRPr>
            </a:lvl1pPr>
            <a:lvl2pPr marL="37585650" indent="-37133213">
              <a:spcBef>
                <a:spcPct val="30000"/>
              </a:spcBef>
              <a:defRPr sz="1200">
                <a:solidFill>
                  <a:schemeClr val="tx1"/>
                </a:solidFill>
                <a:latin typeface="Arial" panose="020B0604020202020204" pitchFamily="34" charset="0"/>
                <a:ea typeface="ＭＳ Ｐゴシック" panose="020B0600070205080204" pitchFamily="34" charset="-128"/>
              </a:defRPr>
            </a:lvl2pPr>
            <a:lvl3pPr marL="1131888" indent="-225425">
              <a:spcBef>
                <a:spcPct val="30000"/>
              </a:spcBef>
              <a:defRPr sz="1200">
                <a:solidFill>
                  <a:schemeClr val="tx1"/>
                </a:solidFill>
                <a:latin typeface="Arial" panose="020B0604020202020204" pitchFamily="34" charset="0"/>
                <a:ea typeface="ＭＳ Ｐゴシック" panose="020B0600070205080204" pitchFamily="34" charset="-128"/>
              </a:defRPr>
            </a:lvl3pPr>
            <a:lvl4pPr marL="1584325" indent="-225425">
              <a:spcBef>
                <a:spcPct val="30000"/>
              </a:spcBef>
              <a:defRPr sz="1200">
                <a:solidFill>
                  <a:schemeClr val="tx1"/>
                </a:solidFill>
                <a:latin typeface="Arial" panose="020B0604020202020204" pitchFamily="34" charset="0"/>
                <a:ea typeface="ＭＳ Ｐゴシック" panose="020B0600070205080204" pitchFamily="34" charset="-128"/>
              </a:defRPr>
            </a:lvl4pPr>
            <a:lvl5pPr marL="2038350" indent="-225425">
              <a:spcBef>
                <a:spcPct val="30000"/>
              </a:spcBef>
              <a:defRPr sz="1200">
                <a:solidFill>
                  <a:schemeClr val="tx1"/>
                </a:solidFill>
                <a:latin typeface="Arial" panose="020B0604020202020204" pitchFamily="34" charset="0"/>
                <a:ea typeface="ＭＳ Ｐゴシック" panose="020B0600070205080204" pitchFamily="34" charset="-128"/>
              </a:defRPr>
            </a:lvl5pPr>
            <a:lvl6pPr marL="24955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527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099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67150" indent="-225425"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BC02784F-BE6F-4845-9F21-1E3BE7BEA65C}" type="slidenum">
              <a:rPr lang="en-US" altLang="en-US" smtClean="0">
                <a:latin typeface="Times New Roman" panose="02020603050405020304" pitchFamily="18" charset="0"/>
              </a:rPr>
              <a:pPr>
                <a:spcBef>
                  <a:spcPct val="0"/>
                </a:spcBef>
              </a:pPr>
              <a:t>28</a:t>
            </a:fld>
            <a:endParaRPr lang="en-US" altLang="en-US">
              <a:latin typeface="Times New Roman" panose="02020603050405020304" pitchFamily="18" charset="0"/>
            </a:endParaRPr>
          </a:p>
        </p:txBody>
      </p:sp>
      <p:sp>
        <p:nvSpPr>
          <p:cNvPr id="58371" name="Rectangle 2">
            <a:extLst>
              <a:ext uri="{FF2B5EF4-FFF2-40B4-BE49-F238E27FC236}">
                <a16:creationId xmlns:a16="http://schemas.microsoft.com/office/drawing/2014/main" id="{3693B23C-1F4E-4BE7-BF81-5EF2ECD41881}"/>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4D113A66-60E1-4F1F-8F3B-15FB79C724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E7E38E85-738A-4742-B2C8-41EC79D20ACB}"/>
              </a:ext>
            </a:extLst>
          </p:cNvPr>
          <p:cNvSpPr>
            <a:spLocks noGrp="1" noChangeArrowheads="1"/>
          </p:cNvSpPr>
          <p:nvPr>
            <p:ph type="dt" sz="half" idx="10"/>
          </p:nvPr>
        </p:nvSpPr>
        <p:spPr>
          <a:ln/>
        </p:spPr>
        <p:txBody>
          <a:bodyPr/>
          <a:lstStyle>
            <a:lvl1pPr>
              <a:defRPr/>
            </a:lvl1pPr>
          </a:lstStyle>
          <a:p>
            <a:pPr>
              <a:defRPr/>
            </a:pPr>
            <a:fld id="{D4BABDEF-FEBA-48E4-A549-8A9725AADC3E}" type="datetime1">
              <a:rPr lang="en-US"/>
              <a:pPr>
                <a:defRPr/>
              </a:pPr>
              <a:t>2/23/2019</a:t>
            </a:fld>
            <a:endParaRPr lang="en-US"/>
          </a:p>
        </p:txBody>
      </p:sp>
      <p:sp>
        <p:nvSpPr>
          <p:cNvPr id="5" name="Rectangle 5">
            <a:extLst>
              <a:ext uri="{FF2B5EF4-FFF2-40B4-BE49-F238E27FC236}">
                <a16:creationId xmlns:a16="http://schemas.microsoft.com/office/drawing/2014/main" id="{D721F877-0D00-4F28-9273-6525D63E826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D14FEA0-1C70-4187-A1E6-5CC26852DCC3}"/>
              </a:ext>
            </a:extLst>
          </p:cNvPr>
          <p:cNvSpPr>
            <a:spLocks noGrp="1" noChangeArrowheads="1"/>
          </p:cNvSpPr>
          <p:nvPr>
            <p:ph type="sldNum" sz="quarter" idx="12"/>
          </p:nvPr>
        </p:nvSpPr>
        <p:spPr>
          <a:ln/>
        </p:spPr>
        <p:txBody>
          <a:bodyPr/>
          <a:lstStyle>
            <a:lvl1pPr>
              <a:defRPr/>
            </a:lvl1pPr>
          </a:lstStyle>
          <a:p>
            <a:pPr>
              <a:defRPr/>
            </a:pPr>
            <a:fld id="{4F75FAE0-D3FA-4B80-BEC3-FA55D025DFE2}" type="slidenum">
              <a:rPr lang="en-US"/>
              <a:pPr>
                <a:defRPr/>
              </a:pPr>
              <a:t>‹#›</a:t>
            </a:fld>
            <a:endParaRPr lang="en-US"/>
          </a:p>
        </p:txBody>
      </p:sp>
    </p:spTree>
    <p:extLst>
      <p:ext uri="{BB962C8B-B14F-4D97-AF65-F5344CB8AC3E}">
        <p14:creationId xmlns:p14="http://schemas.microsoft.com/office/powerpoint/2010/main" val="4027976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1ABCEE2-4341-4CE6-8CB7-9C3C4874A79C}"/>
              </a:ext>
            </a:extLst>
          </p:cNvPr>
          <p:cNvSpPr>
            <a:spLocks noGrp="1" noChangeArrowheads="1"/>
          </p:cNvSpPr>
          <p:nvPr>
            <p:ph type="dt" sz="half" idx="10"/>
          </p:nvPr>
        </p:nvSpPr>
        <p:spPr>
          <a:ln/>
        </p:spPr>
        <p:txBody>
          <a:bodyPr/>
          <a:lstStyle>
            <a:lvl1pPr>
              <a:defRPr/>
            </a:lvl1pPr>
          </a:lstStyle>
          <a:p>
            <a:pPr>
              <a:defRPr/>
            </a:pPr>
            <a:fld id="{76E341F8-1D19-40BF-826F-6315C0CF0EEE}" type="datetime1">
              <a:rPr lang="en-US"/>
              <a:pPr>
                <a:defRPr/>
              </a:pPr>
              <a:t>2/23/2019</a:t>
            </a:fld>
            <a:endParaRPr lang="en-US"/>
          </a:p>
        </p:txBody>
      </p:sp>
      <p:sp>
        <p:nvSpPr>
          <p:cNvPr id="5" name="Rectangle 5">
            <a:extLst>
              <a:ext uri="{FF2B5EF4-FFF2-40B4-BE49-F238E27FC236}">
                <a16:creationId xmlns:a16="http://schemas.microsoft.com/office/drawing/2014/main" id="{A9BC72AA-E16A-4BB4-9B1C-F187E1CE64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BBDDDBE-3303-4968-A20B-2B958F6B9108}"/>
              </a:ext>
            </a:extLst>
          </p:cNvPr>
          <p:cNvSpPr>
            <a:spLocks noGrp="1" noChangeArrowheads="1"/>
          </p:cNvSpPr>
          <p:nvPr>
            <p:ph type="sldNum" sz="quarter" idx="12"/>
          </p:nvPr>
        </p:nvSpPr>
        <p:spPr>
          <a:ln/>
        </p:spPr>
        <p:txBody>
          <a:bodyPr/>
          <a:lstStyle>
            <a:lvl1pPr>
              <a:defRPr/>
            </a:lvl1pPr>
          </a:lstStyle>
          <a:p>
            <a:pPr>
              <a:defRPr/>
            </a:pPr>
            <a:fld id="{2195E2C3-6F8E-41AA-9B9C-F1418A0CE9BC}" type="slidenum">
              <a:rPr lang="en-US"/>
              <a:pPr>
                <a:defRPr/>
              </a:pPr>
              <a:t>‹#›</a:t>
            </a:fld>
            <a:endParaRPr lang="en-US"/>
          </a:p>
        </p:txBody>
      </p:sp>
    </p:spTree>
    <p:extLst>
      <p:ext uri="{BB962C8B-B14F-4D97-AF65-F5344CB8AC3E}">
        <p14:creationId xmlns:p14="http://schemas.microsoft.com/office/powerpoint/2010/main" val="2548731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9FCB456-F584-4EF6-80DA-98642FCBDFCB}"/>
              </a:ext>
            </a:extLst>
          </p:cNvPr>
          <p:cNvSpPr>
            <a:spLocks noGrp="1" noChangeArrowheads="1"/>
          </p:cNvSpPr>
          <p:nvPr>
            <p:ph type="dt" sz="half" idx="10"/>
          </p:nvPr>
        </p:nvSpPr>
        <p:spPr>
          <a:ln/>
        </p:spPr>
        <p:txBody>
          <a:bodyPr/>
          <a:lstStyle>
            <a:lvl1pPr>
              <a:defRPr/>
            </a:lvl1pPr>
          </a:lstStyle>
          <a:p>
            <a:pPr>
              <a:defRPr/>
            </a:pPr>
            <a:fld id="{E5FF44D6-A104-485A-9EEF-CB5ABFA11089}" type="datetime1">
              <a:rPr lang="en-US"/>
              <a:pPr>
                <a:defRPr/>
              </a:pPr>
              <a:t>2/23/2019</a:t>
            </a:fld>
            <a:endParaRPr lang="en-US"/>
          </a:p>
        </p:txBody>
      </p:sp>
      <p:sp>
        <p:nvSpPr>
          <p:cNvPr id="5" name="Rectangle 5">
            <a:extLst>
              <a:ext uri="{FF2B5EF4-FFF2-40B4-BE49-F238E27FC236}">
                <a16:creationId xmlns:a16="http://schemas.microsoft.com/office/drawing/2014/main" id="{1D42AC3F-1906-4C54-B0C3-7AAB9DECB6B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B5B89D-A861-470B-8708-2D2286974A60}"/>
              </a:ext>
            </a:extLst>
          </p:cNvPr>
          <p:cNvSpPr>
            <a:spLocks noGrp="1" noChangeArrowheads="1"/>
          </p:cNvSpPr>
          <p:nvPr>
            <p:ph type="sldNum" sz="quarter" idx="12"/>
          </p:nvPr>
        </p:nvSpPr>
        <p:spPr>
          <a:ln/>
        </p:spPr>
        <p:txBody>
          <a:bodyPr/>
          <a:lstStyle>
            <a:lvl1pPr>
              <a:defRPr/>
            </a:lvl1pPr>
          </a:lstStyle>
          <a:p>
            <a:pPr>
              <a:defRPr/>
            </a:pPr>
            <a:fld id="{3A3F37D7-7062-48AA-A253-7E34FC12F978}" type="slidenum">
              <a:rPr lang="en-US"/>
              <a:pPr>
                <a:defRPr/>
              </a:pPr>
              <a:t>‹#›</a:t>
            </a:fld>
            <a:endParaRPr lang="en-US"/>
          </a:p>
        </p:txBody>
      </p:sp>
    </p:spTree>
    <p:extLst>
      <p:ext uri="{BB962C8B-B14F-4D97-AF65-F5344CB8AC3E}">
        <p14:creationId xmlns:p14="http://schemas.microsoft.com/office/powerpoint/2010/main" val="1168995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E7D8FD2-0D55-4058-8773-C61C2245E458}"/>
              </a:ext>
            </a:extLst>
          </p:cNvPr>
          <p:cNvSpPr>
            <a:spLocks noGrp="1" noChangeArrowheads="1"/>
          </p:cNvSpPr>
          <p:nvPr>
            <p:ph type="dt" sz="half" idx="10"/>
          </p:nvPr>
        </p:nvSpPr>
        <p:spPr>
          <a:ln/>
        </p:spPr>
        <p:txBody>
          <a:bodyPr/>
          <a:lstStyle>
            <a:lvl1pPr>
              <a:defRPr/>
            </a:lvl1pPr>
          </a:lstStyle>
          <a:p>
            <a:pPr>
              <a:defRPr/>
            </a:pPr>
            <a:fld id="{966F37EA-51B4-4826-B769-1894435A904E}" type="datetime1">
              <a:rPr lang="en-US"/>
              <a:pPr>
                <a:defRPr/>
              </a:pPr>
              <a:t>2/23/2019</a:t>
            </a:fld>
            <a:endParaRPr lang="en-US"/>
          </a:p>
        </p:txBody>
      </p:sp>
      <p:sp>
        <p:nvSpPr>
          <p:cNvPr id="6" name="Rectangle 5">
            <a:extLst>
              <a:ext uri="{FF2B5EF4-FFF2-40B4-BE49-F238E27FC236}">
                <a16:creationId xmlns:a16="http://schemas.microsoft.com/office/drawing/2014/main" id="{187B7B2E-21BD-4754-90B7-915B867857E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1559712-09CA-4CF5-8A03-4738FDF2FFA8}"/>
              </a:ext>
            </a:extLst>
          </p:cNvPr>
          <p:cNvSpPr>
            <a:spLocks noGrp="1" noChangeArrowheads="1"/>
          </p:cNvSpPr>
          <p:nvPr>
            <p:ph type="sldNum" sz="quarter" idx="12"/>
          </p:nvPr>
        </p:nvSpPr>
        <p:spPr>
          <a:ln/>
        </p:spPr>
        <p:txBody>
          <a:bodyPr/>
          <a:lstStyle>
            <a:lvl1pPr>
              <a:defRPr/>
            </a:lvl1pPr>
          </a:lstStyle>
          <a:p>
            <a:pPr>
              <a:defRPr/>
            </a:pPr>
            <a:fld id="{BDF923B3-176C-4B49-B675-79CF8C6D7094}" type="slidenum">
              <a:rPr lang="en-US"/>
              <a:pPr>
                <a:defRPr/>
              </a:pPr>
              <a:t>‹#›</a:t>
            </a:fld>
            <a:endParaRPr lang="en-US"/>
          </a:p>
        </p:txBody>
      </p:sp>
    </p:spTree>
    <p:extLst>
      <p:ext uri="{BB962C8B-B14F-4D97-AF65-F5344CB8AC3E}">
        <p14:creationId xmlns:p14="http://schemas.microsoft.com/office/powerpoint/2010/main" val="1723538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9E08EF2A-B7BE-4557-B88B-3CD8F6E4BD96}"/>
              </a:ext>
            </a:extLst>
          </p:cNvPr>
          <p:cNvSpPr>
            <a:spLocks noGrp="1" noChangeArrowheads="1"/>
          </p:cNvSpPr>
          <p:nvPr>
            <p:ph type="dt" sz="half" idx="10"/>
          </p:nvPr>
        </p:nvSpPr>
        <p:spPr>
          <a:ln/>
        </p:spPr>
        <p:txBody>
          <a:bodyPr/>
          <a:lstStyle>
            <a:lvl1pPr>
              <a:defRPr/>
            </a:lvl1pPr>
          </a:lstStyle>
          <a:p>
            <a:pPr>
              <a:defRPr/>
            </a:pPr>
            <a:fld id="{99CA1F43-A361-4555-A65E-C5D6EE14C5A3}" type="datetime1">
              <a:rPr lang="en-US"/>
              <a:pPr>
                <a:defRPr/>
              </a:pPr>
              <a:t>2/23/2019</a:t>
            </a:fld>
            <a:endParaRPr lang="en-US"/>
          </a:p>
        </p:txBody>
      </p:sp>
      <p:sp>
        <p:nvSpPr>
          <p:cNvPr id="8" name="Rectangle 5">
            <a:extLst>
              <a:ext uri="{FF2B5EF4-FFF2-40B4-BE49-F238E27FC236}">
                <a16:creationId xmlns:a16="http://schemas.microsoft.com/office/drawing/2014/main" id="{5D3D348B-2FED-403F-A5FF-CC787273B42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02B345F6-DB2D-404B-987A-9BBE33CB952A}"/>
              </a:ext>
            </a:extLst>
          </p:cNvPr>
          <p:cNvSpPr>
            <a:spLocks noGrp="1" noChangeArrowheads="1"/>
          </p:cNvSpPr>
          <p:nvPr>
            <p:ph type="sldNum" sz="quarter" idx="12"/>
          </p:nvPr>
        </p:nvSpPr>
        <p:spPr>
          <a:ln/>
        </p:spPr>
        <p:txBody>
          <a:bodyPr/>
          <a:lstStyle>
            <a:lvl1pPr>
              <a:defRPr/>
            </a:lvl1pPr>
          </a:lstStyle>
          <a:p>
            <a:pPr>
              <a:defRPr/>
            </a:pPr>
            <a:fld id="{0FF68C92-393A-454B-9F33-FDB987F7C70C}" type="slidenum">
              <a:rPr lang="en-US"/>
              <a:pPr>
                <a:defRPr/>
              </a:pPr>
              <a:t>‹#›</a:t>
            </a:fld>
            <a:endParaRPr lang="en-US"/>
          </a:p>
        </p:txBody>
      </p:sp>
    </p:spTree>
    <p:extLst>
      <p:ext uri="{BB962C8B-B14F-4D97-AF65-F5344CB8AC3E}">
        <p14:creationId xmlns:p14="http://schemas.microsoft.com/office/powerpoint/2010/main" val="2365336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22ADEEC-3F1A-4BCF-8FF2-C4B505EC72D3}"/>
              </a:ext>
            </a:extLst>
          </p:cNvPr>
          <p:cNvSpPr>
            <a:spLocks noGrp="1" noChangeArrowheads="1"/>
          </p:cNvSpPr>
          <p:nvPr>
            <p:ph type="dt" sz="half" idx="10"/>
          </p:nvPr>
        </p:nvSpPr>
        <p:spPr>
          <a:ln/>
        </p:spPr>
        <p:txBody>
          <a:bodyPr/>
          <a:lstStyle>
            <a:lvl1pPr>
              <a:defRPr/>
            </a:lvl1pPr>
          </a:lstStyle>
          <a:p>
            <a:pPr>
              <a:defRPr/>
            </a:pPr>
            <a:fld id="{E1D1CD04-F91A-4F59-B118-A7B1156F5544}" type="datetime1">
              <a:rPr lang="en-US"/>
              <a:pPr>
                <a:defRPr/>
              </a:pPr>
              <a:t>2/23/2019</a:t>
            </a:fld>
            <a:endParaRPr lang="en-US"/>
          </a:p>
        </p:txBody>
      </p:sp>
      <p:sp>
        <p:nvSpPr>
          <p:cNvPr id="4" name="Rectangle 5">
            <a:extLst>
              <a:ext uri="{FF2B5EF4-FFF2-40B4-BE49-F238E27FC236}">
                <a16:creationId xmlns:a16="http://schemas.microsoft.com/office/drawing/2014/main" id="{2D38DCAF-3E4E-49D6-8B49-D3FD94CD8F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9730C8B-2F43-42C7-9ED7-7BC95F8B2D0A}"/>
              </a:ext>
            </a:extLst>
          </p:cNvPr>
          <p:cNvSpPr>
            <a:spLocks noGrp="1" noChangeArrowheads="1"/>
          </p:cNvSpPr>
          <p:nvPr>
            <p:ph type="sldNum" sz="quarter" idx="12"/>
          </p:nvPr>
        </p:nvSpPr>
        <p:spPr>
          <a:ln/>
        </p:spPr>
        <p:txBody>
          <a:bodyPr/>
          <a:lstStyle>
            <a:lvl1pPr>
              <a:defRPr/>
            </a:lvl1pPr>
          </a:lstStyle>
          <a:p>
            <a:pPr>
              <a:defRPr/>
            </a:pPr>
            <a:fld id="{9BF5844D-CFDF-412B-8DF0-A18078408F0D}" type="slidenum">
              <a:rPr lang="en-US"/>
              <a:pPr>
                <a:defRPr/>
              </a:pPr>
              <a:t>‹#›</a:t>
            </a:fld>
            <a:endParaRPr lang="en-US"/>
          </a:p>
        </p:txBody>
      </p:sp>
    </p:spTree>
    <p:extLst>
      <p:ext uri="{BB962C8B-B14F-4D97-AF65-F5344CB8AC3E}">
        <p14:creationId xmlns:p14="http://schemas.microsoft.com/office/powerpoint/2010/main" val="2946862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B4FE932-AEBC-4C0E-BA8A-EF9EAF22B7BD}"/>
              </a:ext>
            </a:extLst>
          </p:cNvPr>
          <p:cNvSpPr>
            <a:spLocks noGrp="1" noChangeArrowheads="1"/>
          </p:cNvSpPr>
          <p:nvPr>
            <p:ph type="dt" sz="half" idx="10"/>
          </p:nvPr>
        </p:nvSpPr>
        <p:spPr>
          <a:ln/>
        </p:spPr>
        <p:txBody>
          <a:bodyPr/>
          <a:lstStyle>
            <a:lvl1pPr>
              <a:defRPr/>
            </a:lvl1pPr>
          </a:lstStyle>
          <a:p>
            <a:pPr>
              <a:defRPr/>
            </a:pPr>
            <a:fld id="{C8D41FE6-1A6C-47EF-83AE-0EF09F468A0B}" type="datetime1">
              <a:rPr lang="en-US"/>
              <a:pPr>
                <a:defRPr/>
              </a:pPr>
              <a:t>2/23/2019</a:t>
            </a:fld>
            <a:endParaRPr lang="en-US"/>
          </a:p>
        </p:txBody>
      </p:sp>
      <p:sp>
        <p:nvSpPr>
          <p:cNvPr id="3" name="Rectangle 5">
            <a:extLst>
              <a:ext uri="{FF2B5EF4-FFF2-40B4-BE49-F238E27FC236}">
                <a16:creationId xmlns:a16="http://schemas.microsoft.com/office/drawing/2014/main" id="{F8E6A6C8-2B8A-4067-B2B1-3E8EA8376A3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F36569F-D30B-4B58-AF7E-F0A7001C5142}"/>
              </a:ext>
            </a:extLst>
          </p:cNvPr>
          <p:cNvSpPr>
            <a:spLocks noGrp="1" noChangeArrowheads="1"/>
          </p:cNvSpPr>
          <p:nvPr>
            <p:ph type="sldNum" sz="quarter" idx="12"/>
          </p:nvPr>
        </p:nvSpPr>
        <p:spPr>
          <a:ln/>
        </p:spPr>
        <p:txBody>
          <a:bodyPr/>
          <a:lstStyle>
            <a:lvl1pPr>
              <a:defRPr/>
            </a:lvl1pPr>
          </a:lstStyle>
          <a:p>
            <a:pPr>
              <a:defRPr/>
            </a:pPr>
            <a:fld id="{851DC840-5D41-4F63-8959-EF6766F8C7F5}" type="slidenum">
              <a:rPr lang="en-US"/>
              <a:pPr>
                <a:defRPr/>
              </a:pPr>
              <a:t>‹#›</a:t>
            </a:fld>
            <a:endParaRPr lang="en-US"/>
          </a:p>
        </p:txBody>
      </p:sp>
    </p:spTree>
    <p:extLst>
      <p:ext uri="{BB962C8B-B14F-4D97-AF65-F5344CB8AC3E}">
        <p14:creationId xmlns:p14="http://schemas.microsoft.com/office/powerpoint/2010/main" val="108555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BE793FF5-1A83-43B2-A4FF-ADAD1AE56EFA}"/>
              </a:ext>
            </a:extLst>
          </p:cNvPr>
          <p:cNvSpPr>
            <a:spLocks noGrp="1" noChangeArrowheads="1"/>
          </p:cNvSpPr>
          <p:nvPr>
            <p:ph type="dt" sz="half" idx="10"/>
          </p:nvPr>
        </p:nvSpPr>
        <p:spPr>
          <a:ln/>
        </p:spPr>
        <p:txBody>
          <a:bodyPr/>
          <a:lstStyle>
            <a:lvl1pPr>
              <a:defRPr/>
            </a:lvl1pPr>
          </a:lstStyle>
          <a:p>
            <a:pPr>
              <a:defRPr/>
            </a:pPr>
            <a:fld id="{11F34A32-FE5D-4B4D-9202-CE27E1FFF42F}" type="datetime1">
              <a:rPr lang="en-US"/>
              <a:pPr>
                <a:defRPr/>
              </a:pPr>
              <a:t>2/23/2019</a:t>
            </a:fld>
            <a:endParaRPr lang="en-US"/>
          </a:p>
        </p:txBody>
      </p:sp>
      <p:sp>
        <p:nvSpPr>
          <p:cNvPr id="6" name="Rectangle 5">
            <a:extLst>
              <a:ext uri="{FF2B5EF4-FFF2-40B4-BE49-F238E27FC236}">
                <a16:creationId xmlns:a16="http://schemas.microsoft.com/office/drawing/2014/main" id="{8284F302-D327-44EA-ABCA-BFAC07AB08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3C7A632-2018-4E5C-B46F-60B4A7F72CF1}"/>
              </a:ext>
            </a:extLst>
          </p:cNvPr>
          <p:cNvSpPr>
            <a:spLocks noGrp="1" noChangeArrowheads="1"/>
          </p:cNvSpPr>
          <p:nvPr>
            <p:ph type="sldNum" sz="quarter" idx="12"/>
          </p:nvPr>
        </p:nvSpPr>
        <p:spPr>
          <a:ln/>
        </p:spPr>
        <p:txBody>
          <a:bodyPr/>
          <a:lstStyle>
            <a:lvl1pPr>
              <a:defRPr/>
            </a:lvl1pPr>
          </a:lstStyle>
          <a:p>
            <a:pPr>
              <a:defRPr/>
            </a:pPr>
            <a:fld id="{F3D048F6-31B2-4B55-9F51-343B20980FF2}" type="slidenum">
              <a:rPr lang="en-US"/>
              <a:pPr>
                <a:defRPr/>
              </a:pPr>
              <a:t>‹#›</a:t>
            </a:fld>
            <a:endParaRPr lang="en-US"/>
          </a:p>
        </p:txBody>
      </p:sp>
    </p:spTree>
    <p:extLst>
      <p:ext uri="{BB962C8B-B14F-4D97-AF65-F5344CB8AC3E}">
        <p14:creationId xmlns:p14="http://schemas.microsoft.com/office/powerpoint/2010/main" val="1398916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61CF33C-B16A-4385-8DE8-E3726820E169}"/>
              </a:ext>
            </a:extLst>
          </p:cNvPr>
          <p:cNvSpPr>
            <a:spLocks noGrp="1" noChangeArrowheads="1"/>
          </p:cNvSpPr>
          <p:nvPr>
            <p:ph type="dt" sz="half" idx="10"/>
          </p:nvPr>
        </p:nvSpPr>
        <p:spPr>
          <a:ln/>
        </p:spPr>
        <p:txBody>
          <a:bodyPr/>
          <a:lstStyle>
            <a:lvl1pPr>
              <a:defRPr/>
            </a:lvl1pPr>
          </a:lstStyle>
          <a:p>
            <a:pPr>
              <a:defRPr/>
            </a:pPr>
            <a:fld id="{B1625514-332F-4614-B11A-4342BA733AC6}" type="datetime1">
              <a:rPr lang="en-US"/>
              <a:pPr>
                <a:defRPr/>
              </a:pPr>
              <a:t>2/23/2019</a:t>
            </a:fld>
            <a:endParaRPr lang="en-US"/>
          </a:p>
        </p:txBody>
      </p:sp>
      <p:sp>
        <p:nvSpPr>
          <p:cNvPr id="6" name="Rectangle 5">
            <a:extLst>
              <a:ext uri="{FF2B5EF4-FFF2-40B4-BE49-F238E27FC236}">
                <a16:creationId xmlns:a16="http://schemas.microsoft.com/office/drawing/2014/main" id="{057CA2D2-6D62-412A-9754-BFFB7A91C02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900BBB61-CD35-4B55-9943-77FE63215C7B}"/>
              </a:ext>
            </a:extLst>
          </p:cNvPr>
          <p:cNvSpPr>
            <a:spLocks noGrp="1" noChangeArrowheads="1"/>
          </p:cNvSpPr>
          <p:nvPr>
            <p:ph type="sldNum" sz="quarter" idx="12"/>
          </p:nvPr>
        </p:nvSpPr>
        <p:spPr>
          <a:ln/>
        </p:spPr>
        <p:txBody>
          <a:bodyPr/>
          <a:lstStyle>
            <a:lvl1pPr>
              <a:defRPr/>
            </a:lvl1pPr>
          </a:lstStyle>
          <a:p>
            <a:pPr>
              <a:defRPr/>
            </a:pPr>
            <a:fld id="{C6F8AC00-BD44-4E8A-8B14-D6E5A815F0DF}" type="slidenum">
              <a:rPr lang="en-US"/>
              <a:pPr>
                <a:defRPr/>
              </a:pPr>
              <a:t>‹#›</a:t>
            </a:fld>
            <a:endParaRPr lang="en-US"/>
          </a:p>
        </p:txBody>
      </p:sp>
    </p:spTree>
    <p:extLst>
      <p:ext uri="{BB962C8B-B14F-4D97-AF65-F5344CB8AC3E}">
        <p14:creationId xmlns:p14="http://schemas.microsoft.com/office/powerpoint/2010/main" val="1348943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659F1B8-F1B1-4E35-9E37-563363CB656E}"/>
              </a:ext>
            </a:extLst>
          </p:cNvPr>
          <p:cNvSpPr>
            <a:spLocks noGrp="1" noChangeArrowheads="1"/>
          </p:cNvSpPr>
          <p:nvPr>
            <p:ph type="dt" sz="half" idx="10"/>
          </p:nvPr>
        </p:nvSpPr>
        <p:spPr>
          <a:ln/>
        </p:spPr>
        <p:txBody>
          <a:bodyPr/>
          <a:lstStyle>
            <a:lvl1pPr>
              <a:defRPr/>
            </a:lvl1pPr>
          </a:lstStyle>
          <a:p>
            <a:pPr>
              <a:defRPr/>
            </a:pPr>
            <a:fld id="{38F1E0C0-0607-48EF-84D1-C4FBD137B293}" type="datetime1">
              <a:rPr lang="en-US"/>
              <a:pPr>
                <a:defRPr/>
              </a:pPr>
              <a:t>2/23/2019</a:t>
            </a:fld>
            <a:endParaRPr lang="en-US"/>
          </a:p>
        </p:txBody>
      </p:sp>
      <p:sp>
        <p:nvSpPr>
          <p:cNvPr id="5" name="Rectangle 5">
            <a:extLst>
              <a:ext uri="{FF2B5EF4-FFF2-40B4-BE49-F238E27FC236}">
                <a16:creationId xmlns:a16="http://schemas.microsoft.com/office/drawing/2014/main" id="{91A1F9D3-8B77-4283-9BEB-461AA79F7C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0458562-EDF7-4A17-B784-3FC847BE86A3}"/>
              </a:ext>
            </a:extLst>
          </p:cNvPr>
          <p:cNvSpPr>
            <a:spLocks noGrp="1" noChangeArrowheads="1"/>
          </p:cNvSpPr>
          <p:nvPr>
            <p:ph type="sldNum" sz="quarter" idx="12"/>
          </p:nvPr>
        </p:nvSpPr>
        <p:spPr>
          <a:ln/>
        </p:spPr>
        <p:txBody>
          <a:bodyPr/>
          <a:lstStyle>
            <a:lvl1pPr>
              <a:defRPr/>
            </a:lvl1pPr>
          </a:lstStyle>
          <a:p>
            <a:pPr>
              <a:defRPr/>
            </a:pPr>
            <a:fld id="{895A7BAA-8C83-4A37-9082-562EEE745EAB}" type="slidenum">
              <a:rPr lang="en-US"/>
              <a:pPr>
                <a:defRPr/>
              </a:pPr>
              <a:t>‹#›</a:t>
            </a:fld>
            <a:endParaRPr lang="en-US"/>
          </a:p>
        </p:txBody>
      </p:sp>
    </p:spTree>
    <p:extLst>
      <p:ext uri="{BB962C8B-B14F-4D97-AF65-F5344CB8AC3E}">
        <p14:creationId xmlns:p14="http://schemas.microsoft.com/office/powerpoint/2010/main" val="1251635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52DEDEE-A969-4A31-AAA3-0A2835463F5D}"/>
              </a:ext>
            </a:extLst>
          </p:cNvPr>
          <p:cNvSpPr>
            <a:spLocks noGrp="1" noChangeArrowheads="1"/>
          </p:cNvSpPr>
          <p:nvPr>
            <p:ph type="dt" sz="half" idx="10"/>
          </p:nvPr>
        </p:nvSpPr>
        <p:spPr>
          <a:ln/>
        </p:spPr>
        <p:txBody>
          <a:bodyPr/>
          <a:lstStyle>
            <a:lvl1pPr>
              <a:defRPr/>
            </a:lvl1pPr>
          </a:lstStyle>
          <a:p>
            <a:pPr>
              <a:defRPr/>
            </a:pPr>
            <a:fld id="{4371E90B-63A6-4768-A62B-1DFD2C779DA4}" type="datetime1">
              <a:rPr lang="en-US"/>
              <a:pPr>
                <a:defRPr/>
              </a:pPr>
              <a:t>2/23/2019</a:t>
            </a:fld>
            <a:endParaRPr lang="en-US"/>
          </a:p>
        </p:txBody>
      </p:sp>
      <p:sp>
        <p:nvSpPr>
          <p:cNvPr id="5" name="Rectangle 5">
            <a:extLst>
              <a:ext uri="{FF2B5EF4-FFF2-40B4-BE49-F238E27FC236}">
                <a16:creationId xmlns:a16="http://schemas.microsoft.com/office/drawing/2014/main" id="{7D3FE163-BEBE-431C-96A3-A955A57E8F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B05EA37B-986C-4833-B4AA-C1FF532E1817}"/>
              </a:ext>
            </a:extLst>
          </p:cNvPr>
          <p:cNvSpPr>
            <a:spLocks noGrp="1" noChangeArrowheads="1"/>
          </p:cNvSpPr>
          <p:nvPr>
            <p:ph type="sldNum" sz="quarter" idx="12"/>
          </p:nvPr>
        </p:nvSpPr>
        <p:spPr>
          <a:ln/>
        </p:spPr>
        <p:txBody>
          <a:bodyPr/>
          <a:lstStyle>
            <a:lvl1pPr>
              <a:defRPr/>
            </a:lvl1pPr>
          </a:lstStyle>
          <a:p>
            <a:pPr>
              <a:defRPr/>
            </a:pPr>
            <a:fld id="{D4D36E77-2BF6-4097-96C3-03CFE1F8D1E0}" type="slidenum">
              <a:rPr lang="en-US"/>
              <a:pPr>
                <a:defRPr/>
              </a:pPr>
              <a:t>‹#›</a:t>
            </a:fld>
            <a:endParaRPr lang="en-US"/>
          </a:p>
        </p:txBody>
      </p:sp>
    </p:spTree>
    <p:extLst>
      <p:ext uri="{BB962C8B-B14F-4D97-AF65-F5344CB8AC3E}">
        <p14:creationId xmlns:p14="http://schemas.microsoft.com/office/powerpoint/2010/main" val="2497235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5F8BF99-C2EE-45CC-A829-47422290D829}"/>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B0EA9A83-1B65-4536-A477-44114D5FCDD2}"/>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7284" name="Rectangle 4">
            <a:extLst>
              <a:ext uri="{FF2B5EF4-FFF2-40B4-BE49-F238E27FC236}">
                <a16:creationId xmlns:a16="http://schemas.microsoft.com/office/drawing/2014/main" id="{70944F49-53EC-4CB8-AB66-EF51BB04953A}"/>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panose="020B0604020202020204" pitchFamily="34" charset="0"/>
              </a:defRPr>
            </a:lvl1pPr>
          </a:lstStyle>
          <a:p>
            <a:pPr>
              <a:defRPr/>
            </a:pPr>
            <a:fld id="{A4CE76C9-907F-45F5-A932-8D204E60D64C}" type="datetime1">
              <a:rPr lang="en-US"/>
              <a:pPr>
                <a:defRPr/>
              </a:pPr>
              <a:t>2/23/2019</a:t>
            </a:fld>
            <a:endParaRPr lang="en-US"/>
          </a:p>
        </p:txBody>
      </p:sp>
      <p:sp>
        <p:nvSpPr>
          <p:cNvPr id="97285" name="Rectangle 5">
            <a:extLst>
              <a:ext uri="{FF2B5EF4-FFF2-40B4-BE49-F238E27FC236}">
                <a16:creationId xmlns:a16="http://schemas.microsoft.com/office/drawing/2014/main" id="{DB212B39-8A55-4028-820B-CBB4095311EB}"/>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ＭＳ Ｐゴシック" pitchFamily="-109" charset="-128"/>
                <a:cs typeface="ＭＳ Ｐゴシック" pitchFamily="-109" charset="-128"/>
              </a:defRPr>
            </a:lvl1pPr>
          </a:lstStyle>
          <a:p>
            <a:pPr>
              <a:defRPr/>
            </a:pPr>
            <a:endParaRPr lang="en-US"/>
          </a:p>
        </p:txBody>
      </p:sp>
      <p:sp>
        <p:nvSpPr>
          <p:cNvPr id="97286" name="Rectangle 6">
            <a:extLst>
              <a:ext uri="{FF2B5EF4-FFF2-40B4-BE49-F238E27FC236}">
                <a16:creationId xmlns:a16="http://schemas.microsoft.com/office/drawing/2014/main" id="{AE6FC6CC-2FDC-46EF-8A84-DF7F16141364}"/>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Arial" panose="020B0604020202020204" pitchFamily="34" charset="0"/>
              </a:defRPr>
            </a:lvl1pPr>
          </a:lstStyle>
          <a:p>
            <a:pPr>
              <a:defRPr/>
            </a:pPr>
            <a:fld id="{C6023C54-CA1B-4C69-95A3-E5752C9180A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itchFamily="-109" charset="0"/>
        </a:defRPr>
      </a:lvl6pPr>
      <a:lvl7pPr marL="914400" algn="ctr" rtl="0" fontAlgn="base">
        <a:spcBef>
          <a:spcPct val="0"/>
        </a:spcBef>
        <a:spcAft>
          <a:spcPct val="0"/>
        </a:spcAft>
        <a:defRPr sz="4400">
          <a:solidFill>
            <a:schemeClr val="tx2"/>
          </a:solidFill>
          <a:latin typeface="Arial" pitchFamily="-109" charset="0"/>
        </a:defRPr>
      </a:lvl7pPr>
      <a:lvl8pPr marL="1371600" algn="ctr" rtl="0" fontAlgn="base">
        <a:spcBef>
          <a:spcPct val="0"/>
        </a:spcBef>
        <a:spcAft>
          <a:spcPct val="0"/>
        </a:spcAft>
        <a:defRPr sz="4400">
          <a:solidFill>
            <a:schemeClr val="tx2"/>
          </a:solidFill>
          <a:latin typeface="Arial" pitchFamily="-109" charset="0"/>
        </a:defRPr>
      </a:lvl8pPr>
      <a:lvl9pPr marL="1828800" algn="ctr" rtl="0" fontAlgn="base">
        <a:spcBef>
          <a:spcPct val="0"/>
        </a:spcBef>
        <a:spcAft>
          <a:spcPct val="0"/>
        </a:spcAft>
        <a:defRPr sz="4400">
          <a:solidFill>
            <a:schemeClr val="tx2"/>
          </a:solidFill>
          <a:latin typeface="Arial" pitchFamily="-109"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9"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9"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9"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9"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9"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9"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4.emf"/></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4.emf"/></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body of water with a city in the background&#10;&#10;Description automatically generated">
            <a:extLst>
              <a:ext uri="{FF2B5EF4-FFF2-40B4-BE49-F238E27FC236}">
                <a16:creationId xmlns:a16="http://schemas.microsoft.com/office/drawing/2014/main" id="{FB50D033-DB9A-43F6-907D-B2E902D9FE38}"/>
              </a:ext>
            </a:extLst>
          </p:cNvPr>
          <p:cNvPicPr>
            <a:picLocks noChangeAspect="1"/>
          </p:cNvPicPr>
          <p:nvPr/>
        </p:nvPicPr>
        <p:blipFill>
          <a:blip r:embed="rId3">
            <a:duotone>
              <a:prstClr val="black"/>
              <a:srgbClr val="D9C3A5">
                <a:tint val="50000"/>
                <a:satMod val="180000"/>
              </a:srgbClr>
            </a:duotone>
            <a:alphaModFix amt="41000"/>
          </a:blip>
          <a:stretch>
            <a:fillRect/>
          </a:stretch>
        </p:blipFill>
        <p:spPr>
          <a:xfrm>
            <a:off x="-19665" y="0"/>
            <a:ext cx="9163665" cy="7010400"/>
          </a:xfrm>
          <a:prstGeom prst="rect">
            <a:avLst/>
          </a:prstGeom>
        </p:spPr>
      </p:pic>
      <p:sp>
        <p:nvSpPr>
          <p:cNvPr id="133122" name="Rectangle 2">
            <a:extLst>
              <a:ext uri="{FF2B5EF4-FFF2-40B4-BE49-F238E27FC236}">
                <a16:creationId xmlns:a16="http://schemas.microsoft.com/office/drawing/2014/main" id="{16BB98E7-A376-4279-816B-74637868BCA2}"/>
              </a:ext>
            </a:extLst>
          </p:cNvPr>
          <p:cNvSpPr>
            <a:spLocks noGrp="1" noChangeArrowheads="1"/>
          </p:cNvSpPr>
          <p:nvPr>
            <p:ph type="title" idx="4294967295"/>
          </p:nvPr>
        </p:nvSpPr>
        <p:spPr>
          <a:xfrm>
            <a:off x="0" y="414338"/>
            <a:ext cx="8915400" cy="1446212"/>
          </a:xfrm>
        </p:spPr>
        <p:txBody>
          <a:bodyPr anchor="b">
            <a:spAutoFit/>
          </a:bodyPr>
          <a:lstStyle/>
          <a:p>
            <a:pPr eaLnBrk="1" hangingPunct="1">
              <a:defRPr/>
            </a:pPr>
            <a:br>
              <a:rPr lang="en-US" dirty="0">
                <a:solidFill>
                  <a:srgbClr val="FFFF00"/>
                </a:solidFill>
                <a:effectLst>
                  <a:outerShdw blurRad="38100" dist="38100" dir="2700000" algn="tl">
                    <a:srgbClr val="C0C0C0"/>
                  </a:outerShdw>
                </a:effectLst>
              </a:rPr>
            </a:br>
            <a:endParaRPr lang="en-US" b="1" i="1" dirty="0">
              <a:solidFill>
                <a:srgbClr val="FFFF00"/>
              </a:solidFill>
              <a:effectLst>
                <a:outerShdw blurRad="38100" dist="38100" dir="2700000" algn="tl">
                  <a:srgbClr val="C0C0C0"/>
                </a:outerShdw>
              </a:effectLst>
            </a:endParaRPr>
          </a:p>
        </p:txBody>
      </p:sp>
      <p:sp>
        <p:nvSpPr>
          <p:cNvPr id="133123" name="Rectangle 3">
            <a:extLst>
              <a:ext uri="{FF2B5EF4-FFF2-40B4-BE49-F238E27FC236}">
                <a16:creationId xmlns:a16="http://schemas.microsoft.com/office/drawing/2014/main" id="{CDE12646-F577-454D-BE92-348283BBE873}"/>
              </a:ext>
            </a:extLst>
          </p:cNvPr>
          <p:cNvSpPr>
            <a:spLocks noGrp="1" noChangeArrowheads="1"/>
          </p:cNvSpPr>
          <p:nvPr>
            <p:ph type="body" idx="4294967295"/>
          </p:nvPr>
        </p:nvSpPr>
        <p:spPr>
          <a:xfrm>
            <a:off x="0" y="1566863"/>
            <a:ext cx="9144000" cy="5291137"/>
          </a:xfrm>
        </p:spPr>
        <p:txBody>
          <a:bodyPr/>
          <a:lstStyle/>
          <a:p>
            <a:pPr algn="ctr" eaLnBrk="1" hangingPunct="1">
              <a:lnSpc>
                <a:spcPct val="80000"/>
              </a:lnSpc>
              <a:buFontTx/>
              <a:buNone/>
              <a:defRPr/>
            </a:pPr>
            <a:r>
              <a:rPr lang="en-US" sz="3600" b="1" dirty="0">
                <a:solidFill>
                  <a:srgbClr val="002060"/>
                </a:solidFill>
                <a:effectLst>
                  <a:outerShdw blurRad="38100" dist="38100" dir="2700000" algn="tl">
                    <a:srgbClr val="C0C0C0"/>
                  </a:outerShdw>
                </a:effectLst>
                <a:latin typeface="Franklin Gothic Heavy" panose="020B0903020102020204" pitchFamily="34" charset="0"/>
              </a:rPr>
              <a:t>STANDING FIRM:</a:t>
            </a:r>
          </a:p>
          <a:p>
            <a:pPr algn="ctr" eaLnBrk="1" hangingPunct="1">
              <a:lnSpc>
                <a:spcPct val="80000"/>
              </a:lnSpc>
              <a:buFontTx/>
              <a:buNone/>
              <a:defRPr/>
            </a:pPr>
            <a:r>
              <a:rPr lang="en-US" sz="3600" b="1" u="sng" dirty="0">
                <a:solidFill>
                  <a:srgbClr val="002060"/>
                </a:solidFill>
                <a:effectLst>
                  <a:outerShdw blurRad="38100" dist="38100" dir="2700000" algn="tl">
                    <a:srgbClr val="C0C0C0"/>
                  </a:outerShdw>
                </a:effectLst>
                <a:latin typeface="Franklin Gothic Heavy" panose="020B0903020102020204" pitchFamily="34" charset="0"/>
              </a:rPr>
              <a:t>REPS DESERVE TO GET PAID</a:t>
            </a:r>
            <a:endParaRPr lang="en-US" b="1" u="sng" dirty="0">
              <a:solidFill>
                <a:srgbClr val="002060"/>
              </a:solidFill>
              <a:effectLst>
                <a:outerShdw blurRad="38100" dist="38100" dir="2700000" algn="tl">
                  <a:srgbClr val="C0C0C0"/>
                </a:outerShdw>
              </a:effectLst>
              <a:latin typeface="Franklin Gothic Heavy" panose="020B0903020102020204" pitchFamily="34" charset="0"/>
            </a:endParaRPr>
          </a:p>
          <a:p>
            <a:pPr algn="ctr" eaLnBrk="1" hangingPunct="1">
              <a:lnSpc>
                <a:spcPct val="80000"/>
              </a:lnSpc>
              <a:buFontTx/>
              <a:buNone/>
              <a:defRPr/>
            </a:pPr>
            <a:endParaRPr lang="en-US" sz="1200" b="1" dirty="0">
              <a:solidFill>
                <a:srgbClr val="002060"/>
              </a:solidFill>
              <a:effectLst>
                <a:outerShdw blurRad="38100" dist="38100" dir="2700000" algn="tl">
                  <a:srgbClr val="C0C0C0"/>
                </a:outerShdw>
              </a:effectLst>
              <a:latin typeface="Franklin Gothic Heavy" panose="020B0903020102020204" pitchFamily="34" charset="0"/>
            </a:endParaRP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Gerald M. Newman, Esq.</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Adam J. Glazer, Esq.</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Schoenberg </a:t>
            </a:r>
            <a:r>
              <a:rPr lang="en-US" sz="2400" b="1" dirty="0" err="1">
                <a:solidFill>
                  <a:srgbClr val="002060"/>
                </a:solidFill>
                <a:effectLst>
                  <a:outerShdw blurRad="38100" dist="38100" dir="2700000" algn="tl">
                    <a:srgbClr val="C0C0C0"/>
                  </a:outerShdw>
                </a:effectLst>
                <a:latin typeface="Franklin Gothic Heavy" panose="020B0903020102020204" pitchFamily="34" charset="0"/>
              </a:rPr>
              <a:t>Finkel</a:t>
            </a:r>
            <a:r>
              <a:rPr lang="en-US" sz="2400" b="1" dirty="0">
                <a:solidFill>
                  <a:srgbClr val="002060"/>
                </a:solidFill>
                <a:effectLst>
                  <a:outerShdw blurRad="38100" dist="38100" dir="2700000" algn="tl">
                    <a:srgbClr val="C0C0C0"/>
                  </a:outerShdw>
                </a:effectLst>
                <a:latin typeface="Franklin Gothic Heavy" panose="020B0903020102020204" pitchFamily="34" charset="0"/>
              </a:rPr>
              <a:t> Newman &amp; Rosenberg, LLC.</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222 South Riverside Plaza, Suite 2100</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Chicago, IL 60606-6101</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(312) 648-2300</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Gerald.Newman@sfnr.com</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Adam.Glazer@sfnr.com</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www.NATIONALSALESREPATTORNEYS.com</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www.SFNR.com</a:t>
            </a:r>
            <a:endParaRPr lang="en-US" sz="2400" dirty="0">
              <a:solidFill>
                <a:srgbClr val="002060"/>
              </a:solidFill>
              <a:effectLst>
                <a:outerShdw blurRad="38100" dist="38100" dir="2700000" algn="tl">
                  <a:srgbClr val="C0C0C0"/>
                </a:outerShdw>
              </a:effectLst>
              <a:latin typeface="Franklin Gothic Heavy" panose="020B0903020102020204" pitchFamily="34" charset="0"/>
            </a:endParaRPr>
          </a:p>
          <a:p>
            <a:pPr eaLnBrk="1" hangingPunct="1">
              <a:lnSpc>
                <a:spcPct val="80000"/>
              </a:lnSpc>
              <a:defRPr/>
            </a:pPr>
            <a:endParaRPr lang="en-US" sz="2400" i="1" dirty="0">
              <a:solidFill>
                <a:srgbClr val="FFFF00"/>
              </a:solidFill>
              <a:effectLst>
                <a:outerShdw blurRad="38100" dist="38100" dir="2700000" algn="tl">
                  <a:srgbClr val="C0C0C0"/>
                </a:outerShdw>
              </a:effectLst>
              <a:latin typeface="Franklin Gothic Heavy" panose="020B0903020102020204" pitchFamily="34" charset="0"/>
            </a:endParaRPr>
          </a:p>
        </p:txBody>
      </p:sp>
      <p:pic>
        <p:nvPicPr>
          <p:cNvPr id="6149" name="Picture 5" descr="https://era.org/wp-content/uploads/2018/08/Conference-Header-w-logo-850.jpg">
            <a:extLst>
              <a:ext uri="{FF2B5EF4-FFF2-40B4-BE49-F238E27FC236}">
                <a16:creationId xmlns:a16="http://schemas.microsoft.com/office/drawing/2014/main" id="{C0B560F8-27C3-4258-9FF9-08BD271925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0"/>
            <a:ext cx="917575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8" descr="Electronic Representatives Association">
            <a:extLst>
              <a:ext uri="{FF2B5EF4-FFF2-40B4-BE49-F238E27FC236}">
                <a16:creationId xmlns:a16="http://schemas.microsoft.com/office/drawing/2014/main" id="{6AE6B95C-DE92-4438-9148-895257798D4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3">
            <a:extLst>
              <a:ext uri="{FF2B5EF4-FFF2-40B4-BE49-F238E27FC236}">
                <a16:creationId xmlns:a16="http://schemas.microsoft.com/office/drawing/2014/main" id="{5386B454-F19B-4C28-A782-1BA2E91DE9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200" y="5922963"/>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2" name="Footer Placeholder 4">
            <a:extLst>
              <a:ext uri="{FF2B5EF4-FFF2-40B4-BE49-F238E27FC236}">
                <a16:creationId xmlns:a16="http://schemas.microsoft.com/office/drawing/2014/main" id="{100995FB-0F77-4C45-8329-71707064A3FA}"/>
              </a:ext>
            </a:extLst>
          </p:cNvPr>
          <p:cNvSpPr>
            <a:spLocks noGrp="1"/>
          </p:cNvSpPr>
          <p:nvPr>
            <p:ph type="ftr" sz="quarter" idx="11"/>
          </p:nvPr>
        </p:nvSpPr>
        <p:spPr>
          <a:xfrm>
            <a:off x="0" y="6654800"/>
            <a:ext cx="9144000"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400" dirty="0"/>
              <a:t>© Copyright 2019 Adam J. Glazer, Esq.</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7" descr="Image result for chasing money">
            <a:extLst>
              <a:ext uri="{FF2B5EF4-FFF2-40B4-BE49-F238E27FC236}">
                <a16:creationId xmlns:a16="http://schemas.microsoft.com/office/drawing/2014/main" id="{AA4681A7-2974-49F6-8477-9D6C403744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7075" y="3733800"/>
            <a:ext cx="4090988"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itle 1">
            <a:extLst>
              <a:ext uri="{FF2B5EF4-FFF2-40B4-BE49-F238E27FC236}">
                <a16:creationId xmlns:a16="http://schemas.microsoft.com/office/drawing/2014/main" id="{79709AAF-E0D5-46E4-986E-2D8E52470AD2}"/>
              </a:ext>
            </a:extLst>
          </p:cNvPr>
          <p:cNvSpPr>
            <a:spLocks noGrp="1" noChangeArrowheads="1"/>
          </p:cNvSpPr>
          <p:nvPr>
            <p:ph type="title"/>
          </p:nvPr>
        </p:nvSpPr>
        <p:spPr>
          <a:xfrm>
            <a:off x="0" y="0"/>
            <a:ext cx="9144000" cy="1143000"/>
          </a:xfrm>
        </p:spPr>
        <p:txBody>
          <a:bodyPr/>
          <a:lstStyle/>
          <a:p>
            <a:r>
              <a:rPr lang="en-US" altLang="en-US" sz="4000" dirty="0">
                <a:latin typeface="Franklin Gothic Demi Cond" panose="020B0706030402020204" pitchFamily="34" charset="0"/>
              </a:rPr>
              <a:t>Why Even Consider Pursuing </a:t>
            </a:r>
            <a:br>
              <a:rPr lang="en-US" altLang="en-US" sz="4000" dirty="0">
                <a:latin typeface="Franklin Gothic Demi Cond" panose="020B0706030402020204" pitchFamily="34" charset="0"/>
              </a:rPr>
            </a:br>
            <a:r>
              <a:rPr lang="en-US" altLang="en-US" sz="4000" dirty="0">
                <a:latin typeface="Franklin Gothic Demi Cond" panose="020B0706030402020204" pitchFamily="34" charset="0"/>
              </a:rPr>
              <a:t>My Unpaid Commissions?</a:t>
            </a:r>
          </a:p>
        </p:txBody>
      </p:sp>
      <p:sp>
        <p:nvSpPr>
          <p:cNvPr id="8196" name="Content Placeholder 2">
            <a:extLst>
              <a:ext uri="{FF2B5EF4-FFF2-40B4-BE49-F238E27FC236}">
                <a16:creationId xmlns:a16="http://schemas.microsoft.com/office/drawing/2014/main" id="{CB793F92-74B3-4815-BD74-E93BD362E1B0}"/>
              </a:ext>
            </a:extLst>
          </p:cNvPr>
          <p:cNvSpPr>
            <a:spLocks noGrp="1" noChangeArrowheads="1"/>
          </p:cNvSpPr>
          <p:nvPr>
            <p:ph idx="1"/>
          </p:nvPr>
        </p:nvSpPr>
        <p:spPr>
          <a:xfrm>
            <a:off x="169863" y="1219200"/>
            <a:ext cx="8812212" cy="2667000"/>
          </a:xfrm>
        </p:spPr>
        <p:txBody>
          <a:bodyPr/>
          <a:lstStyle/>
          <a:p>
            <a:pPr>
              <a:buFont typeface="Wingdings" panose="05000000000000000000" pitchFamily="2" charset="2"/>
              <a:buChar char="§"/>
            </a:pPr>
            <a:r>
              <a:rPr lang="en-US" altLang="en-US" dirty="0">
                <a:latin typeface="Franklin Gothic Demi Cond" panose="020B0706030402020204" pitchFamily="34" charset="0"/>
              </a:rPr>
              <a:t>Don’t want a reputation of fighting w/principals</a:t>
            </a:r>
          </a:p>
          <a:p>
            <a:pPr>
              <a:buFont typeface="Wingdings" panose="05000000000000000000" pitchFamily="2" charset="2"/>
              <a:buChar char="§"/>
            </a:pPr>
            <a:r>
              <a:rPr lang="en-US" altLang="en-US" dirty="0">
                <a:latin typeface="Franklin Gothic Demi Cond" panose="020B0706030402020204" pitchFamily="34" charset="0"/>
              </a:rPr>
              <a:t>Contract doesn’t provide for post-termination commissions</a:t>
            </a:r>
          </a:p>
          <a:p>
            <a:pPr>
              <a:buFont typeface="Wingdings" panose="05000000000000000000" pitchFamily="2" charset="2"/>
              <a:buChar char="§"/>
            </a:pPr>
            <a:r>
              <a:rPr lang="en-US" altLang="en-US" dirty="0">
                <a:latin typeface="Franklin Gothic Demi Cond" panose="020B0706030402020204" pitchFamily="34" charset="0"/>
              </a:rPr>
              <a:t>Contract gives either party right to terminate (on 30-days notice)</a:t>
            </a:r>
          </a:p>
          <a:p>
            <a:endParaRPr lang="en-US" altLang="en-US" dirty="0">
              <a:latin typeface="Franklin Gothic Demi Cond" panose="020B0706030402020204" pitchFamily="34" charset="0"/>
            </a:endParaRPr>
          </a:p>
          <a:p>
            <a:endParaRPr lang="en-US" altLang="en-US" dirty="0">
              <a:latin typeface="Franklin Gothic Demi Cond" panose="020B0706030402020204" pitchFamily="34" charset="0"/>
            </a:endParaRPr>
          </a:p>
        </p:txBody>
      </p:sp>
      <p:pic>
        <p:nvPicPr>
          <p:cNvPr id="8197" name="Picture 8" descr="Electronic Representatives Association">
            <a:extLst>
              <a:ext uri="{FF2B5EF4-FFF2-40B4-BE49-F238E27FC236}">
                <a16:creationId xmlns:a16="http://schemas.microsoft.com/office/drawing/2014/main" id="{38FD13D7-454C-4E15-87A6-3404C8D59E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4">
            <a:extLst>
              <a:ext uri="{FF2B5EF4-FFF2-40B4-BE49-F238E27FC236}">
                <a16:creationId xmlns:a16="http://schemas.microsoft.com/office/drawing/2014/main" id="{85503F2C-6984-437D-BE2C-D8EC21DF00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2">
            <a:extLst>
              <a:ext uri="{FF2B5EF4-FFF2-40B4-BE49-F238E27FC236}">
                <a16:creationId xmlns:a16="http://schemas.microsoft.com/office/drawing/2014/main" id="{CCBF111B-A068-4FF9-B62F-364F74040845}"/>
              </a:ext>
            </a:extLst>
          </p:cNvPr>
          <p:cNvSpPr txBox="1">
            <a:spLocks noChangeArrowheads="1"/>
          </p:cNvSpPr>
          <p:nvPr/>
        </p:nvSpPr>
        <p:spPr bwMode="auto">
          <a:xfrm>
            <a:off x="169863" y="3962400"/>
            <a:ext cx="4386262"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9"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9"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9"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9"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9"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9" charset="-128"/>
              </a:defRPr>
            </a:lvl9pPr>
          </a:lstStyle>
          <a:p>
            <a:pPr>
              <a:buFont typeface="Wingdings" panose="05000000000000000000" pitchFamily="2" charset="2"/>
              <a:buChar char="§"/>
              <a:defRPr/>
            </a:pPr>
            <a:r>
              <a:rPr lang="en-US" altLang="en-US" kern="0" dirty="0">
                <a:latin typeface="Franklin Gothic Demi Cond" panose="020B0706030402020204" pitchFamily="34" charset="0"/>
              </a:rPr>
              <a:t>Might face counterclaim</a:t>
            </a:r>
          </a:p>
          <a:p>
            <a:pPr>
              <a:buFont typeface="Wingdings" panose="05000000000000000000" pitchFamily="2" charset="2"/>
              <a:buChar char="§"/>
              <a:defRPr/>
            </a:pPr>
            <a:r>
              <a:rPr lang="en-US" altLang="en-US" kern="0" dirty="0">
                <a:latin typeface="Franklin Gothic Demi Cond" panose="020B0706030402020204" pitchFamily="34" charset="0"/>
              </a:rPr>
              <a:t>Principals have much deeper pockets</a:t>
            </a:r>
          </a:p>
          <a:p>
            <a:pPr>
              <a:defRPr/>
            </a:pPr>
            <a:endParaRPr lang="en-US" altLang="en-US" kern="0" dirty="0">
              <a:latin typeface="Franklin Gothic Demi Cond" panose="020B0706030402020204" pitchFamily="34" charset="0"/>
            </a:endParaRPr>
          </a:p>
          <a:p>
            <a:pPr>
              <a:defRPr/>
            </a:pPr>
            <a:endParaRPr lang="en-US" altLang="en-US" kern="0" dirty="0">
              <a:latin typeface="Franklin Gothic Demi Cond" panose="020B07060304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196">
                                            <p:txEl>
                                              <p:pRg st="0" end="0"/>
                                            </p:txEl>
                                          </p:spTgt>
                                        </p:tgtEl>
                                        <p:attrNameLst>
                                          <p:attrName>style.visibility</p:attrName>
                                        </p:attrNameLst>
                                      </p:cBhvr>
                                      <p:to>
                                        <p:strVal val="visible"/>
                                      </p:to>
                                    </p:set>
                                    <p:animEffect transition="in" filter="wipe(down)">
                                      <p:cBhvr>
                                        <p:cTn id="7" dur="500"/>
                                        <p:tgtEl>
                                          <p:spTgt spid="819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196">
                                            <p:txEl>
                                              <p:pRg st="1" end="1"/>
                                            </p:txEl>
                                          </p:spTgt>
                                        </p:tgtEl>
                                        <p:attrNameLst>
                                          <p:attrName>style.visibility</p:attrName>
                                        </p:attrNameLst>
                                      </p:cBhvr>
                                      <p:to>
                                        <p:strVal val="visible"/>
                                      </p:to>
                                    </p:set>
                                    <p:animEffect transition="in" filter="wipe(down)">
                                      <p:cBhvr>
                                        <p:cTn id="12" dur="500"/>
                                        <p:tgtEl>
                                          <p:spTgt spid="819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196">
                                            <p:txEl>
                                              <p:pRg st="2" end="2"/>
                                            </p:txEl>
                                          </p:spTgt>
                                        </p:tgtEl>
                                        <p:attrNameLst>
                                          <p:attrName>style.visibility</p:attrName>
                                        </p:attrNameLst>
                                      </p:cBhvr>
                                      <p:to>
                                        <p:strVal val="visible"/>
                                      </p:to>
                                    </p:set>
                                    <p:animEffect transition="in" filter="wipe(down)">
                                      <p:cBhvr>
                                        <p:cTn id="17" dur="500"/>
                                        <p:tgtEl>
                                          <p:spTgt spid="819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Effect transition="in" filter="wipe(down)">
                                      <p:cBhvr>
                                        <p:cTn id="22" dur="500"/>
                                        <p:tgtEl>
                                          <p:spTgt spid="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9">
                                            <p:txEl>
                                              <p:pRg st="1" end="1"/>
                                            </p:txEl>
                                          </p:spTgt>
                                        </p:tgtEl>
                                        <p:attrNameLst>
                                          <p:attrName>style.visibility</p:attrName>
                                        </p:attrNameLst>
                                      </p:cBhvr>
                                      <p:to>
                                        <p:strVal val="visible"/>
                                      </p:to>
                                    </p:set>
                                    <p:animEffect transition="in" filter="wipe(down)">
                                      <p:cBhvr>
                                        <p:cTn id="27"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chemeClr val="bg1">
            <a:alpha val="44000"/>
          </a:schemeClr>
        </a:solidFill>
        <a:effectLst/>
      </p:bgPr>
    </p:bg>
    <p:spTree>
      <p:nvGrpSpPr>
        <p:cNvPr id="1" name=""/>
        <p:cNvGrpSpPr/>
        <p:nvPr/>
      </p:nvGrpSpPr>
      <p:grpSpPr>
        <a:xfrm>
          <a:off x="0" y="0"/>
          <a:ext cx="0" cy="0"/>
          <a:chOff x="0" y="0"/>
          <a:chExt cx="0" cy="0"/>
        </a:xfrm>
      </p:grpSpPr>
      <p:pic>
        <p:nvPicPr>
          <p:cNvPr id="9218" name="Picture 6" descr="Another 62 affordable homes completed at former Malden Mills site">
            <a:extLst>
              <a:ext uri="{FF2B5EF4-FFF2-40B4-BE49-F238E27FC236}">
                <a16:creationId xmlns:a16="http://schemas.microsoft.com/office/drawing/2014/main" id="{8E4962B2-B7A2-441E-B443-42B42A664075}"/>
              </a:ext>
            </a:extLst>
          </p:cNvPr>
          <p:cNvPicPr>
            <a:picLocks noChangeAspect="1" noChangeArrowheads="1"/>
          </p:cNvPicPr>
          <p:nvPr/>
        </p:nvPicPr>
        <p:blipFill>
          <a:blip r:embed="rId3">
            <a:alphaModFix amt="36000"/>
            <a:extLst>
              <a:ext uri="{28A0092B-C50C-407E-A947-70E740481C1C}">
                <a14:useLocalDpi xmlns:a14="http://schemas.microsoft.com/office/drawing/2010/main" val="0"/>
              </a:ext>
            </a:extLst>
          </a:blip>
          <a:srcRect/>
          <a:stretch>
            <a:fillRect/>
          </a:stretch>
        </p:blipFill>
        <p:spPr bwMode="auto">
          <a:xfrm>
            <a:off x="-30163" y="0"/>
            <a:ext cx="9174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0" name="Rectangle 2">
            <a:extLst>
              <a:ext uri="{FF2B5EF4-FFF2-40B4-BE49-F238E27FC236}">
                <a16:creationId xmlns:a16="http://schemas.microsoft.com/office/drawing/2014/main" id="{57A6940E-3650-4EAE-A5A7-B9B4CECA9BFD}"/>
              </a:ext>
            </a:extLst>
          </p:cNvPr>
          <p:cNvSpPr>
            <a:spLocks noGrp="1" noChangeArrowheads="1"/>
          </p:cNvSpPr>
          <p:nvPr>
            <p:ph type="title" idx="4294967295"/>
          </p:nvPr>
        </p:nvSpPr>
        <p:spPr>
          <a:xfrm>
            <a:off x="0" y="304800"/>
            <a:ext cx="8382000" cy="1006475"/>
          </a:xfrm>
        </p:spPr>
        <p:txBody>
          <a:bodyPr anchor="b">
            <a:spAutoFit/>
          </a:bodyPr>
          <a:lstStyle/>
          <a:p>
            <a:pPr eaLnBrk="1" hangingPunct="1">
              <a:defRPr/>
            </a:pPr>
            <a:r>
              <a:rPr lang="en-US" sz="6000" dirty="0">
                <a:latin typeface="Franklin Gothic Demi Cond" panose="020B0706030402020204" pitchFamily="34" charset="0"/>
                <a:ea typeface="+mj-ea"/>
              </a:rPr>
              <a:t>Consider William Stein</a:t>
            </a:r>
          </a:p>
        </p:txBody>
      </p:sp>
      <p:sp>
        <p:nvSpPr>
          <p:cNvPr id="89091" name="Rectangle 3">
            <a:extLst>
              <a:ext uri="{FF2B5EF4-FFF2-40B4-BE49-F238E27FC236}">
                <a16:creationId xmlns:a16="http://schemas.microsoft.com/office/drawing/2014/main" id="{4F7D8BF5-CEBA-451F-911A-2504E042BF64}"/>
              </a:ext>
            </a:extLst>
          </p:cNvPr>
          <p:cNvSpPr>
            <a:spLocks noGrp="1" noChangeArrowheads="1"/>
          </p:cNvSpPr>
          <p:nvPr>
            <p:ph type="body" idx="4294967295"/>
          </p:nvPr>
        </p:nvSpPr>
        <p:spPr>
          <a:xfrm>
            <a:off x="0" y="1447800"/>
            <a:ext cx="8893175" cy="5410200"/>
          </a:xfrm>
        </p:spPr>
        <p:txBody>
          <a:bodyPr/>
          <a:lstStyle/>
          <a:p>
            <a:pPr eaLnBrk="1" hangingPunct="1">
              <a:buFont typeface="Wingdings" panose="05000000000000000000" pitchFamily="2" charset="2"/>
              <a:buChar char="§"/>
              <a:defRPr/>
            </a:pPr>
            <a:r>
              <a:rPr lang="en-US" sz="3600" dirty="0">
                <a:latin typeface="Franklin Gothic Demi Cond" panose="020B0706030402020204" pitchFamily="34" charset="0"/>
                <a:ea typeface="+mn-ea"/>
              </a:rPr>
              <a:t>Sales rep for Malden Mills, Inc.:</a:t>
            </a:r>
          </a:p>
          <a:p>
            <a:pPr lvl="1" eaLnBrk="1" hangingPunct="1">
              <a:defRPr/>
            </a:pPr>
            <a:r>
              <a:rPr lang="en-US" sz="3600" dirty="0">
                <a:latin typeface="Franklin Gothic Demi Cond" panose="020B0706030402020204" pitchFamily="34" charset="0"/>
              </a:rPr>
              <a:t>Entered into Oral Contract</a:t>
            </a:r>
          </a:p>
          <a:p>
            <a:pPr lvl="1" eaLnBrk="1" hangingPunct="1">
              <a:defRPr/>
            </a:pPr>
            <a:r>
              <a:rPr lang="en-US" sz="3600" dirty="0">
                <a:latin typeface="Franklin Gothic Demi Cond" panose="020B0706030402020204" pitchFamily="34" charset="0"/>
              </a:rPr>
              <a:t>Stein claims handshake deal was to pay 5% on all sales, and </a:t>
            </a:r>
            <a:r>
              <a:rPr lang="en-US" sz="3600" u="sng" dirty="0">
                <a:latin typeface="Franklin Gothic Demi Cond" panose="020B0706030402020204" pitchFamily="34" charset="0"/>
              </a:rPr>
              <a:t>on all reorders for as long as customers purchased same styles</a:t>
            </a:r>
          </a:p>
          <a:p>
            <a:pPr lvl="1" eaLnBrk="1" hangingPunct="1">
              <a:defRPr/>
            </a:pPr>
            <a:r>
              <a:rPr lang="en-US" sz="3600" i="1" dirty="0">
                <a:latin typeface="Franklin Gothic Demi Cond" panose="020B0706030402020204" pitchFamily="34" charset="0"/>
              </a:rPr>
              <a:t>No agreement  </a:t>
            </a:r>
            <a:r>
              <a:rPr lang="en-US" sz="3600" dirty="0">
                <a:latin typeface="Franklin Gothic Demi Cond" panose="020B0706030402020204" pitchFamily="34" charset="0"/>
              </a:rPr>
              <a:t>on how long relationship would last, or what happened upon termination</a:t>
            </a:r>
          </a:p>
        </p:txBody>
      </p:sp>
      <p:pic>
        <p:nvPicPr>
          <p:cNvPr id="9221" name="Picture 8" descr="Electronic Representatives Association">
            <a:extLst>
              <a:ext uri="{FF2B5EF4-FFF2-40B4-BE49-F238E27FC236}">
                <a16:creationId xmlns:a16="http://schemas.microsoft.com/office/drawing/2014/main" id="{A828F6E5-3142-4A37-8CB0-4E8FD4A74C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2" name="Picture 5">
            <a:extLst>
              <a:ext uri="{FF2B5EF4-FFF2-40B4-BE49-F238E27FC236}">
                <a16:creationId xmlns:a16="http://schemas.microsoft.com/office/drawing/2014/main" id="{022A7F3E-4EA3-4624-A857-14D764C87B8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9091">
                                            <p:txEl>
                                              <p:pRg st="1" end="1"/>
                                            </p:txEl>
                                          </p:spTgt>
                                        </p:tgtEl>
                                        <p:attrNameLst>
                                          <p:attrName>style.visibility</p:attrName>
                                        </p:attrNameLst>
                                      </p:cBhvr>
                                      <p:to>
                                        <p:strVal val="visible"/>
                                      </p:to>
                                    </p:set>
                                    <p:anim calcmode="lin" valueType="num">
                                      <p:cBhvr additive="base">
                                        <p:cTn id="7" dur="500" fill="hold"/>
                                        <p:tgtEl>
                                          <p:spTgt spid="89091">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909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9091">
                                            <p:txEl>
                                              <p:pRg st="2" end="2"/>
                                            </p:txEl>
                                          </p:spTgt>
                                        </p:tgtEl>
                                        <p:attrNameLst>
                                          <p:attrName>style.visibility</p:attrName>
                                        </p:attrNameLst>
                                      </p:cBhvr>
                                      <p:to>
                                        <p:strVal val="visible"/>
                                      </p:to>
                                    </p:set>
                                    <p:anim calcmode="lin" valueType="num">
                                      <p:cBhvr additive="base">
                                        <p:cTn id="13" dur="500" fill="hold"/>
                                        <p:tgtEl>
                                          <p:spTgt spid="8909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909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9091">
                                            <p:txEl>
                                              <p:pRg st="3" end="3"/>
                                            </p:txEl>
                                          </p:spTgt>
                                        </p:tgtEl>
                                        <p:attrNameLst>
                                          <p:attrName>style.visibility</p:attrName>
                                        </p:attrNameLst>
                                      </p:cBhvr>
                                      <p:to>
                                        <p:strVal val="visible"/>
                                      </p:to>
                                    </p:set>
                                    <p:anim calcmode="lin" valueType="num">
                                      <p:cBhvr additive="base">
                                        <p:cTn id="19" dur="500" fill="hold"/>
                                        <p:tgtEl>
                                          <p:spTgt spid="89091">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9091">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091" grpId="0" build="p" bldLvl="2"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bg>
      <p:bgPr>
        <a:solidFill>
          <a:srgbClr val="B2B2B2">
            <a:alpha val="59999"/>
          </a:srgbClr>
        </a:solidFill>
        <a:effectLst/>
      </p:bgPr>
    </p:bg>
    <p:spTree>
      <p:nvGrpSpPr>
        <p:cNvPr id="1" name=""/>
        <p:cNvGrpSpPr/>
        <p:nvPr/>
      </p:nvGrpSpPr>
      <p:grpSpPr>
        <a:xfrm>
          <a:off x="0" y="0"/>
          <a:ext cx="0" cy="0"/>
          <a:chOff x="0" y="0"/>
          <a:chExt cx="0" cy="0"/>
        </a:xfrm>
      </p:grpSpPr>
      <p:pic>
        <p:nvPicPr>
          <p:cNvPr id="11270" name="Picture 6" descr="Image result for termination">
            <a:extLst>
              <a:ext uri="{FF2B5EF4-FFF2-40B4-BE49-F238E27FC236}">
                <a16:creationId xmlns:a16="http://schemas.microsoft.com/office/drawing/2014/main" id="{C5C37915-5DD5-4D74-861B-56A767169B92}"/>
              </a:ext>
            </a:extLst>
          </p:cNvPr>
          <p:cNvPicPr>
            <a:picLocks noChangeAspect="1" noChangeArrowheads="1"/>
          </p:cNvPicPr>
          <p:nvPr/>
        </p:nvPicPr>
        <p:blipFill>
          <a:blip r:embed="rId3">
            <a:duotone>
              <a:schemeClr val="bg2">
                <a:shade val="45000"/>
                <a:satMod val="135000"/>
              </a:schemeClr>
              <a:prstClr val="white"/>
            </a:duotone>
            <a:alphaModFix amt="70000"/>
            <a:extLst>
              <a:ext uri="{28A0092B-C50C-407E-A947-70E740481C1C}">
                <a14:useLocalDpi xmlns:a14="http://schemas.microsoft.com/office/drawing/2010/main" val="0"/>
              </a:ext>
            </a:extLst>
          </a:blip>
          <a:srcRect/>
          <a:stretch>
            <a:fillRect/>
          </a:stretch>
        </p:blipFill>
        <p:spPr bwMode="auto">
          <a:xfrm>
            <a:off x="-1" y="0"/>
            <a:ext cx="9144000" cy="6934200"/>
          </a:xfrm>
          <a:prstGeom prst="rect">
            <a:avLst/>
          </a:prstGeom>
          <a:noFill/>
          <a:extLst>
            <a:ext uri="{909E8E84-426E-40DD-AFC4-6F175D3DCCD1}">
              <a14:hiddenFill xmlns:a14="http://schemas.microsoft.com/office/drawing/2010/main">
                <a:solidFill>
                  <a:srgbClr val="FFFFFF"/>
                </a:solidFill>
              </a14:hiddenFill>
            </a:ext>
          </a:extLst>
        </p:spPr>
      </p:pic>
      <p:sp>
        <p:nvSpPr>
          <p:cNvPr id="82946" name="Rectangle 2">
            <a:extLst>
              <a:ext uri="{FF2B5EF4-FFF2-40B4-BE49-F238E27FC236}">
                <a16:creationId xmlns:a16="http://schemas.microsoft.com/office/drawing/2014/main" id="{78EE7B57-6694-487F-B5DC-99914A54E07A}"/>
              </a:ext>
            </a:extLst>
          </p:cNvPr>
          <p:cNvSpPr>
            <a:spLocks noGrp="1" noChangeArrowheads="1"/>
          </p:cNvSpPr>
          <p:nvPr>
            <p:ph type="title" idx="4294967295"/>
          </p:nvPr>
        </p:nvSpPr>
        <p:spPr>
          <a:xfrm>
            <a:off x="0" y="449759"/>
            <a:ext cx="9144000" cy="769441"/>
          </a:xfrm>
        </p:spPr>
        <p:txBody>
          <a:bodyPr anchor="b">
            <a:spAutoFit/>
          </a:bodyPr>
          <a:lstStyle/>
          <a:p>
            <a:pPr eaLnBrk="1" hangingPunct="1">
              <a:defRPr/>
            </a:pPr>
            <a:r>
              <a:rPr lang="en-US" dirty="0">
                <a:latin typeface="Franklin Gothic Demi Cond" panose="020B0706030402020204" pitchFamily="34" charset="0"/>
                <a:ea typeface="+mj-ea"/>
              </a:rPr>
              <a:t>Stein’s Relationship with Malden Mills</a:t>
            </a:r>
          </a:p>
        </p:txBody>
      </p:sp>
      <p:sp>
        <p:nvSpPr>
          <p:cNvPr id="82947" name="Rectangle 3">
            <a:extLst>
              <a:ext uri="{FF2B5EF4-FFF2-40B4-BE49-F238E27FC236}">
                <a16:creationId xmlns:a16="http://schemas.microsoft.com/office/drawing/2014/main" id="{4D99C7A1-0961-47EA-A386-ED75CEE393E7}"/>
              </a:ext>
            </a:extLst>
          </p:cNvPr>
          <p:cNvSpPr>
            <a:spLocks noGrp="1" noChangeArrowheads="1"/>
          </p:cNvSpPr>
          <p:nvPr>
            <p:ph type="body" idx="4294967295"/>
          </p:nvPr>
        </p:nvSpPr>
        <p:spPr>
          <a:xfrm>
            <a:off x="-222250" y="1747837"/>
            <a:ext cx="9366250" cy="6786563"/>
          </a:xfrm>
        </p:spPr>
        <p:txBody>
          <a:bodyPr/>
          <a:lstStyle/>
          <a:p>
            <a:pPr lvl="1" eaLnBrk="1" hangingPunct="1">
              <a:lnSpc>
                <a:spcPct val="90000"/>
              </a:lnSpc>
              <a:buFont typeface="Wingdings" panose="05000000000000000000" pitchFamily="2" charset="2"/>
              <a:buChar char="§"/>
            </a:pPr>
            <a:r>
              <a:rPr lang="en-US" altLang="en-US" sz="4000" dirty="0">
                <a:latin typeface="Franklin Gothic Demi Cond" panose="020B0706030402020204" pitchFamily="34" charset="0"/>
                <a:ea typeface="ＭＳ Ｐゴシック" panose="020B0600070205080204" pitchFamily="34" charset="-128"/>
              </a:rPr>
              <a:t>After oral contract, Stein sells fabric over the next year to customers, and would then receive reorders for these goods</a:t>
            </a:r>
          </a:p>
          <a:p>
            <a:pPr lvl="1" eaLnBrk="1" hangingPunct="1">
              <a:lnSpc>
                <a:spcPct val="90000"/>
              </a:lnSpc>
              <a:buFont typeface="Wingdings" panose="05000000000000000000" pitchFamily="2" charset="2"/>
              <a:buChar char="§"/>
            </a:pPr>
            <a:r>
              <a:rPr lang="en-US" altLang="en-US" sz="4000" dirty="0">
                <a:latin typeface="Franklin Gothic Demi Cond" panose="020B0706030402020204" pitchFamily="34" charset="0"/>
                <a:ea typeface="ＭＳ Ｐゴシック" panose="020B0600070205080204" pitchFamily="34" charset="-128"/>
              </a:rPr>
              <a:t>Builds up Malden’s upholstery business to multi-million dollars in annual sales</a:t>
            </a:r>
          </a:p>
          <a:p>
            <a:pPr lvl="1" eaLnBrk="1" hangingPunct="1">
              <a:lnSpc>
                <a:spcPct val="90000"/>
              </a:lnSpc>
              <a:buFont typeface="Wingdings" panose="05000000000000000000" pitchFamily="2" charset="2"/>
              <a:buChar char="§"/>
            </a:pPr>
            <a:r>
              <a:rPr lang="en-US" altLang="en-US" sz="4000" dirty="0">
                <a:latin typeface="Franklin Gothic Demi Cond" panose="020B0706030402020204" pitchFamily="34" charset="0"/>
                <a:ea typeface="ＭＳ Ｐゴシック" panose="020B0600070205080204" pitchFamily="34" charset="-128"/>
              </a:rPr>
              <a:t>The predictable result?</a:t>
            </a:r>
          </a:p>
          <a:p>
            <a:pPr lvl="1" eaLnBrk="1" hangingPunct="1">
              <a:lnSpc>
                <a:spcPct val="90000"/>
              </a:lnSpc>
              <a:buFont typeface="Wingdings" panose="05000000000000000000" pitchFamily="2" charset="2"/>
              <a:buChar char="§"/>
            </a:pPr>
            <a:r>
              <a:rPr lang="en-US" altLang="en-US" sz="4000" dirty="0">
                <a:latin typeface="Franklin Gothic Demi Cond" panose="020B0706030402020204" pitchFamily="34" charset="0"/>
                <a:ea typeface="ＭＳ Ｐゴシック" panose="020B0600070205080204" pitchFamily="34" charset="-128"/>
              </a:rPr>
              <a:t>Termination</a:t>
            </a:r>
            <a:r>
              <a:rPr lang="en-US" altLang="en-US" sz="3600" dirty="0">
                <a:latin typeface="Franklin Gothic Demi Cond" panose="020B0706030402020204" pitchFamily="34" charset="0"/>
                <a:ea typeface="ＭＳ Ｐゴシック" panose="020B0600070205080204" pitchFamily="34" charset="-128"/>
              </a:rPr>
              <a:t>.</a:t>
            </a:r>
          </a:p>
        </p:txBody>
      </p:sp>
      <p:pic>
        <p:nvPicPr>
          <p:cNvPr id="11269" name="Picture 8" descr="Electronic Representatives Association">
            <a:extLst>
              <a:ext uri="{FF2B5EF4-FFF2-40B4-BE49-F238E27FC236}">
                <a16:creationId xmlns:a16="http://schemas.microsoft.com/office/drawing/2014/main" id="{A07C52FB-3B9F-4145-A01D-8D4B46F798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5">
            <a:extLst>
              <a:ext uri="{FF2B5EF4-FFF2-40B4-BE49-F238E27FC236}">
                <a16:creationId xmlns:a16="http://schemas.microsoft.com/office/drawing/2014/main" id="{3A307653-2B4E-4741-B5A5-76CF193AA4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8912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animEffect transition="in" filter="wipe(up)">
                                      <p:cBhvr>
                                        <p:cTn id="7" dur="500"/>
                                        <p:tgtEl>
                                          <p:spTgt spid="829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2947">
                                            <p:txEl>
                                              <p:pRg st="1" end="1"/>
                                            </p:txEl>
                                          </p:spTgt>
                                        </p:tgtEl>
                                        <p:attrNameLst>
                                          <p:attrName>style.visibility</p:attrName>
                                        </p:attrNameLst>
                                      </p:cBhvr>
                                      <p:to>
                                        <p:strVal val="visible"/>
                                      </p:to>
                                    </p:set>
                                    <p:animEffect transition="in" filter="wipe(up)">
                                      <p:cBhvr>
                                        <p:cTn id="12" dur="500"/>
                                        <p:tgtEl>
                                          <p:spTgt spid="8294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2947">
                                            <p:txEl>
                                              <p:pRg st="2" end="2"/>
                                            </p:txEl>
                                          </p:spTgt>
                                        </p:tgtEl>
                                        <p:attrNameLst>
                                          <p:attrName>style.visibility</p:attrName>
                                        </p:attrNameLst>
                                      </p:cBhvr>
                                      <p:to>
                                        <p:strVal val="visible"/>
                                      </p:to>
                                    </p:set>
                                    <p:animEffect transition="in" filter="wipe(up)">
                                      <p:cBhvr>
                                        <p:cTn id="17" dur="500"/>
                                        <p:tgtEl>
                                          <p:spTgt spid="8294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6" presetClass="entr" presetSubtype="0" fill="hold" grpId="0" nodeType="clickEffect">
                                  <p:stCondLst>
                                    <p:cond delay="0"/>
                                  </p:stCondLst>
                                  <p:childTnLst>
                                    <p:set>
                                      <p:cBhvr>
                                        <p:cTn id="21" dur="1" fill="hold">
                                          <p:stCondLst>
                                            <p:cond delay="0"/>
                                          </p:stCondLst>
                                        </p:cTn>
                                        <p:tgtEl>
                                          <p:spTgt spid="82947">
                                            <p:txEl>
                                              <p:pRg st="3" end="3"/>
                                            </p:txEl>
                                          </p:spTgt>
                                        </p:tgtEl>
                                        <p:attrNameLst>
                                          <p:attrName>style.visibility</p:attrName>
                                        </p:attrNameLst>
                                      </p:cBhvr>
                                      <p:to>
                                        <p:strVal val="visible"/>
                                      </p:to>
                                    </p:set>
                                    <p:animEffect transition="in" filter="wipe(down)">
                                      <p:cBhvr>
                                        <p:cTn id="22" dur="580">
                                          <p:stCondLst>
                                            <p:cond delay="0"/>
                                          </p:stCondLst>
                                        </p:cTn>
                                        <p:tgtEl>
                                          <p:spTgt spid="82947">
                                            <p:txEl>
                                              <p:pRg st="3" end="3"/>
                                            </p:txEl>
                                          </p:spTgt>
                                        </p:tgtEl>
                                      </p:cBhvr>
                                    </p:animEffect>
                                    <p:anim calcmode="lin" valueType="num">
                                      <p:cBhvr>
                                        <p:cTn id="23" dur="1822" tmFilter="0,0; 0.14,0.36; 0.43,0.73; 0.71,0.91; 1.0,1.0">
                                          <p:stCondLst>
                                            <p:cond delay="0"/>
                                          </p:stCondLst>
                                        </p:cTn>
                                        <p:tgtEl>
                                          <p:spTgt spid="82947">
                                            <p:txEl>
                                              <p:pRg st="3" end="3"/>
                                            </p:txEl>
                                          </p:spTgt>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82947">
                                            <p:txEl>
                                              <p:pRg st="3" end="3"/>
                                            </p:txEl>
                                          </p:spTgt>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82947">
                                            <p:txEl>
                                              <p:pRg st="3" end="3"/>
                                            </p:txEl>
                                          </p:spTgt>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82947">
                                            <p:txEl>
                                              <p:pRg st="3" end="3"/>
                                            </p:txEl>
                                          </p:spTgt>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82947">
                                            <p:txEl>
                                              <p:pRg st="3" end="3"/>
                                            </p:txEl>
                                          </p:spTgt>
                                        </p:tgtEl>
                                        <p:attrNameLst>
                                          <p:attrName>ppt_y</p:attrName>
                                        </p:attrNameLst>
                                      </p:cBhvr>
                                      <p:tavLst>
                                        <p:tav tm="0" fmla="#ppt_y-sin(pi*$)/81">
                                          <p:val>
                                            <p:fltVal val="0"/>
                                          </p:val>
                                        </p:tav>
                                        <p:tav tm="100000">
                                          <p:val>
                                            <p:fltVal val="1"/>
                                          </p:val>
                                        </p:tav>
                                      </p:tavLst>
                                    </p:anim>
                                    <p:animScale>
                                      <p:cBhvr>
                                        <p:cTn id="28" dur="26">
                                          <p:stCondLst>
                                            <p:cond delay="650"/>
                                          </p:stCondLst>
                                        </p:cTn>
                                        <p:tgtEl>
                                          <p:spTgt spid="82947">
                                            <p:txEl>
                                              <p:pRg st="3" end="3"/>
                                            </p:txEl>
                                          </p:spTgt>
                                        </p:tgtEl>
                                      </p:cBhvr>
                                      <p:to x="100000" y="60000"/>
                                    </p:animScale>
                                    <p:animScale>
                                      <p:cBhvr>
                                        <p:cTn id="29" dur="166" decel="50000">
                                          <p:stCondLst>
                                            <p:cond delay="676"/>
                                          </p:stCondLst>
                                        </p:cTn>
                                        <p:tgtEl>
                                          <p:spTgt spid="82947">
                                            <p:txEl>
                                              <p:pRg st="3" end="3"/>
                                            </p:txEl>
                                          </p:spTgt>
                                        </p:tgtEl>
                                      </p:cBhvr>
                                      <p:to x="100000" y="100000"/>
                                    </p:animScale>
                                    <p:animScale>
                                      <p:cBhvr>
                                        <p:cTn id="30" dur="26">
                                          <p:stCondLst>
                                            <p:cond delay="1312"/>
                                          </p:stCondLst>
                                        </p:cTn>
                                        <p:tgtEl>
                                          <p:spTgt spid="82947">
                                            <p:txEl>
                                              <p:pRg st="3" end="3"/>
                                            </p:txEl>
                                          </p:spTgt>
                                        </p:tgtEl>
                                      </p:cBhvr>
                                      <p:to x="100000" y="80000"/>
                                    </p:animScale>
                                    <p:animScale>
                                      <p:cBhvr>
                                        <p:cTn id="31" dur="166" decel="50000">
                                          <p:stCondLst>
                                            <p:cond delay="1338"/>
                                          </p:stCondLst>
                                        </p:cTn>
                                        <p:tgtEl>
                                          <p:spTgt spid="82947">
                                            <p:txEl>
                                              <p:pRg st="3" end="3"/>
                                            </p:txEl>
                                          </p:spTgt>
                                        </p:tgtEl>
                                      </p:cBhvr>
                                      <p:to x="100000" y="100000"/>
                                    </p:animScale>
                                    <p:animScale>
                                      <p:cBhvr>
                                        <p:cTn id="32" dur="26">
                                          <p:stCondLst>
                                            <p:cond delay="1642"/>
                                          </p:stCondLst>
                                        </p:cTn>
                                        <p:tgtEl>
                                          <p:spTgt spid="82947">
                                            <p:txEl>
                                              <p:pRg st="3" end="3"/>
                                            </p:txEl>
                                          </p:spTgt>
                                        </p:tgtEl>
                                      </p:cBhvr>
                                      <p:to x="100000" y="90000"/>
                                    </p:animScale>
                                    <p:animScale>
                                      <p:cBhvr>
                                        <p:cTn id="33" dur="166" decel="50000">
                                          <p:stCondLst>
                                            <p:cond delay="1668"/>
                                          </p:stCondLst>
                                        </p:cTn>
                                        <p:tgtEl>
                                          <p:spTgt spid="82947">
                                            <p:txEl>
                                              <p:pRg st="3" end="3"/>
                                            </p:txEl>
                                          </p:spTgt>
                                        </p:tgtEl>
                                      </p:cBhvr>
                                      <p:to x="100000" y="100000"/>
                                    </p:animScale>
                                    <p:animScale>
                                      <p:cBhvr>
                                        <p:cTn id="34" dur="26">
                                          <p:stCondLst>
                                            <p:cond delay="1808"/>
                                          </p:stCondLst>
                                        </p:cTn>
                                        <p:tgtEl>
                                          <p:spTgt spid="82947">
                                            <p:txEl>
                                              <p:pRg st="3" end="3"/>
                                            </p:txEl>
                                          </p:spTgt>
                                        </p:tgtEl>
                                      </p:cBhvr>
                                      <p:to x="100000" y="95000"/>
                                    </p:animScale>
                                    <p:animScale>
                                      <p:cBhvr>
                                        <p:cTn id="35" dur="166" decel="50000">
                                          <p:stCondLst>
                                            <p:cond delay="1834"/>
                                          </p:stCondLst>
                                        </p:cTn>
                                        <p:tgtEl>
                                          <p:spTgt spid="82947">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bldLvl="2"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13314" name="Picture 5" descr="Image result for corporate">
            <a:extLst>
              <a:ext uri="{FF2B5EF4-FFF2-40B4-BE49-F238E27FC236}">
                <a16:creationId xmlns:a16="http://schemas.microsoft.com/office/drawing/2014/main" id="{1ECADAC0-7419-4B0E-8557-A36CD54F0658}"/>
              </a:ext>
            </a:extLst>
          </p:cNvPr>
          <p:cNvPicPr>
            <a:picLocks noChangeAspect="1" noChangeArrowheads="1"/>
          </p:cNvPicPr>
          <p:nvPr/>
        </p:nvPicPr>
        <p:blipFill>
          <a:blip r:embed="rId3">
            <a:alphaModFix amt="2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139" name="Rectangle 3">
            <a:extLst>
              <a:ext uri="{FF2B5EF4-FFF2-40B4-BE49-F238E27FC236}">
                <a16:creationId xmlns:a16="http://schemas.microsoft.com/office/drawing/2014/main" id="{19817089-7615-43C8-A3DF-0497A9D0078C}"/>
              </a:ext>
            </a:extLst>
          </p:cNvPr>
          <p:cNvSpPr>
            <a:spLocks noGrp="1" noChangeArrowheads="1"/>
          </p:cNvSpPr>
          <p:nvPr>
            <p:ph type="body" idx="4294967295"/>
          </p:nvPr>
        </p:nvSpPr>
        <p:spPr>
          <a:xfrm>
            <a:off x="0" y="2078038"/>
            <a:ext cx="9285288" cy="1477962"/>
          </a:xfrm>
        </p:spPr>
        <p:txBody>
          <a:bodyPr/>
          <a:lstStyle/>
          <a:p>
            <a:pPr lvl="1" eaLnBrk="1" hangingPunct="1">
              <a:buFont typeface="Wingdings" panose="05000000000000000000" pitchFamily="2" charset="2"/>
              <a:buChar char="§"/>
            </a:pPr>
            <a:r>
              <a:rPr lang="en-US" altLang="en-US" sz="3000" dirty="0">
                <a:solidFill>
                  <a:srgbClr val="4D4D4D"/>
                </a:solidFill>
                <a:latin typeface="Franklin Gothic Demi Cond" panose="020B0706030402020204" pitchFamily="34" charset="0"/>
                <a:ea typeface="ＭＳ Ｐゴシック" panose="020B0600070205080204" pitchFamily="34" charset="-128"/>
              </a:rPr>
              <a:t>Understood trade practice to require payment on reorders in the door at time of termination </a:t>
            </a:r>
          </a:p>
          <a:p>
            <a:pPr lvl="1" eaLnBrk="1" hangingPunct="1">
              <a:buFont typeface="Wingdings" panose="05000000000000000000" pitchFamily="2" charset="2"/>
              <a:buChar char="§"/>
            </a:pPr>
            <a:r>
              <a:rPr lang="en-US" altLang="en-US" sz="3000" dirty="0">
                <a:solidFill>
                  <a:srgbClr val="4D4D4D"/>
                </a:solidFill>
                <a:latin typeface="Franklin Gothic Demi Cond" panose="020B0706030402020204" pitchFamily="34" charset="0"/>
                <a:ea typeface="ＭＳ Ｐゴシック" panose="020B0600070205080204" pitchFamily="34" charset="-128"/>
              </a:rPr>
              <a:t>Agent who entered into oral agreement lacked authority to contract for reorder commissions after termination</a:t>
            </a:r>
          </a:p>
          <a:p>
            <a:pPr lvl="1" eaLnBrk="1" hangingPunct="1">
              <a:buFont typeface="Wingdings" panose="05000000000000000000" pitchFamily="2" charset="2"/>
              <a:buChar char="§"/>
            </a:pPr>
            <a:r>
              <a:rPr lang="en-US" altLang="en-US" sz="3000" dirty="0">
                <a:solidFill>
                  <a:srgbClr val="4D4D4D"/>
                </a:solidFill>
                <a:latin typeface="Franklin Gothic Demi Cond" panose="020B0706030402020204" pitchFamily="34" charset="0"/>
                <a:ea typeface="ＭＳ Ｐゴシック" panose="020B0600070205080204" pitchFamily="34" charset="-128"/>
              </a:rPr>
              <a:t>Contract is too vague, indefinite and uncertain to be enforceable</a:t>
            </a:r>
          </a:p>
          <a:p>
            <a:pPr lvl="1" eaLnBrk="1" hangingPunct="1">
              <a:buFont typeface="Wingdings" panose="05000000000000000000" pitchFamily="2" charset="2"/>
              <a:buChar char="§"/>
            </a:pPr>
            <a:r>
              <a:rPr lang="en-US" altLang="en-US" sz="3000" dirty="0">
                <a:solidFill>
                  <a:srgbClr val="4D4D4D"/>
                </a:solidFill>
                <a:latin typeface="Franklin Gothic Demi Cond" panose="020B0706030402020204" pitchFamily="34" charset="0"/>
                <a:ea typeface="ＭＳ Ｐゴシック" panose="020B0600070205080204" pitchFamily="34" charset="-128"/>
              </a:rPr>
              <a:t>Stein can’t prove he procured post-termination reorders, and we paid others</a:t>
            </a:r>
          </a:p>
          <a:p>
            <a:pPr lvl="1" eaLnBrk="1" hangingPunct="1">
              <a:buFont typeface="Wingdings" panose="05000000000000000000" pitchFamily="2" charset="2"/>
              <a:buChar char="§"/>
            </a:pPr>
            <a:endParaRPr lang="en-US" altLang="en-US" sz="3000" dirty="0">
              <a:solidFill>
                <a:srgbClr val="4D4D4D"/>
              </a:solidFill>
              <a:latin typeface="Franklin Gothic Demi Cond" panose="020B0706030402020204" pitchFamily="34" charset="0"/>
              <a:ea typeface="ＭＳ Ｐゴシック" panose="020B0600070205080204" pitchFamily="34" charset="-128"/>
            </a:endParaRPr>
          </a:p>
        </p:txBody>
      </p:sp>
      <p:sp>
        <p:nvSpPr>
          <p:cNvPr id="91138" name="Rectangle 2">
            <a:extLst>
              <a:ext uri="{FF2B5EF4-FFF2-40B4-BE49-F238E27FC236}">
                <a16:creationId xmlns:a16="http://schemas.microsoft.com/office/drawing/2014/main" id="{2A609DEC-8639-4C2E-A62D-7D948998B7BA}"/>
              </a:ext>
            </a:extLst>
          </p:cNvPr>
          <p:cNvSpPr>
            <a:spLocks noGrp="1" noChangeArrowheads="1"/>
          </p:cNvSpPr>
          <p:nvPr>
            <p:ph type="title" idx="4294967295"/>
          </p:nvPr>
        </p:nvSpPr>
        <p:spPr>
          <a:xfrm>
            <a:off x="0" y="0"/>
            <a:ext cx="9144000" cy="769938"/>
          </a:xfrm>
        </p:spPr>
        <p:txBody>
          <a:bodyPr anchor="b">
            <a:spAutoFit/>
          </a:bodyPr>
          <a:lstStyle/>
          <a:p>
            <a:pPr eaLnBrk="1" hangingPunct="1">
              <a:defRPr/>
            </a:pPr>
            <a:r>
              <a:rPr lang="en-US" dirty="0">
                <a:latin typeface="Franklin Gothic Demi Cond" panose="020B0706030402020204" pitchFamily="34" charset="0"/>
              </a:rPr>
              <a:t>Stein v. Malden Mills, Inc. </a:t>
            </a:r>
          </a:p>
        </p:txBody>
      </p:sp>
      <p:pic>
        <p:nvPicPr>
          <p:cNvPr id="13317" name="Picture 8" descr="Electronic Representatives Association">
            <a:extLst>
              <a:ext uri="{FF2B5EF4-FFF2-40B4-BE49-F238E27FC236}">
                <a16:creationId xmlns:a16="http://schemas.microsoft.com/office/drawing/2014/main" id="{B2BD8918-AF0E-4568-9FF2-D772DDFDA7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a:extLst>
              <a:ext uri="{FF2B5EF4-FFF2-40B4-BE49-F238E27FC236}">
                <a16:creationId xmlns:a16="http://schemas.microsoft.com/office/drawing/2014/main" id="{E25CACE3-E2D7-4805-BD19-590E16B3B5A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5791200"/>
            <a:ext cx="1066800"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86096A0B-25DF-45D7-80BC-909A726E9327}"/>
              </a:ext>
            </a:extLst>
          </p:cNvPr>
          <p:cNvSpPr/>
          <p:nvPr/>
        </p:nvSpPr>
        <p:spPr>
          <a:xfrm>
            <a:off x="-2133600" y="1218234"/>
            <a:ext cx="9133554" cy="769441"/>
          </a:xfrm>
          <a:prstGeom prst="rect">
            <a:avLst/>
          </a:prstGeom>
          <a:noFill/>
        </p:spPr>
        <p:txBody>
          <a:bodyPr>
            <a:spAutoFit/>
          </a:bodyPr>
          <a:lstStyle/>
          <a:p>
            <a:pPr lvl="1" algn="ctr" eaLnBrk="1" hangingPunct="1">
              <a:defRPr/>
            </a:pPr>
            <a:r>
              <a:rPr lang="en-US" sz="4400" b="1" u="sng" dirty="0">
                <a:ln w="6600">
                  <a:solidFill>
                    <a:schemeClr val="accent2"/>
                  </a:solidFill>
                  <a:prstDash val="solid"/>
                </a:ln>
                <a:solidFill>
                  <a:srgbClr val="FF0000"/>
                </a:solidFill>
                <a:effectLst>
                  <a:outerShdw dist="38100" dir="2700000" algn="tl" rotWithShape="0">
                    <a:schemeClr val="accent2"/>
                  </a:outerShdw>
                </a:effectLst>
                <a:latin typeface="Franklin Gothic Demi Cond" panose="020B0706030402020204" pitchFamily="34" charset="0"/>
              </a:rPr>
              <a:t>MALDEN’S VERSION</a:t>
            </a:r>
          </a:p>
        </p:txBody>
      </p:sp>
      <p:sp>
        <p:nvSpPr>
          <p:cNvPr id="8" name="Rectangle 3">
            <a:extLst>
              <a:ext uri="{FF2B5EF4-FFF2-40B4-BE49-F238E27FC236}">
                <a16:creationId xmlns:a16="http://schemas.microsoft.com/office/drawing/2014/main" id="{75617845-5CC7-47EC-92D1-FB360A421FA7}"/>
              </a:ext>
            </a:extLst>
          </p:cNvPr>
          <p:cNvSpPr txBox="1">
            <a:spLocks noChangeArrowheads="1"/>
          </p:cNvSpPr>
          <p:nvPr/>
        </p:nvSpPr>
        <p:spPr bwMode="auto">
          <a:xfrm>
            <a:off x="11113" y="2667000"/>
            <a:ext cx="9121775"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panose="020B0600070205080204"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09"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09"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09"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09"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09"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09"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09" charset="-128"/>
              </a:defRPr>
            </a:lvl9pPr>
          </a:lstStyle>
          <a:p>
            <a:pPr lvl="1" eaLnBrk="1" hangingPunct="1">
              <a:buFont typeface="Wingdings" panose="05000000000000000000" pitchFamily="2" charset="2"/>
              <a:buChar char="§"/>
              <a:defRPr/>
            </a:pPr>
            <a:endParaRPr lang="en-US" kern="0" dirty="0">
              <a:solidFill>
                <a:srgbClr val="4D4D4D"/>
              </a:solidFill>
              <a:latin typeface="Franklin Gothic Demi Cond" panose="020B0706030402020204" pitchFamily="34" charset="0"/>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1139">
                                            <p:txEl>
                                              <p:pRg st="0" end="0"/>
                                            </p:txEl>
                                          </p:spTgt>
                                        </p:tgtEl>
                                        <p:attrNameLst>
                                          <p:attrName>style.visibility</p:attrName>
                                        </p:attrNameLst>
                                      </p:cBhvr>
                                      <p:to>
                                        <p:strVal val="visible"/>
                                      </p:to>
                                    </p:set>
                                    <p:animEffect transition="in" filter="wipe(up)">
                                      <p:cBhvr>
                                        <p:cTn id="7" dur="500"/>
                                        <p:tgtEl>
                                          <p:spTgt spid="9113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1139">
                                            <p:txEl>
                                              <p:pRg st="1" end="1"/>
                                            </p:txEl>
                                          </p:spTgt>
                                        </p:tgtEl>
                                        <p:attrNameLst>
                                          <p:attrName>style.visibility</p:attrName>
                                        </p:attrNameLst>
                                      </p:cBhvr>
                                      <p:to>
                                        <p:strVal val="visible"/>
                                      </p:to>
                                    </p:set>
                                    <p:animEffect transition="in" filter="wipe(up)">
                                      <p:cBhvr>
                                        <p:cTn id="12" dur="500"/>
                                        <p:tgtEl>
                                          <p:spTgt spid="9113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1139">
                                            <p:txEl>
                                              <p:pRg st="2" end="2"/>
                                            </p:txEl>
                                          </p:spTgt>
                                        </p:tgtEl>
                                        <p:attrNameLst>
                                          <p:attrName>style.visibility</p:attrName>
                                        </p:attrNameLst>
                                      </p:cBhvr>
                                      <p:to>
                                        <p:strVal val="visible"/>
                                      </p:to>
                                    </p:set>
                                    <p:animEffect transition="in" filter="wipe(up)">
                                      <p:cBhvr>
                                        <p:cTn id="17" dur="500"/>
                                        <p:tgtEl>
                                          <p:spTgt spid="911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1139">
                                            <p:txEl>
                                              <p:pRg st="3" end="3"/>
                                            </p:txEl>
                                          </p:spTgt>
                                        </p:tgtEl>
                                        <p:attrNameLst>
                                          <p:attrName>style.visibility</p:attrName>
                                        </p:attrNameLst>
                                      </p:cBhvr>
                                      <p:to>
                                        <p:strVal val="visible"/>
                                      </p:to>
                                    </p:set>
                                    <p:animEffect transition="in" filter="wipe(up)">
                                      <p:cBhvr>
                                        <p:cTn id="22" dur="500"/>
                                        <p:tgtEl>
                                          <p:spTgt spid="911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grpId="0" nodeType="clickEffect" nodePh="1">
                                  <p:stCondLst>
                                    <p:cond delay="0"/>
                                  </p:stCondLst>
                                  <p:endCondLst>
                                    <p:cond evt="begin" delay="0">
                                      <p:tn val="25"/>
                                    </p:cond>
                                  </p:end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up)">
                                      <p:cBhvr>
                                        <p:cTn id="27"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build="p" bldLvl="2" autoUpdateAnimBg="0"/>
      <p:bldP spid="8" grpId="0" build="p" bldLvl="2"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5362" name="Picture 4" descr="MH900395954">
            <a:extLst>
              <a:ext uri="{FF2B5EF4-FFF2-40B4-BE49-F238E27FC236}">
                <a16:creationId xmlns:a16="http://schemas.microsoft.com/office/drawing/2014/main" id="{2417EF61-57C2-4132-92B1-3662F7E47BD5}"/>
              </a:ext>
            </a:extLst>
          </p:cNvPr>
          <p:cNvPicPr>
            <a:picLocks noChangeAspect="1" noChangeArrowheads="1"/>
          </p:cNvPicPr>
          <p:nvPr/>
        </p:nvPicPr>
        <p:blipFill>
          <a:blip r:embed="rId3">
            <a:alphaModFix amt="36000"/>
            <a:extLst>
              <a:ext uri="{28A0092B-C50C-407E-A947-70E740481C1C}">
                <a14:useLocalDpi xmlns:a14="http://schemas.microsoft.com/office/drawing/2010/main" val="0"/>
              </a:ext>
            </a:extLst>
          </a:blip>
          <a:srcRect/>
          <a:stretch>
            <a:fillRect/>
          </a:stretch>
        </p:blipFill>
        <p:spPr bwMode="auto">
          <a:xfrm>
            <a:off x="-19050" y="-20638"/>
            <a:ext cx="9163050" cy="687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4210" name="Rectangle 2">
            <a:extLst>
              <a:ext uri="{FF2B5EF4-FFF2-40B4-BE49-F238E27FC236}">
                <a16:creationId xmlns:a16="http://schemas.microsoft.com/office/drawing/2014/main" id="{1536DD7B-A145-4E11-8274-4604BFA8726B}"/>
              </a:ext>
            </a:extLst>
          </p:cNvPr>
          <p:cNvSpPr>
            <a:spLocks noGrp="1" noChangeArrowheads="1"/>
          </p:cNvSpPr>
          <p:nvPr>
            <p:ph type="title" idx="4294967295"/>
          </p:nvPr>
        </p:nvSpPr>
        <p:spPr>
          <a:xfrm>
            <a:off x="0" y="84138"/>
            <a:ext cx="9144000" cy="830262"/>
          </a:xfrm>
        </p:spPr>
        <p:txBody>
          <a:bodyPr anchor="b">
            <a:spAutoFit/>
          </a:bodyPr>
          <a:lstStyle/>
          <a:p>
            <a:pPr eaLnBrk="1" hangingPunct="1">
              <a:defRPr/>
            </a:pPr>
            <a:r>
              <a:rPr lang="en-US" sz="4800" dirty="0">
                <a:latin typeface="Franklin Gothic Demi Cond" panose="020B0706030402020204" pitchFamily="34" charset="0"/>
                <a:ea typeface="+mj-ea"/>
              </a:rPr>
              <a:t>Stein v. Malden Mills</a:t>
            </a:r>
          </a:p>
        </p:txBody>
      </p:sp>
      <p:sp>
        <p:nvSpPr>
          <p:cNvPr id="94211" name="Rectangle 3">
            <a:extLst>
              <a:ext uri="{FF2B5EF4-FFF2-40B4-BE49-F238E27FC236}">
                <a16:creationId xmlns:a16="http://schemas.microsoft.com/office/drawing/2014/main" id="{B7FEB032-16FB-431F-B0CF-0241684136E1}"/>
              </a:ext>
            </a:extLst>
          </p:cNvPr>
          <p:cNvSpPr>
            <a:spLocks noGrp="1" noChangeArrowheads="1"/>
          </p:cNvSpPr>
          <p:nvPr>
            <p:ph type="body" idx="4294967295"/>
          </p:nvPr>
        </p:nvSpPr>
        <p:spPr>
          <a:xfrm>
            <a:off x="457200" y="2133600"/>
            <a:ext cx="8686800" cy="4876800"/>
          </a:xfrm>
        </p:spPr>
        <p:txBody>
          <a:bodyPr/>
          <a:lstStyle/>
          <a:p>
            <a:pPr eaLnBrk="1" hangingPunct="1">
              <a:buFont typeface="Wingdings" panose="05000000000000000000" pitchFamily="2" charset="2"/>
              <a:buChar char="§"/>
              <a:defRPr/>
            </a:pPr>
            <a:r>
              <a:rPr lang="en-US" dirty="0">
                <a:solidFill>
                  <a:schemeClr val="tx2"/>
                </a:solidFill>
                <a:latin typeface="Franklin Gothic Demi Cond" panose="020B0706030402020204" pitchFamily="34" charset="0"/>
              </a:rPr>
              <a:t>Stein testified that same goods would typically be ordered for 3 years, so Malden stipulated to a 3-year period</a:t>
            </a:r>
          </a:p>
          <a:p>
            <a:pPr eaLnBrk="1" hangingPunct="1">
              <a:buFont typeface="Wingdings" panose="05000000000000000000" pitchFamily="2" charset="2"/>
              <a:buChar char="§"/>
              <a:defRPr/>
            </a:pPr>
            <a:r>
              <a:rPr lang="en-US" dirty="0">
                <a:solidFill>
                  <a:schemeClr val="tx2"/>
                </a:solidFill>
                <a:latin typeface="Franklin Gothic Demi Cond" panose="020B0706030402020204" pitchFamily="34" charset="0"/>
              </a:rPr>
              <a:t>Malden exec testifies trade practice was to pay on sales made and orders received pre-termination</a:t>
            </a:r>
          </a:p>
          <a:p>
            <a:pPr lvl="1" eaLnBrk="1" hangingPunct="1">
              <a:buFont typeface="Wingdings" panose="05000000000000000000" pitchFamily="2" charset="2"/>
              <a:buChar char="§"/>
              <a:defRPr/>
            </a:pPr>
            <a:r>
              <a:rPr lang="en-US" dirty="0">
                <a:solidFill>
                  <a:schemeClr val="tx2"/>
                </a:solidFill>
                <a:latin typeface="Franklin Gothic Demi Cond" panose="020B0706030402020204" pitchFamily="34" charset="0"/>
              </a:rPr>
              <a:t>Cross-exam showed exec had no knowledge of industry</a:t>
            </a:r>
          </a:p>
          <a:p>
            <a:pPr eaLnBrk="1" hangingPunct="1">
              <a:buFont typeface="Wingdings" panose="05000000000000000000" pitchFamily="2" charset="2"/>
              <a:buChar char="§"/>
              <a:defRPr/>
            </a:pPr>
            <a:endParaRPr lang="en-US" sz="1000" b="1" dirty="0">
              <a:solidFill>
                <a:schemeClr val="tx2"/>
              </a:solidFill>
              <a:latin typeface="Franklin Gothic Demi Cond" panose="020B0706030402020204" pitchFamily="34" charset="0"/>
            </a:endParaRPr>
          </a:p>
          <a:p>
            <a:pPr eaLnBrk="1" hangingPunct="1">
              <a:buFont typeface="Wingdings" panose="05000000000000000000" pitchFamily="2" charset="2"/>
              <a:buChar char="§"/>
              <a:defRPr/>
            </a:pPr>
            <a:r>
              <a:rPr lang="en-US" dirty="0">
                <a:solidFill>
                  <a:schemeClr val="tx2"/>
                </a:solidFill>
                <a:latin typeface="Franklin Gothic Demi Cond" panose="020B0706030402020204" pitchFamily="34" charset="0"/>
              </a:rPr>
              <a:t>Another Malden rep testified he had same arrangement as Stein</a:t>
            </a:r>
          </a:p>
          <a:p>
            <a:pPr eaLnBrk="1" hangingPunct="1">
              <a:defRPr/>
            </a:pPr>
            <a:endParaRPr lang="en-US" b="1" dirty="0">
              <a:solidFill>
                <a:schemeClr val="bg1"/>
              </a:solidFill>
              <a:effectLst>
                <a:outerShdw blurRad="38100" dist="38100" dir="2700000" algn="tl">
                  <a:srgbClr val="C0C0C0"/>
                </a:outerShdw>
              </a:effectLst>
            </a:endParaRPr>
          </a:p>
        </p:txBody>
      </p:sp>
      <p:pic>
        <p:nvPicPr>
          <p:cNvPr id="15365" name="Picture 8" descr="Electronic Representatives Association">
            <a:extLst>
              <a:ext uri="{FF2B5EF4-FFF2-40B4-BE49-F238E27FC236}">
                <a16:creationId xmlns:a16="http://schemas.microsoft.com/office/drawing/2014/main" id="{D5B01F99-A8AE-427D-A4ED-AFD4F11F77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00" y="6196013"/>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5">
            <a:extLst>
              <a:ext uri="{FF2B5EF4-FFF2-40B4-BE49-F238E27FC236}">
                <a16:creationId xmlns:a16="http://schemas.microsoft.com/office/drawing/2014/main" id="{48AD3592-F25B-4577-98B5-76778B295C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35938" y="5727700"/>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a:ext uri="{FF2B5EF4-FFF2-40B4-BE49-F238E27FC236}">
                <a16:creationId xmlns:a16="http://schemas.microsoft.com/office/drawing/2014/main" id="{13EE7719-F9F8-4B88-B54C-E0DB34787B30}"/>
              </a:ext>
            </a:extLst>
          </p:cNvPr>
          <p:cNvSpPr/>
          <p:nvPr/>
        </p:nvSpPr>
        <p:spPr>
          <a:xfrm>
            <a:off x="-1600200" y="1364159"/>
            <a:ext cx="9133554" cy="769441"/>
          </a:xfrm>
          <a:prstGeom prst="rect">
            <a:avLst/>
          </a:prstGeom>
          <a:noFill/>
        </p:spPr>
        <p:txBody>
          <a:bodyPr>
            <a:spAutoFit/>
          </a:bodyPr>
          <a:lstStyle/>
          <a:p>
            <a:pPr lvl="1" algn="ctr" eaLnBrk="1" hangingPunct="1">
              <a:defRPr/>
            </a:pPr>
            <a:r>
              <a:rPr lang="en-US" sz="4400" b="1" u="sng" dirty="0">
                <a:ln w="6600">
                  <a:solidFill>
                    <a:schemeClr val="accent2"/>
                  </a:solidFill>
                  <a:prstDash val="solid"/>
                </a:ln>
                <a:solidFill>
                  <a:srgbClr val="FF0000"/>
                </a:solidFill>
                <a:effectLst>
                  <a:outerShdw dist="38100" dir="2700000" algn="tl" rotWithShape="0">
                    <a:schemeClr val="accent2"/>
                  </a:outerShdw>
                </a:effectLst>
                <a:latin typeface="Franklin Gothic Demi Cond" panose="020B0706030402020204" pitchFamily="34" charset="0"/>
              </a:rPr>
              <a:t>THE EVIDENCE AT TRIAL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Effect transition="in" filter="wipe(up)">
                                      <p:cBhvr>
                                        <p:cTn id="7" dur="500"/>
                                        <p:tgtEl>
                                          <p:spTgt spid="94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94211">
                                            <p:txEl>
                                              <p:pRg st="1" end="1"/>
                                            </p:txEl>
                                          </p:spTgt>
                                        </p:tgtEl>
                                        <p:attrNameLst>
                                          <p:attrName>style.visibility</p:attrName>
                                        </p:attrNameLst>
                                      </p:cBhvr>
                                      <p:to>
                                        <p:strVal val="visible"/>
                                      </p:to>
                                    </p:set>
                                    <p:animEffect transition="in" filter="wipe(up)">
                                      <p:cBhvr>
                                        <p:cTn id="12" dur="500"/>
                                        <p:tgtEl>
                                          <p:spTgt spid="94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94211">
                                            <p:txEl>
                                              <p:pRg st="2" end="2"/>
                                            </p:txEl>
                                          </p:spTgt>
                                        </p:tgtEl>
                                        <p:attrNameLst>
                                          <p:attrName>style.visibility</p:attrName>
                                        </p:attrNameLst>
                                      </p:cBhvr>
                                      <p:to>
                                        <p:strVal val="visible"/>
                                      </p:to>
                                    </p:set>
                                    <p:animEffect transition="in" filter="wipe(up)">
                                      <p:cBhvr>
                                        <p:cTn id="17" dur="500"/>
                                        <p:tgtEl>
                                          <p:spTgt spid="942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94211">
                                            <p:txEl>
                                              <p:pRg st="4" end="4"/>
                                            </p:txEl>
                                          </p:spTgt>
                                        </p:tgtEl>
                                        <p:attrNameLst>
                                          <p:attrName>style.visibility</p:attrName>
                                        </p:attrNameLst>
                                      </p:cBhvr>
                                      <p:to>
                                        <p:strVal val="visible"/>
                                      </p:to>
                                    </p:set>
                                    <p:animEffect transition="in" filter="wipe(up)">
                                      <p:cBhvr>
                                        <p:cTn id="22" dur="500"/>
                                        <p:tgtEl>
                                          <p:spTgt spid="94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7410" name="Picture 10" descr="Image result for MONEY">
            <a:extLst>
              <a:ext uri="{FF2B5EF4-FFF2-40B4-BE49-F238E27FC236}">
                <a16:creationId xmlns:a16="http://schemas.microsoft.com/office/drawing/2014/main" id="{18A2578F-CC54-4A83-88C3-387EE87EDE23}"/>
              </a:ext>
            </a:extLst>
          </p:cNvPr>
          <p:cNvPicPr>
            <a:picLocks noChangeAspect="1" noChangeArrowheads="1"/>
          </p:cNvPicPr>
          <p:nvPr/>
        </p:nvPicPr>
        <p:blipFill>
          <a:blip r:embed="rId3">
            <a:alphaModFix amt="37000"/>
            <a:extLst>
              <a:ext uri="{28A0092B-C50C-407E-A947-70E740481C1C}">
                <a14:useLocalDpi xmlns:a14="http://schemas.microsoft.com/office/drawing/2010/main" val="0"/>
              </a:ext>
            </a:extLst>
          </a:blip>
          <a:srcRect/>
          <a:stretch>
            <a:fillRect/>
          </a:stretch>
        </p:blipFill>
        <p:spPr bwMode="auto">
          <a:xfrm>
            <a:off x="0" y="-152400"/>
            <a:ext cx="9144000" cy="701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58" name="Rectangle 2">
            <a:extLst>
              <a:ext uri="{FF2B5EF4-FFF2-40B4-BE49-F238E27FC236}">
                <a16:creationId xmlns:a16="http://schemas.microsoft.com/office/drawing/2014/main" id="{346536BD-B9DC-4F64-AB56-9C02009F29CB}"/>
              </a:ext>
            </a:extLst>
          </p:cNvPr>
          <p:cNvSpPr>
            <a:spLocks noGrp="1" noChangeArrowheads="1"/>
          </p:cNvSpPr>
          <p:nvPr>
            <p:ph type="title" idx="4294967295"/>
          </p:nvPr>
        </p:nvSpPr>
        <p:spPr>
          <a:xfrm>
            <a:off x="228600" y="-14288"/>
            <a:ext cx="8915400" cy="1446213"/>
          </a:xfrm>
        </p:spPr>
        <p:txBody>
          <a:bodyPr anchor="b">
            <a:spAutoFit/>
          </a:bodyPr>
          <a:lstStyle/>
          <a:p>
            <a:pPr eaLnBrk="1" hangingPunct="1">
              <a:defRPr/>
            </a:pPr>
            <a:r>
              <a:rPr lang="en-US" dirty="0">
                <a:latin typeface="Franklin Gothic Demi Cond" panose="020B0706030402020204" pitchFamily="34" charset="0"/>
                <a:ea typeface="+mj-ea"/>
              </a:rPr>
              <a:t>Stein v. Malden Mills  </a:t>
            </a:r>
            <a:br>
              <a:rPr lang="en-US" dirty="0">
                <a:latin typeface="Franklin Gothic Demi Cond" panose="020B0706030402020204" pitchFamily="34" charset="0"/>
                <a:ea typeface="+mj-ea"/>
              </a:rPr>
            </a:br>
            <a:endParaRPr lang="en-US" dirty="0">
              <a:latin typeface="Franklin Gothic Demi Cond" panose="020B0706030402020204" pitchFamily="34" charset="0"/>
              <a:ea typeface="+mj-ea"/>
            </a:endParaRPr>
          </a:p>
        </p:txBody>
      </p:sp>
      <p:sp>
        <p:nvSpPr>
          <p:cNvPr id="96259" name="Rectangle 3">
            <a:extLst>
              <a:ext uri="{FF2B5EF4-FFF2-40B4-BE49-F238E27FC236}">
                <a16:creationId xmlns:a16="http://schemas.microsoft.com/office/drawing/2014/main" id="{D872774D-2A97-4D5D-B2EA-A386EF69981F}"/>
              </a:ext>
            </a:extLst>
          </p:cNvPr>
          <p:cNvSpPr>
            <a:spLocks noGrp="1" noChangeArrowheads="1"/>
          </p:cNvSpPr>
          <p:nvPr>
            <p:ph type="body" idx="4294967295"/>
          </p:nvPr>
        </p:nvSpPr>
        <p:spPr>
          <a:xfrm>
            <a:off x="533400" y="1570037"/>
            <a:ext cx="8610600" cy="5192713"/>
          </a:xfrm>
        </p:spPr>
        <p:txBody>
          <a:bodyPr/>
          <a:lstStyle/>
          <a:p>
            <a:pPr eaLnBrk="1" hangingPunct="1">
              <a:lnSpc>
                <a:spcPct val="90000"/>
              </a:lnSpc>
              <a:buFont typeface="Wingdings" panose="05000000000000000000" pitchFamily="2" charset="2"/>
              <a:buChar char="§"/>
              <a:defRPr/>
            </a:pPr>
            <a:r>
              <a:rPr lang="en-US" sz="3600" dirty="0">
                <a:solidFill>
                  <a:schemeClr val="tx2"/>
                </a:solidFill>
                <a:latin typeface="Franklin Gothic Demi Cond" panose="020B0706030402020204" pitchFamily="34" charset="0"/>
              </a:rPr>
              <a:t>Court finds Malden’s claim that contract did not include reorders is not credible</a:t>
            </a:r>
          </a:p>
          <a:p>
            <a:pPr eaLnBrk="1" hangingPunct="1">
              <a:lnSpc>
                <a:spcPct val="90000"/>
              </a:lnSpc>
              <a:buFont typeface="Wingdings" panose="05000000000000000000" pitchFamily="2" charset="2"/>
              <a:buChar char="§"/>
              <a:defRPr/>
            </a:pPr>
            <a:r>
              <a:rPr lang="en-US" sz="3600" dirty="0">
                <a:solidFill>
                  <a:schemeClr val="tx2"/>
                </a:solidFill>
                <a:latin typeface="Franklin Gothic Demi Cond" panose="020B0706030402020204" pitchFamily="34" charset="0"/>
              </a:rPr>
              <a:t>Nothing unusual about paying on reorders, “</a:t>
            </a:r>
            <a:r>
              <a:rPr lang="en-US" sz="3600" dirty="0" err="1">
                <a:solidFill>
                  <a:schemeClr val="tx2"/>
                </a:solidFill>
                <a:latin typeface="Franklin Gothic Demi Cond" panose="020B0706030402020204" pitchFamily="34" charset="0"/>
              </a:rPr>
              <a:t>esp</a:t>
            </a:r>
            <a:r>
              <a:rPr lang="en-US" sz="3600" dirty="0">
                <a:solidFill>
                  <a:schemeClr val="tx2"/>
                </a:solidFill>
                <a:latin typeface="Franklin Gothic Demi Cond" panose="020B0706030402020204" pitchFamily="34" charset="0"/>
              </a:rPr>
              <a:t> in light of the fact that all selling costs fell upon plaintiff”</a:t>
            </a:r>
          </a:p>
          <a:p>
            <a:pPr eaLnBrk="1" hangingPunct="1">
              <a:lnSpc>
                <a:spcPct val="90000"/>
              </a:lnSpc>
              <a:buFont typeface="Wingdings" panose="05000000000000000000" pitchFamily="2" charset="2"/>
              <a:buChar char="§"/>
              <a:defRPr/>
            </a:pPr>
            <a:r>
              <a:rPr lang="en-US" sz="3600" dirty="0">
                <a:solidFill>
                  <a:schemeClr val="tx2"/>
                </a:solidFill>
                <a:latin typeface="Franklin Gothic Demi Cond" panose="020B0706030402020204" pitchFamily="34" charset="0"/>
              </a:rPr>
              <a:t>And if reorders are in play, they are commissionable “based on the premise that they continued to flow from the original procuring cause”</a:t>
            </a:r>
          </a:p>
          <a:p>
            <a:pPr eaLnBrk="1" hangingPunct="1">
              <a:lnSpc>
                <a:spcPct val="90000"/>
              </a:lnSpc>
              <a:defRPr/>
            </a:pPr>
            <a:endParaRPr lang="en-US" b="1" dirty="0">
              <a:solidFill>
                <a:schemeClr val="bg1"/>
              </a:solidFill>
              <a:effectLst>
                <a:outerShdw blurRad="38100" dist="38100" dir="2700000" algn="tl">
                  <a:srgbClr val="C0C0C0"/>
                </a:outerShdw>
              </a:effectLst>
            </a:endParaRPr>
          </a:p>
        </p:txBody>
      </p:sp>
      <p:sp>
        <p:nvSpPr>
          <p:cNvPr id="5" name="Rectangle 4">
            <a:extLst>
              <a:ext uri="{FF2B5EF4-FFF2-40B4-BE49-F238E27FC236}">
                <a16:creationId xmlns:a16="http://schemas.microsoft.com/office/drawing/2014/main" id="{DD0E1728-B693-4646-9BAE-18138FFB0E60}"/>
              </a:ext>
            </a:extLst>
          </p:cNvPr>
          <p:cNvSpPr/>
          <p:nvPr/>
        </p:nvSpPr>
        <p:spPr>
          <a:xfrm>
            <a:off x="-2286000" y="685800"/>
            <a:ext cx="9448800" cy="769441"/>
          </a:xfrm>
          <a:prstGeom prst="rect">
            <a:avLst/>
          </a:prstGeom>
          <a:noFill/>
        </p:spPr>
        <p:txBody>
          <a:bodyPr wrap="square">
            <a:spAutoFit/>
          </a:bodyPr>
          <a:lstStyle/>
          <a:p>
            <a:pPr lvl="1" algn="ctr" eaLnBrk="1" hangingPunct="1">
              <a:defRPr/>
            </a:pPr>
            <a:r>
              <a:rPr lang="en-US" sz="4400" b="1" u="sng" dirty="0">
                <a:ln w="6600">
                  <a:solidFill>
                    <a:schemeClr val="accent2"/>
                  </a:solidFill>
                  <a:prstDash val="solid"/>
                </a:ln>
                <a:solidFill>
                  <a:srgbClr val="FF0000"/>
                </a:solidFill>
                <a:effectLst>
                  <a:outerShdw dist="38100" dir="2700000" algn="tl" rotWithShape="0">
                    <a:schemeClr val="accent2"/>
                  </a:outerShdw>
                </a:effectLst>
                <a:latin typeface="Franklin Gothic Demi Cond" panose="020B0706030402020204" pitchFamily="34" charset="0"/>
              </a:rPr>
              <a:t>THE JUDGMENT</a:t>
            </a:r>
          </a:p>
        </p:txBody>
      </p:sp>
      <p:pic>
        <p:nvPicPr>
          <p:cNvPr id="17414" name="Picture 8" descr="Electronic Representatives Association">
            <a:extLst>
              <a:ext uri="{FF2B5EF4-FFF2-40B4-BE49-F238E27FC236}">
                <a16:creationId xmlns:a16="http://schemas.microsoft.com/office/drawing/2014/main" id="{9CCC67EE-CE7E-4858-B209-6ECAE3F237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138863"/>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9">
            <a:extLst>
              <a:ext uri="{FF2B5EF4-FFF2-40B4-BE49-F238E27FC236}">
                <a16:creationId xmlns:a16="http://schemas.microsoft.com/office/drawing/2014/main" id="{26672DBA-7EBB-48CF-8A07-A34DC01DD5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8963"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Effect transition="in" filter="barn(inVertical)">
                                      <p:cBhvr>
                                        <p:cTn id="7" dur="500"/>
                                        <p:tgtEl>
                                          <p:spTgt spid="962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6259">
                                            <p:txEl>
                                              <p:pRg st="1" end="1"/>
                                            </p:txEl>
                                          </p:spTgt>
                                        </p:tgtEl>
                                        <p:attrNameLst>
                                          <p:attrName>style.visibility</p:attrName>
                                        </p:attrNameLst>
                                      </p:cBhvr>
                                      <p:to>
                                        <p:strVal val="visible"/>
                                      </p:to>
                                    </p:set>
                                    <p:animEffect transition="in" filter="barn(inVertical)">
                                      <p:cBhvr>
                                        <p:cTn id="12" dur="500"/>
                                        <p:tgtEl>
                                          <p:spTgt spid="962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96259">
                                            <p:txEl>
                                              <p:pRg st="2" end="2"/>
                                            </p:txEl>
                                          </p:spTgt>
                                        </p:tgtEl>
                                        <p:attrNameLst>
                                          <p:attrName>style.visibility</p:attrName>
                                        </p:attrNameLst>
                                      </p:cBhvr>
                                      <p:to>
                                        <p:strVal val="visible"/>
                                      </p:to>
                                    </p:set>
                                    <p:animEffect transition="in" filter="barn(inVertical)">
                                      <p:cBhvr>
                                        <p:cTn id="17" dur="500"/>
                                        <p:tgtEl>
                                          <p:spTgt spid="962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bldLvl="2"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19458" name="Picture 5" descr="Image result for CONTRACT">
            <a:extLst>
              <a:ext uri="{FF2B5EF4-FFF2-40B4-BE49-F238E27FC236}">
                <a16:creationId xmlns:a16="http://schemas.microsoft.com/office/drawing/2014/main" id="{38F3C2DD-D240-4110-9D1E-DFA782A9A415}"/>
              </a:ext>
            </a:extLst>
          </p:cNvPr>
          <p:cNvPicPr>
            <a:picLocks noChangeAspect="1" noChangeArrowheads="1"/>
          </p:cNvPicPr>
          <p:nvPr/>
        </p:nvPicPr>
        <p:blipFill>
          <a:blip r:embed="rId3">
            <a:alphaModFix amt="39000"/>
            <a:extLst>
              <a:ext uri="{28A0092B-C50C-407E-A947-70E740481C1C}">
                <a14:useLocalDpi xmlns:a14="http://schemas.microsoft.com/office/drawing/2010/main" val="0"/>
              </a:ext>
            </a:extLst>
          </a:blip>
          <a:srcRect/>
          <a:stretch>
            <a:fillRect/>
          </a:stretch>
        </p:blipFill>
        <p:spPr bwMode="auto">
          <a:xfrm>
            <a:off x="11113" y="-31750"/>
            <a:ext cx="9132887"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4" name="Rectangle 2">
            <a:extLst>
              <a:ext uri="{FF2B5EF4-FFF2-40B4-BE49-F238E27FC236}">
                <a16:creationId xmlns:a16="http://schemas.microsoft.com/office/drawing/2014/main" id="{C5C9578E-BA69-405C-AE1F-8F94881BCA75}"/>
              </a:ext>
            </a:extLst>
          </p:cNvPr>
          <p:cNvSpPr>
            <a:spLocks noGrp="1" noChangeArrowheads="1"/>
          </p:cNvSpPr>
          <p:nvPr>
            <p:ph type="title" idx="4294967295"/>
          </p:nvPr>
        </p:nvSpPr>
        <p:spPr>
          <a:xfrm>
            <a:off x="228600" y="255588"/>
            <a:ext cx="8915400" cy="708025"/>
          </a:xfrm>
        </p:spPr>
        <p:txBody>
          <a:bodyPr anchor="b">
            <a:spAutoFit/>
          </a:bodyPr>
          <a:lstStyle/>
          <a:p>
            <a:pPr algn="l" eaLnBrk="1" hangingPunct="1">
              <a:defRPr/>
            </a:pPr>
            <a:r>
              <a:rPr lang="en-US" sz="4000" b="1" dirty="0">
                <a:effectLst>
                  <a:outerShdw blurRad="38100" dist="38100" dir="2700000" algn="tl">
                    <a:srgbClr val="DDDDDD"/>
                  </a:outerShdw>
                </a:effectLst>
                <a:ea typeface="+mj-ea"/>
              </a:rPr>
              <a:t>I</a:t>
            </a:r>
            <a:r>
              <a:rPr lang="en-US" sz="4000" dirty="0">
                <a:latin typeface="Franklin Gothic Demi Cond" panose="020B0706030402020204" pitchFamily="34" charset="0"/>
                <a:ea typeface="+mj-ea"/>
              </a:rPr>
              <a:t>.  Overview of Commission Recovery Theories</a:t>
            </a:r>
          </a:p>
        </p:txBody>
      </p:sp>
      <p:pic>
        <p:nvPicPr>
          <p:cNvPr id="19460" name="Picture 8" descr="Electronic Representatives Association">
            <a:extLst>
              <a:ext uri="{FF2B5EF4-FFF2-40B4-BE49-F238E27FC236}">
                <a16:creationId xmlns:a16="http://schemas.microsoft.com/office/drawing/2014/main" id="{101EE8A0-8A9E-42B6-BDE5-9929C00695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138863"/>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4">
            <a:extLst>
              <a:ext uri="{FF2B5EF4-FFF2-40B4-BE49-F238E27FC236}">
                <a16:creationId xmlns:a16="http://schemas.microsoft.com/office/drawing/2014/main" id="{D90E9E23-4483-4FF2-A77F-AA6A0783AC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8963"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a:extLst>
              <a:ext uri="{FF2B5EF4-FFF2-40B4-BE49-F238E27FC236}">
                <a16:creationId xmlns:a16="http://schemas.microsoft.com/office/drawing/2014/main" id="{8075C5CC-5C3D-4C3B-9EDB-F9CF76A9DABA}"/>
              </a:ext>
            </a:extLst>
          </p:cNvPr>
          <p:cNvSpPr/>
          <p:nvPr/>
        </p:nvSpPr>
        <p:spPr>
          <a:xfrm>
            <a:off x="228600" y="963613"/>
            <a:ext cx="6934200" cy="1357312"/>
          </a:xfrm>
          <a:prstGeom prst="ellipse">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latin typeface="Franklin Gothic Demi Cond" panose="020B0706030402020204" pitchFamily="34" charset="0"/>
              </a:rPr>
              <a:t>A – Standard Contract Claims:  Written and Oral</a:t>
            </a:r>
          </a:p>
        </p:txBody>
      </p:sp>
      <p:sp>
        <p:nvSpPr>
          <p:cNvPr id="8" name="Oval 7">
            <a:extLst>
              <a:ext uri="{FF2B5EF4-FFF2-40B4-BE49-F238E27FC236}">
                <a16:creationId xmlns:a16="http://schemas.microsoft.com/office/drawing/2014/main" id="{407D20F1-29E8-43E5-A88A-F67F243B5FB2}"/>
              </a:ext>
            </a:extLst>
          </p:cNvPr>
          <p:cNvSpPr/>
          <p:nvPr/>
        </p:nvSpPr>
        <p:spPr>
          <a:xfrm>
            <a:off x="1143000" y="2819400"/>
            <a:ext cx="6934200" cy="1357313"/>
          </a:xfrm>
          <a:prstGeom prst="ellipse">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latin typeface="Franklin Gothic Demi Cond" panose="020B0706030402020204" pitchFamily="34" charset="0"/>
              </a:rPr>
              <a:t>B – Procuring  Cause Theory</a:t>
            </a:r>
          </a:p>
        </p:txBody>
      </p:sp>
      <p:sp>
        <p:nvSpPr>
          <p:cNvPr id="9" name="Oval 8">
            <a:extLst>
              <a:ext uri="{FF2B5EF4-FFF2-40B4-BE49-F238E27FC236}">
                <a16:creationId xmlns:a16="http://schemas.microsoft.com/office/drawing/2014/main" id="{E39093F1-23A7-43AB-8C13-66B601DAAC81}"/>
              </a:ext>
            </a:extLst>
          </p:cNvPr>
          <p:cNvSpPr/>
          <p:nvPr/>
        </p:nvSpPr>
        <p:spPr>
          <a:xfrm>
            <a:off x="2209800" y="4565650"/>
            <a:ext cx="6934200" cy="1357313"/>
          </a:xfrm>
          <a:prstGeom prst="ellipse">
            <a:avLst/>
          </a:prstGeom>
          <a:solidFill>
            <a:srgbClr val="002060"/>
          </a:solidFill>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dirty="0">
                <a:latin typeface="Franklin Gothic Demi Cond" panose="020B0706030402020204" pitchFamily="34" charset="0"/>
              </a:rPr>
              <a:t>C – Other Potential Avenues of Relief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1506" name="Picture 4" descr="LawyersCourtHouse">
            <a:extLst>
              <a:ext uri="{FF2B5EF4-FFF2-40B4-BE49-F238E27FC236}">
                <a16:creationId xmlns:a16="http://schemas.microsoft.com/office/drawing/2014/main" id="{21C4BCC3-16C5-45C4-959C-12AA3A01B165}"/>
              </a:ext>
            </a:extLst>
          </p:cNvPr>
          <p:cNvPicPr>
            <a:picLocks noChangeAspect="1" noChangeArrowheads="1"/>
          </p:cNvPicPr>
          <p:nvPr/>
        </p:nvPicPr>
        <p:blipFill>
          <a:blip r:embed="rId3">
            <a:lum contrast="-40000"/>
            <a:alphaModFix amt="36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2" name="Rectangle 2">
            <a:extLst>
              <a:ext uri="{FF2B5EF4-FFF2-40B4-BE49-F238E27FC236}">
                <a16:creationId xmlns:a16="http://schemas.microsoft.com/office/drawing/2014/main" id="{78BFE442-5FE8-4B3C-B3E7-227E7C14CC03}"/>
              </a:ext>
            </a:extLst>
          </p:cNvPr>
          <p:cNvSpPr>
            <a:spLocks noGrp="1" noChangeArrowheads="1"/>
          </p:cNvSpPr>
          <p:nvPr>
            <p:ph type="title" idx="4294967295"/>
          </p:nvPr>
        </p:nvSpPr>
        <p:spPr>
          <a:xfrm>
            <a:off x="-9525" y="68263"/>
            <a:ext cx="9144000" cy="769937"/>
          </a:xfrm>
        </p:spPr>
        <p:txBody>
          <a:bodyPr anchor="b">
            <a:spAutoFit/>
          </a:bodyPr>
          <a:lstStyle/>
          <a:p>
            <a:pPr eaLnBrk="1" hangingPunct="1">
              <a:defRPr/>
            </a:pPr>
            <a:r>
              <a:rPr lang="en-US" dirty="0">
                <a:solidFill>
                  <a:schemeClr val="tx1"/>
                </a:solidFill>
                <a:latin typeface="Franklin Gothic Demi" panose="020B0703020102020204" pitchFamily="34" charset="0"/>
                <a:ea typeface="+mj-ea"/>
              </a:rPr>
              <a:t>II.  Actions Based on the Contract</a:t>
            </a:r>
          </a:p>
        </p:txBody>
      </p:sp>
      <p:sp>
        <p:nvSpPr>
          <p:cNvPr id="10243" name="Rectangle 3">
            <a:extLst>
              <a:ext uri="{FF2B5EF4-FFF2-40B4-BE49-F238E27FC236}">
                <a16:creationId xmlns:a16="http://schemas.microsoft.com/office/drawing/2014/main" id="{94DA60C6-C066-426C-9849-E994610C6F85}"/>
              </a:ext>
            </a:extLst>
          </p:cNvPr>
          <p:cNvSpPr>
            <a:spLocks noGrp="1" noChangeArrowheads="1"/>
          </p:cNvSpPr>
          <p:nvPr>
            <p:ph type="body" idx="4294967295"/>
          </p:nvPr>
        </p:nvSpPr>
        <p:spPr>
          <a:xfrm>
            <a:off x="-9525" y="1319614"/>
            <a:ext cx="9067800" cy="5181600"/>
          </a:xfrm>
        </p:spPr>
        <p:txBody>
          <a:bodyPr/>
          <a:lstStyle/>
          <a:p>
            <a:pPr indent="0" eaLnBrk="1" hangingPunct="1">
              <a:buFontTx/>
              <a:buNone/>
              <a:defRPr/>
            </a:pPr>
            <a:r>
              <a:rPr lang="en-US" sz="3600" dirty="0">
                <a:latin typeface="Franklin Gothic Demi Cond" panose="020B0706030402020204" pitchFamily="34" charset="0"/>
                <a:ea typeface="+mn-ea"/>
              </a:rPr>
              <a:t>Begin with Analysis of Rights of Parties under the Contract:  What Obligations Are Imposed?</a:t>
            </a:r>
          </a:p>
          <a:p>
            <a:pPr indent="0" eaLnBrk="1" hangingPunct="1">
              <a:buFontTx/>
              <a:buNone/>
              <a:defRPr/>
            </a:pPr>
            <a:endParaRPr lang="en-US" dirty="0">
              <a:effectLst>
                <a:outerShdw blurRad="38100" dist="38100" dir="2700000" algn="tl">
                  <a:srgbClr val="DDDDDD"/>
                </a:outerShdw>
              </a:effectLst>
              <a:latin typeface="Franklin Gothic Demi Cond" panose="020B0706030402020204" pitchFamily="34" charset="0"/>
              <a:ea typeface="+mn-ea"/>
            </a:endParaRPr>
          </a:p>
        </p:txBody>
      </p:sp>
      <p:pic>
        <p:nvPicPr>
          <p:cNvPr id="21509" name="Picture 8" descr="Electronic Representatives Association">
            <a:extLst>
              <a:ext uri="{FF2B5EF4-FFF2-40B4-BE49-F238E27FC236}">
                <a16:creationId xmlns:a16="http://schemas.microsoft.com/office/drawing/2014/main" id="{2C584E1B-0440-4ACD-BB74-B88F4B048B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6180138"/>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5">
            <a:extLst>
              <a:ext uri="{FF2B5EF4-FFF2-40B4-BE49-F238E27FC236}">
                <a16:creationId xmlns:a16="http://schemas.microsoft.com/office/drawing/2014/main" id="{1792DF42-9BA6-4AC7-8A95-1EDDB3AEC1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296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1" name="TextBox 1">
            <a:extLst>
              <a:ext uri="{FF2B5EF4-FFF2-40B4-BE49-F238E27FC236}">
                <a16:creationId xmlns:a16="http://schemas.microsoft.com/office/drawing/2014/main" id="{42A2DE86-4CAC-4147-A3C3-2DC22BD961ED}"/>
              </a:ext>
            </a:extLst>
          </p:cNvPr>
          <p:cNvSpPr txBox="1">
            <a:spLocks noChangeArrowheads="1"/>
          </p:cNvSpPr>
          <p:nvPr/>
        </p:nvSpPr>
        <p:spPr bwMode="auto">
          <a:xfrm>
            <a:off x="233362" y="2595905"/>
            <a:ext cx="8901113"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Times New Roman" panose="02020603050405020304" pitchFamily="18" charset="0"/>
                <a:ea typeface="ＭＳ Ｐゴシック" panose="020B0600070205080204" pitchFamily="34" charset="-128"/>
              </a:defRPr>
            </a:lvl1pPr>
            <a:lvl2pPr marL="742950" indent="-285750">
              <a:defRPr sz="3600">
                <a:solidFill>
                  <a:schemeClr val="tx1"/>
                </a:solidFill>
                <a:latin typeface="Times New Roman" panose="02020603050405020304" pitchFamily="18" charset="0"/>
                <a:ea typeface="ＭＳ Ｐゴシック" panose="020B0600070205080204" pitchFamily="34" charset="-128"/>
              </a:defRPr>
            </a:lvl2pPr>
            <a:lvl3pPr marL="1143000" indent="-228600">
              <a:defRPr sz="3600">
                <a:solidFill>
                  <a:schemeClr val="tx1"/>
                </a:solidFill>
                <a:latin typeface="Times New Roman" panose="02020603050405020304" pitchFamily="18" charset="0"/>
                <a:ea typeface="ＭＳ Ｐゴシック" panose="020B0600070205080204" pitchFamily="34" charset="-128"/>
              </a:defRPr>
            </a:lvl3pPr>
            <a:lvl4pPr marL="1600200" indent="-228600">
              <a:defRPr sz="3600">
                <a:solidFill>
                  <a:schemeClr val="tx1"/>
                </a:solidFill>
                <a:latin typeface="Times New Roman" panose="02020603050405020304" pitchFamily="18" charset="0"/>
                <a:ea typeface="ＭＳ Ｐゴシック" panose="020B0600070205080204" pitchFamily="34" charset="-128"/>
              </a:defRPr>
            </a:lvl4pPr>
            <a:lvl5pPr marL="2057400" indent="-228600">
              <a:defRPr sz="36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eaLnBrk="1" hangingPunct="1">
              <a:lnSpc>
                <a:spcPct val="150000"/>
              </a:lnSpc>
              <a:buFont typeface="Wingdings" panose="05000000000000000000" pitchFamily="2" charset="2"/>
              <a:buChar char="§"/>
            </a:pPr>
            <a:r>
              <a:rPr lang="en-US" altLang="en-US" dirty="0">
                <a:latin typeface="Franklin Gothic Demi Cond" panose="020B0706030402020204" pitchFamily="34" charset="0"/>
              </a:rPr>
              <a:t>Did Principal Commit a </a:t>
            </a:r>
            <a:r>
              <a:rPr lang="en-US" altLang="en-US" u="sng" dirty="0">
                <a:latin typeface="Franklin Gothic Demi Cond" panose="020B0706030402020204" pitchFamily="34" charset="0"/>
              </a:rPr>
              <a:t>Material </a:t>
            </a:r>
            <a:r>
              <a:rPr lang="en-US" altLang="en-US" dirty="0">
                <a:latin typeface="Franklin Gothic Demi Cond" panose="020B0706030402020204" pitchFamily="34" charset="0"/>
              </a:rPr>
              <a:t>Breach?</a:t>
            </a:r>
          </a:p>
          <a:p>
            <a:pPr eaLnBrk="1" hangingPunct="1">
              <a:lnSpc>
                <a:spcPct val="150000"/>
              </a:lnSpc>
              <a:buFont typeface="Wingdings" panose="05000000000000000000" pitchFamily="2" charset="2"/>
              <a:buChar char="§"/>
            </a:pPr>
            <a:r>
              <a:rPr lang="en-US" altLang="en-US" dirty="0">
                <a:latin typeface="Franklin Gothic Demi Cond" panose="020B0706030402020204" pitchFamily="34" charset="0"/>
              </a:rPr>
              <a:t>What Damages Were Suffered from the Breach? </a:t>
            </a:r>
          </a:p>
          <a:p>
            <a:pPr eaLnBrk="1" hangingPunct="1">
              <a:lnSpc>
                <a:spcPct val="150000"/>
              </a:lnSpc>
              <a:buFont typeface="Wingdings" panose="05000000000000000000" pitchFamily="2" charset="2"/>
              <a:buChar char="§"/>
            </a:pPr>
            <a:r>
              <a:rPr lang="en-US" altLang="en-US" dirty="0">
                <a:latin typeface="Franklin Gothic Demi Cond" panose="020B0706030402020204" pitchFamily="34" charset="0"/>
              </a:rPr>
              <a:t>Is a Significant and Valid Counterclaim Likely?</a:t>
            </a:r>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barn(inVertical)">
                                      <p:cBhvr>
                                        <p:cTn id="7" dur="500"/>
                                        <p:tgtEl>
                                          <p:spTgt spid="102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1511">
                                            <p:txEl>
                                              <p:pRg st="0" end="0"/>
                                            </p:txEl>
                                          </p:spTgt>
                                        </p:tgtEl>
                                        <p:attrNameLst>
                                          <p:attrName>style.visibility</p:attrName>
                                        </p:attrNameLst>
                                      </p:cBhvr>
                                      <p:to>
                                        <p:strVal val="visible"/>
                                      </p:to>
                                    </p:set>
                                    <p:animEffect transition="in" filter="fade">
                                      <p:cBhvr>
                                        <p:cTn id="12" dur="1000"/>
                                        <p:tgtEl>
                                          <p:spTgt spid="21511">
                                            <p:txEl>
                                              <p:pRg st="0" end="0"/>
                                            </p:txEl>
                                          </p:spTgt>
                                        </p:tgtEl>
                                      </p:cBhvr>
                                    </p:animEffect>
                                    <p:anim calcmode="lin" valueType="num">
                                      <p:cBhvr>
                                        <p:cTn id="13" dur="1000" fill="hold"/>
                                        <p:tgtEl>
                                          <p:spTgt spid="215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215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1511">
                                            <p:txEl>
                                              <p:pRg st="1" end="1"/>
                                            </p:txEl>
                                          </p:spTgt>
                                        </p:tgtEl>
                                        <p:attrNameLst>
                                          <p:attrName>style.visibility</p:attrName>
                                        </p:attrNameLst>
                                      </p:cBhvr>
                                      <p:to>
                                        <p:strVal val="visible"/>
                                      </p:to>
                                    </p:set>
                                    <p:animEffect transition="in" filter="fade">
                                      <p:cBhvr>
                                        <p:cTn id="19" dur="1000"/>
                                        <p:tgtEl>
                                          <p:spTgt spid="21511">
                                            <p:txEl>
                                              <p:pRg st="1" end="1"/>
                                            </p:txEl>
                                          </p:spTgt>
                                        </p:tgtEl>
                                      </p:cBhvr>
                                    </p:animEffect>
                                    <p:anim calcmode="lin" valueType="num">
                                      <p:cBhvr>
                                        <p:cTn id="20" dur="1000" fill="hold"/>
                                        <p:tgtEl>
                                          <p:spTgt spid="21511">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21511">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21511">
                                            <p:txEl>
                                              <p:pRg st="2" end="2"/>
                                            </p:txEl>
                                          </p:spTgt>
                                        </p:tgtEl>
                                        <p:attrNameLst>
                                          <p:attrName>style.visibility</p:attrName>
                                        </p:attrNameLst>
                                      </p:cBhvr>
                                      <p:to>
                                        <p:strVal val="visible"/>
                                      </p:to>
                                    </p:set>
                                    <p:animEffect transition="in" filter="fade">
                                      <p:cBhvr>
                                        <p:cTn id="26" dur="1000"/>
                                        <p:tgtEl>
                                          <p:spTgt spid="21511">
                                            <p:txEl>
                                              <p:pRg st="2" end="2"/>
                                            </p:txEl>
                                          </p:spTgt>
                                        </p:tgtEl>
                                      </p:cBhvr>
                                    </p:animEffect>
                                    <p:anim calcmode="lin" valueType="num">
                                      <p:cBhvr>
                                        <p:cTn id="27" dur="1000" fill="hold"/>
                                        <p:tgtEl>
                                          <p:spTgt spid="21511">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21511">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bldLvl="2"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028" descr="handshake">
            <a:extLst>
              <a:ext uri="{FF2B5EF4-FFF2-40B4-BE49-F238E27FC236}">
                <a16:creationId xmlns:a16="http://schemas.microsoft.com/office/drawing/2014/main" id="{DE697731-00D4-4B10-9ACA-6C00CF727FD9}"/>
              </a:ext>
            </a:extLst>
          </p:cNvPr>
          <p:cNvPicPr>
            <a:picLocks noChangeAspect="1" noChangeArrowheads="1"/>
          </p:cNvPicPr>
          <p:nvPr/>
        </p:nvPicPr>
        <p:blipFill>
          <a:blip r:embed="rId3">
            <a:lum contrast="-50000"/>
            <a:alphaModFix amt="46000"/>
            <a:extLst>
              <a:ext uri="{28A0092B-C50C-407E-A947-70E740481C1C}">
                <a14:useLocalDpi xmlns:a14="http://schemas.microsoft.com/office/drawing/2010/main" val="0"/>
              </a:ext>
            </a:extLst>
          </a:blip>
          <a:srcRect/>
          <a:stretch>
            <a:fillRect/>
          </a:stretch>
        </p:blipFill>
        <p:spPr bwMode="auto">
          <a:xfrm>
            <a:off x="0" y="0"/>
            <a:ext cx="9220200"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0" name="Rectangle 1026">
            <a:extLst>
              <a:ext uri="{FF2B5EF4-FFF2-40B4-BE49-F238E27FC236}">
                <a16:creationId xmlns:a16="http://schemas.microsoft.com/office/drawing/2014/main" id="{2954F7DD-DF69-4A1F-95BB-D63A68E0578B}"/>
              </a:ext>
            </a:extLst>
          </p:cNvPr>
          <p:cNvSpPr>
            <a:spLocks noGrp="1" noChangeArrowheads="1"/>
          </p:cNvSpPr>
          <p:nvPr>
            <p:ph type="title" idx="4294967295"/>
          </p:nvPr>
        </p:nvSpPr>
        <p:spPr>
          <a:xfrm>
            <a:off x="190500" y="128588"/>
            <a:ext cx="8839200" cy="762000"/>
          </a:xfrm>
        </p:spPr>
        <p:txBody>
          <a:bodyPr anchor="b">
            <a:spAutoFit/>
          </a:bodyPr>
          <a:lstStyle/>
          <a:p>
            <a:pPr eaLnBrk="1" hangingPunct="1">
              <a:defRPr/>
            </a:pPr>
            <a:r>
              <a:rPr lang="en-US" dirty="0">
                <a:latin typeface="Franklin Gothic Demi Cond" panose="020B0706030402020204" pitchFamily="34" charset="0"/>
                <a:ea typeface="+mj-ea"/>
              </a:rPr>
              <a:t>Oral Contracts Are Enforceable</a:t>
            </a:r>
          </a:p>
        </p:txBody>
      </p:sp>
      <p:sp>
        <p:nvSpPr>
          <p:cNvPr id="68611" name="Rectangle 1027">
            <a:extLst>
              <a:ext uri="{FF2B5EF4-FFF2-40B4-BE49-F238E27FC236}">
                <a16:creationId xmlns:a16="http://schemas.microsoft.com/office/drawing/2014/main" id="{9D842376-8DFE-4823-8A38-41BBF2C77CD0}"/>
              </a:ext>
            </a:extLst>
          </p:cNvPr>
          <p:cNvSpPr>
            <a:spLocks noGrp="1" noChangeArrowheads="1"/>
          </p:cNvSpPr>
          <p:nvPr>
            <p:ph type="body" idx="4294967295"/>
          </p:nvPr>
        </p:nvSpPr>
        <p:spPr>
          <a:xfrm>
            <a:off x="119063" y="1320800"/>
            <a:ext cx="8982075" cy="4824413"/>
          </a:xfrm>
        </p:spPr>
        <p:txBody>
          <a:bodyPr/>
          <a:lstStyle/>
          <a:p>
            <a:pPr marL="457200" indent="-457200" eaLnBrk="1" hangingPunct="1">
              <a:spcBef>
                <a:spcPts val="1000"/>
              </a:spcBef>
              <a:buFont typeface="Wingdings" panose="05000000000000000000" pitchFamily="2" charset="2"/>
              <a:buChar char="§"/>
              <a:defRPr/>
            </a:pPr>
            <a:r>
              <a:rPr lang="en-US" dirty="0">
                <a:latin typeface="Franklin Gothic Demi Cond" panose="020B0706030402020204" pitchFamily="34" charset="0"/>
                <a:ea typeface="+mn-ea"/>
              </a:rPr>
              <a:t>Proof of terms often difficult, and subject to different statute of limitations.  Sometimes disfavored.</a:t>
            </a:r>
          </a:p>
          <a:p>
            <a:pPr marL="457200" indent="-457200" eaLnBrk="1" hangingPunct="1">
              <a:spcBef>
                <a:spcPts val="1000"/>
              </a:spcBef>
              <a:buFont typeface="Wingdings" panose="05000000000000000000" pitchFamily="2" charset="2"/>
              <a:buChar char="§"/>
              <a:defRPr/>
            </a:pPr>
            <a:r>
              <a:rPr lang="en-US" dirty="0">
                <a:latin typeface="Franklin Gothic Demi Cond" panose="020B0706030402020204" pitchFamily="34" charset="0"/>
                <a:ea typeface="+mn-ea"/>
              </a:rPr>
              <a:t>Elements of proof are the same:  offer, acceptance, consideration, breach, and damages.</a:t>
            </a:r>
          </a:p>
          <a:p>
            <a:pPr marL="457200" indent="-457200" eaLnBrk="1" hangingPunct="1">
              <a:spcBef>
                <a:spcPts val="1000"/>
              </a:spcBef>
              <a:buFont typeface="Wingdings" panose="05000000000000000000" pitchFamily="2" charset="2"/>
              <a:buChar char="§"/>
              <a:defRPr/>
            </a:pPr>
            <a:r>
              <a:rPr lang="en-US" dirty="0">
                <a:latin typeface="Franklin Gothic Demi Cond" panose="020B0706030402020204" pitchFamily="34" charset="0"/>
                <a:ea typeface="+mn-ea"/>
              </a:rPr>
              <a:t>Although more evidentiary problems can arise, oral agreements are valid.</a:t>
            </a:r>
          </a:p>
          <a:p>
            <a:pPr marL="457200" indent="-457200" eaLnBrk="1" hangingPunct="1">
              <a:spcBef>
                <a:spcPts val="1000"/>
              </a:spcBef>
              <a:buFont typeface="Wingdings" panose="05000000000000000000" pitchFamily="2" charset="2"/>
              <a:buChar char="§"/>
              <a:defRPr/>
            </a:pPr>
            <a:r>
              <a:rPr lang="en-US" dirty="0">
                <a:latin typeface="Franklin Gothic Demi Cond" panose="020B0706030402020204" pitchFamily="34" charset="0"/>
                <a:ea typeface="+mn-ea"/>
              </a:rPr>
              <a:t>Oral contract can prove better than a bad written contract.</a:t>
            </a:r>
          </a:p>
        </p:txBody>
      </p:sp>
      <p:pic>
        <p:nvPicPr>
          <p:cNvPr id="23557" name="Picture 8" descr="Electronic Representatives Association">
            <a:extLst>
              <a:ext uri="{FF2B5EF4-FFF2-40B4-BE49-F238E27FC236}">
                <a16:creationId xmlns:a16="http://schemas.microsoft.com/office/drawing/2014/main" id="{288CB61A-6FB2-48D8-96DB-CCEEC34291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063" y="6234113"/>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5">
            <a:extLst>
              <a:ext uri="{FF2B5EF4-FFF2-40B4-BE49-F238E27FC236}">
                <a16:creationId xmlns:a16="http://schemas.microsoft.com/office/drawing/2014/main" id="{D7510EFF-0EDE-4C70-9C26-79B2F2CCE3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13725" y="5837238"/>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7C51BBF7-2DDB-4B81-9172-CE8E7E1FA2E5}"/>
              </a:ext>
            </a:extLst>
          </p:cNvPr>
          <p:cNvSpPr>
            <a:spLocks noGrp="1" noChangeArrowheads="1"/>
          </p:cNvSpPr>
          <p:nvPr>
            <p:ph type="title" idx="4294967295"/>
          </p:nvPr>
        </p:nvSpPr>
        <p:spPr>
          <a:xfrm>
            <a:off x="0" y="152400"/>
            <a:ext cx="9144000" cy="708025"/>
          </a:xfrm>
          <a:solidFill>
            <a:schemeClr val="accent4"/>
          </a:solidFill>
        </p:spPr>
        <p:txBody>
          <a:bodyPr anchor="b">
            <a:spAutoFit/>
          </a:bodyPr>
          <a:lstStyle/>
          <a:p>
            <a:pPr eaLnBrk="1" hangingPunct="1">
              <a:defRPr/>
            </a:pPr>
            <a:r>
              <a:rPr lang="en-US" sz="4000" dirty="0">
                <a:solidFill>
                  <a:schemeClr val="bg1"/>
                </a:solidFill>
                <a:latin typeface="Franklin Gothic Demi Cond" panose="020B0706030402020204" pitchFamily="34" charset="0"/>
                <a:ea typeface="+mj-ea"/>
              </a:rPr>
              <a:t>Possible Extra-Contractual Remedies</a:t>
            </a:r>
          </a:p>
        </p:txBody>
      </p:sp>
      <p:sp>
        <p:nvSpPr>
          <p:cNvPr id="25603" name="Rectangle 3">
            <a:extLst>
              <a:ext uri="{FF2B5EF4-FFF2-40B4-BE49-F238E27FC236}">
                <a16:creationId xmlns:a16="http://schemas.microsoft.com/office/drawing/2014/main" id="{E5FEDEE6-B14D-4551-888B-2A5484F0227E}"/>
              </a:ext>
            </a:extLst>
          </p:cNvPr>
          <p:cNvSpPr>
            <a:spLocks noGrp="1" noChangeArrowheads="1"/>
          </p:cNvSpPr>
          <p:nvPr>
            <p:ph type="body" idx="4294967295"/>
          </p:nvPr>
        </p:nvSpPr>
        <p:spPr>
          <a:xfrm>
            <a:off x="457200" y="1358900"/>
            <a:ext cx="8534400" cy="4876800"/>
          </a:xfrm>
        </p:spPr>
        <p:txBody>
          <a:bodyPr/>
          <a:lstStyle/>
          <a:p>
            <a:pPr eaLnBrk="1" hangingPunct="1">
              <a:buFont typeface="Wingdings" panose="05000000000000000000" pitchFamily="2" charset="2"/>
              <a:buChar char="§"/>
            </a:pPr>
            <a:r>
              <a:rPr lang="en-US" altLang="en-US" sz="3600">
                <a:solidFill>
                  <a:schemeClr val="bg1"/>
                </a:solidFill>
                <a:latin typeface="Franklin Gothic Demi Cond" panose="020B0706030402020204" pitchFamily="34" charset="0"/>
                <a:cs typeface="Tahoma" panose="020B0604030504040204" pitchFamily="34" charset="0"/>
              </a:rPr>
              <a:t>Common Law Procuring Cause Theory</a:t>
            </a:r>
          </a:p>
          <a:p>
            <a:pPr eaLnBrk="1" hangingPunct="1">
              <a:buFont typeface="Wingdings" panose="05000000000000000000" pitchFamily="2" charset="2"/>
              <a:buChar char="§"/>
            </a:pPr>
            <a:r>
              <a:rPr lang="en-US" altLang="en-US" sz="3600">
                <a:solidFill>
                  <a:schemeClr val="bg1"/>
                </a:solidFill>
                <a:latin typeface="Franklin Gothic Demi Cond" panose="020B0706030402020204" pitchFamily="34" charset="0"/>
              </a:rPr>
              <a:t>Sales Rep Protection Statutes</a:t>
            </a:r>
          </a:p>
          <a:p>
            <a:pPr eaLnBrk="1" hangingPunct="1">
              <a:buFont typeface="Wingdings" panose="05000000000000000000" pitchFamily="2" charset="2"/>
              <a:buChar char="§"/>
            </a:pPr>
            <a:r>
              <a:rPr lang="en-US" altLang="en-US" sz="3600">
                <a:solidFill>
                  <a:schemeClr val="bg1"/>
                </a:solidFill>
                <a:latin typeface="Franklin Gothic Demi Cond" panose="020B0706030402020204" pitchFamily="34" charset="0"/>
                <a:cs typeface="Tahoma" panose="020B0604030504040204" pitchFamily="34" charset="0"/>
              </a:rPr>
              <a:t>Implied Contract</a:t>
            </a:r>
          </a:p>
          <a:p>
            <a:pPr eaLnBrk="1" hangingPunct="1">
              <a:buFont typeface="Wingdings" panose="05000000000000000000" pitchFamily="2" charset="2"/>
              <a:buChar char="§"/>
            </a:pPr>
            <a:r>
              <a:rPr lang="en-US" altLang="en-US" sz="3600">
                <a:solidFill>
                  <a:schemeClr val="bg1"/>
                </a:solidFill>
                <a:latin typeface="Franklin Gothic Demi Cond" panose="020B0706030402020204" pitchFamily="34" charset="0"/>
                <a:cs typeface="Tahoma" panose="020B0604030504040204" pitchFamily="34" charset="0"/>
              </a:rPr>
              <a:t>Unjust Enrichment/Quantum Meruit (if no contractual relationship)</a:t>
            </a:r>
            <a:endParaRPr lang="en-US" altLang="en-US" sz="3600">
              <a:solidFill>
                <a:schemeClr val="bg1"/>
              </a:solidFill>
              <a:latin typeface="Franklin Gothic Demi Cond" panose="020B0706030402020204" pitchFamily="34" charset="0"/>
            </a:endParaRPr>
          </a:p>
          <a:p>
            <a:pPr eaLnBrk="1" hangingPunct="1">
              <a:buFont typeface="Wingdings" panose="05000000000000000000" pitchFamily="2" charset="2"/>
              <a:buChar char="§"/>
            </a:pPr>
            <a:r>
              <a:rPr lang="en-US" altLang="en-US" sz="3600">
                <a:solidFill>
                  <a:schemeClr val="bg1"/>
                </a:solidFill>
                <a:latin typeface="Franklin Gothic Demi Cond" panose="020B0706030402020204" pitchFamily="34" charset="0"/>
                <a:cs typeface="Tahoma" panose="020B0604030504040204" pitchFamily="34" charset="0"/>
              </a:rPr>
              <a:t>Other potential causes of action</a:t>
            </a:r>
          </a:p>
        </p:txBody>
      </p:sp>
      <p:pic>
        <p:nvPicPr>
          <p:cNvPr id="25604" name="Picture 8" descr="Electronic Representatives Association">
            <a:extLst>
              <a:ext uri="{FF2B5EF4-FFF2-40B4-BE49-F238E27FC236}">
                <a16:creationId xmlns:a16="http://schemas.microsoft.com/office/drawing/2014/main" id="{3BAD1FC8-F9E2-476D-8AD2-CC46718893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149975"/>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a:extLst>
              <a:ext uri="{FF2B5EF4-FFF2-40B4-BE49-F238E27FC236}">
                <a16:creationId xmlns:a16="http://schemas.microsoft.com/office/drawing/2014/main" id="{82F0ABA4-491E-48F7-9F58-A58511FCF2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716588"/>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7650" name="Picture 6" descr="Image result for inquiry">
            <a:extLst>
              <a:ext uri="{FF2B5EF4-FFF2-40B4-BE49-F238E27FC236}">
                <a16:creationId xmlns:a16="http://schemas.microsoft.com/office/drawing/2014/main" id="{271442A9-2868-40BF-A60D-6864C624E531}"/>
              </a:ext>
            </a:extLst>
          </p:cNvPr>
          <p:cNvPicPr>
            <a:picLocks noChangeAspect="1" noChangeArrowheads="1"/>
          </p:cNvPicPr>
          <p:nvPr/>
        </p:nvPicPr>
        <p:blipFill>
          <a:blip r:embed="rId3">
            <a:alphaModFix amt="29000"/>
            <a:extLst>
              <a:ext uri="{28A0092B-C50C-407E-A947-70E740481C1C}">
                <a14:useLocalDpi xmlns:a14="http://schemas.microsoft.com/office/drawing/2010/main" val="0"/>
              </a:ext>
            </a:extLst>
          </a:blip>
          <a:srcRect r="35646"/>
          <a:stretch>
            <a:fillRect/>
          </a:stretch>
        </p:blipFill>
        <p:spPr bwMode="auto">
          <a:xfrm>
            <a:off x="0" y="-14288"/>
            <a:ext cx="9174163" cy="687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898" name="Rectangle 2">
            <a:extLst>
              <a:ext uri="{FF2B5EF4-FFF2-40B4-BE49-F238E27FC236}">
                <a16:creationId xmlns:a16="http://schemas.microsoft.com/office/drawing/2014/main" id="{6EC34EEF-7EC5-4452-AFFF-3C9ED8C83C8B}"/>
              </a:ext>
            </a:extLst>
          </p:cNvPr>
          <p:cNvSpPr>
            <a:spLocks noGrp="1" noChangeArrowheads="1"/>
          </p:cNvSpPr>
          <p:nvPr>
            <p:ph type="title" idx="4294967295"/>
          </p:nvPr>
        </p:nvSpPr>
        <p:spPr>
          <a:xfrm>
            <a:off x="228600" y="7938"/>
            <a:ext cx="8347075" cy="830262"/>
          </a:xfrm>
        </p:spPr>
        <p:txBody>
          <a:bodyPr anchor="b">
            <a:spAutoFit/>
          </a:bodyPr>
          <a:lstStyle/>
          <a:p>
            <a:pPr eaLnBrk="1" hangingPunct="1">
              <a:defRPr/>
            </a:pPr>
            <a:r>
              <a:rPr lang="en-US" sz="4800" dirty="0">
                <a:latin typeface="Franklin Gothic Demi Cond" panose="020B0706030402020204" pitchFamily="34" charset="0"/>
                <a:ea typeface="+mj-ea"/>
              </a:rPr>
              <a:t>The Procuring Cause Doctrine</a:t>
            </a:r>
          </a:p>
        </p:txBody>
      </p:sp>
      <p:sp>
        <p:nvSpPr>
          <p:cNvPr id="27652" name="Rectangle 3">
            <a:extLst>
              <a:ext uri="{FF2B5EF4-FFF2-40B4-BE49-F238E27FC236}">
                <a16:creationId xmlns:a16="http://schemas.microsoft.com/office/drawing/2014/main" id="{F92523F6-480F-487C-AB36-15F5C43660C4}"/>
              </a:ext>
            </a:extLst>
          </p:cNvPr>
          <p:cNvSpPr>
            <a:spLocks noGrp="1" noChangeArrowheads="1"/>
          </p:cNvSpPr>
          <p:nvPr>
            <p:ph type="body" idx="4294967295"/>
          </p:nvPr>
        </p:nvSpPr>
        <p:spPr>
          <a:xfrm>
            <a:off x="228600" y="2243535"/>
            <a:ext cx="8763000" cy="3700065"/>
          </a:xfrm>
        </p:spPr>
        <p:txBody>
          <a:bodyPr/>
          <a:lstStyle/>
          <a:p>
            <a:pPr eaLnBrk="1" hangingPunct="1">
              <a:lnSpc>
                <a:spcPct val="90000"/>
              </a:lnSpc>
              <a:buFontTx/>
              <a:buNone/>
            </a:pPr>
            <a:r>
              <a:rPr lang="en-US" altLang="en-US" sz="4400" dirty="0">
                <a:latin typeface="Franklin Gothic Demi Cond" panose="020B0706030402020204" pitchFamily="34" charset="0"/>
              </a:rPr>
              <a:t>	Under the procuring cause doctrine, a party “may be entitled to commission on sales made after termination of a contract if that party procured the sales through its activities prior to termination.”</a:t>
            </a:r>
          </a:p>
        </p:txBody>
      </p:sp>
      <p:pic>
        <p:nvPicPr>
          <p:cNvPr id="27653" name="Picture 8" descr="Electronic Representatives Association">
            <a:extLst>
              <a:ext uri="{FF2B5EF4-FFF2-40B4-BE49-F238E27FC236}">
                <a16:creationId xmlns:a16="http://schemas.microsoft.com/office/drawing/2014/main" id="{E712C4A1-B3FE-42DE-819A-3966D60C90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5">
            <a:extLst>
              <a:ext uri="{FF2B5EF4-FFF2-40B4-BE49-F238E27FC236}">
                <a16:creationId xmlns:a16="http://schemas.microsoft.com/office/drawing/2014/main" id="{578FAE37-1A78-430A-AE20-06EDB6B8B14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534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F13D9BF4-8505-4754-BB3A-E38C1B57ECC9}"/>
              </a:ext>
            </a:extLst>
          </p:cNvPr>
          <p:cNvSpPr txBox="1">
            <a:spLocks noChangeArrowheads="1"/>
          </p:cNvSpPr>
          <p:nvPr/>
        </p:nvSpPr>
        <p:spPr bwMode="auto">
          <a:xfrm>
            <a:off x="76200" y="1160175"/>
            <a:ext cx="8915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itchFamily="-109" charset="0"/>
              </a:defRPr>
            </a:lvl6pPr>
            <a:lvl7pPr marL="914400" algn="ctr" rtl="0" fontAlgn="base">
              <a:spcBef>
                <a:spcPct val="0"/>
              </a:spcBef>
              <a:spcAft>
                <a:spcPct val="0"/>
              </a:spcAft>
              <a:defRPr sz="4400">
                <a:solidFill>
                  <a:schemeClr val="tx2"/>
                </a:solidFill>
                <a:latin typeface="Arial" pitchFamily="-109" charset="0"/>
              </a:defRPr>
            </a:lvl7pPr>
            <a:lvl8pPr marL="1371600" algn="ctr" rtl="0" fontAlgn="base">
              <a:spcBef>
                <a:spcPct val="0"/>
              </a:spcBef>
              <a:spcAft>
                <a:spcPct val="0"/>
              </a:spcAft>
              <a:defRPr sz="4400">
                <a:solidFill>
                  <a:schemeClr val="tx2"/>
                </a:solidFill>
                <a:latin typeface="Arial" pitchFamily="-109" charset="0"/>
              </a:defRPr>
            </a:lvl8pPr>
            <a:lvl9pPr marL="1828800" algn="ctr" rtl="0" fontAlgn="base">
              <a:spcBef>
                <a:spcPct val="0"/>
              </a:spcBef>
              <a:spcAft>
                <a:spcPct val="0"/>
              </a:spcAft>
              <a:defRPr sz="4400">
                <a:solidFill>
                  <a:schemeClr val="tx2"/>
                </a:solidFill>
                <a:latin typeface="Arial" pitchFamily="-109" charset="0"/>
              </a:defRPr>
            </a:lvl9pPr>
          </a:lstStyle>
          <a:p>
            <a:pPr eaLnBrk="1" hangingPunct="1">
              <a:defRPr/>
            </a:pPr>
            <a:r>
              <a:rPr lang="en-US" sz="6000" kern="0" dirty="0">
                <a:latin typeface="Franklin Gothic Demi Cond" panose="020B0706030402020204" pitchFamily="34" charset="0"/>
                <a:ea typeface="+mj-ea"/>
              </a:rPr>
              <a:t>WHAT IS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9698" name="Picture 5" descr="Image result for STATE TO STATE">
            <a:extLst>
              <a:ext uri="{FF2B5EF4-FFF2-40B4-BE49-F238E27FC236}">
                <a16:creationId xmlns:a16="http://schemas.microsoft.com/office/drawing/2014/main" id="{78E6A065-585C-48EC-8520-2A0F400C9757}"/>
              </a:ext>
            </a:extLst>
          </p:cNvPr>
          <p:cNvPicPr>
            <a:picLocks noChangeAspect="1" noChangeArrowheads="1"/>
          </p:cNvPicPr>
          <p:nvPr/>
        </p:nvPicPr>
        <p:blipFill>
          <a:blip r:embed="rId3">
            <a:alphaModFix amt="44000"/>
            <a:extLst>
              <a:ext uri="{28A0092B-C50C-407E-A947-70E740481C1C}">
                <a14:useLocalDpi xmlns:a14="http://schemas.microsoft.com/office/drawing/2010/main" val="0"/>
              </a:ext>
            </a:extLst>
          </a:blip>
          <a:srcRect/>
          <a:stretch>
            <a:fillRect/>
          </a:stretch>
        </p:blipFill>
        <p:spPr bwMode="auto">
          <a:xfrm>
            <a:off x="1295400" y="1566863"/>
            <a:ext cx="6383338" cy="468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4" name="Rectangle 1026">
            <a:extLst>
              <a:ext uri="{FF2B5EF4-FFF2-40B4-BE49-F238E27FC236}">
                <a16:creationId xmlns:a16="http://schemas.microsoft.com/office/drawing/2014/main" id="{96FBA06D-936B-4987-A361-1833948BFC77}"/>
              </a:ext>
            </a:extLst>
          </p:cNvPr>
          <p:cNvSpPr>
            <a:spLocks noGrp="1" noChangeArrowheads="1"/>
          </p:cNvSpPr>
          <p:nvPr>
            <p:ph type="title" idx="4294967295"/>
          </p:nvPr>
        </p:nvSpPr>
        <p:spPr>
          <a:xfrm>
            <a:off x="161925" y="0"/>
            <a:ext cx="8915400" cy="830263"/>
          </a:xfrm>
        </p:spPr>
        <p:txBody>
          <a:bodyPr anchor="b">
            <a:spAutoFit/>
          </a:bodyPr>
          <a:lstStyle/>
          <a:p>
            <a:pPr eaLnBrk="1" hangingPunct="1">
              <a:defRPr/>
            </a:pPr>
            <a:r>
              <a:rPr lang="en-US" sz="4800" dirty="0">
                <a:solidFill>
                  <a:schemeClr val="tx1"/>
                </a:solidFill>
                <a:latin typeface="Franklin Gothic Demi Cond" panose="020B0706030402020204" pitchFamily="34" charset="0"/>
                <a:ea typeface="+mj-ea"/>
              </a:rPr>
              <a:t>The Procuring Cause Doctrine</a:t>
            </a:r>
          </a:p>
        </p:txBody>
      </p:sp>
      <p:sp>
        <p:nvSpPr>
          <p:cNvPr id="29700" name="Rectangle 1027">
            <a:extLst>
              <a:ext uri="{FF2B5EF4-FFF2-40B4-BE49-F238E27FC236}">
                <a16:creationId xmlns:a16="http://schemas.microsoft.com/office/drawing/2014/main" id="{05960959-727F-4607-8E0A-062519A59770}"/>
              </a:ext>
            </a:extLst>
          </p:cNvPr>
          <p:cNvSpPr>
            <a:spLocks noGrp="1" noChangeArrowheads="1"/>
          </p:cNvSpPr>
          <p:nvPr>
            <p:ph type="body" idx="4294967295"/>
          </p:nvPr>
        </p:nvSpPr>
        <p:spPr>
          <a:xfrm>
            <a:off x="228601" y="1366837"/>
            <a:ext cx="8915400" cy="1985963"/>
          </a:xfrm>
        </p:spPr>
        <p:txBody>
          <a:bodyPr/>
          <a:lstStyle/>
          <a:p>
            <a:pPr marL="0" indent="0" eaLnBrk="1" hangingPunct="1">
              <a:lnSpc>
                <a:spcPct val="80000"/>
              </a:lnSpc>
              <a:buFontTx/>
              <a:buNone/>
            </a:pPr>
            <a:r>
              <a:rPr lang="en-US" altLang="en-US" sz="4400" dirty="0">
                <a:latin typeface="Franklin Gothic Demi Cond" panose="020B0706030402020204" pitchFamily="34" charset="0"/>
              </a:rPr>
              <a:t>Common Law Doctrine enabling reps to recover commissions </a:t>
            </a:r>
            <a:r>
              <a:rPr lang="en-US" altLang="en-US" sz="4400" u="sng" dirty="0">
                <a:latin typeface="Franklin Gothic Demi Cond" panose="020B0706030402020204" pitchFamily="34" charset="0"/>
              </a:rPr>
              <a:t>unless contract specifically limits post-termination rights</a:t>
            </a:r>
            <a:r>
              <a:rPr lang="en-US" altLang="en-US" sz="4400" dirty="0">
                <a:latin typeface="Franklin Gothic Demi Cond" panose="020B0706030402020204" pitchFamily="34" charset="0"/>
              </a:rPr>
              <a:t>.  Varies state to state.</a:t>
            </a:r>
          </a:p>
          <a:p>
            <a:pPr marL="0" indent="0" eaLnBrk="1" hangingPunct="1">
              <a:lnSpc>
                <a:spcPct val="80000"/>
              </a:lnSpc>
              <a:buFontTx/>
              <a:buNone/>
            </a:pPr>
            <a:endParaRPr lang="en-US" altLang="en-US" sz="4400" dirty="0">
              <a:latin typeface="Franklin Gothic Demi Cond" panose="020B0706030402020204" pitchFamily="34" charset="0"/>
            </a:endParaRPr>
          </a:p>
          <a:p>
            <a:pPr marL="0" indent="0" eaLnBrk="1" hangingPunct="1">
              <a:lnSpc>
                <a:spcPct val="80000"/>
              </a:lnSpc>
              <a:buFontTx/>
              <a:buNone/>
            </a:pPr>
            <a:endParaRPr lang="en-US" altLang="en-US" sz="4400" dirty="0">
              <a:latin typeface="Franklin Gothic Demi Cond" panose="020B0706030402020204" pitchFamily="34" charset="0"/>
            </a:endParaRPr>
          </a:p>
          <a:p>
            <a:pPr marL="0" indent="0" eaLnBrk="1" hangingPunct="1">
              <a:lnSpc>
                <a:spcPct val="80000"/>
              </a:lnSpc>
              <a:buFontTx/>
              <a:buNone/>
            </a:pPr>
            <a:endParaRPr lang="en-US" altLang="en-US" sz="4400" dirty="0">
              <a:latin typeface="Franklin Gothic Demi Cond" panose="020B0706030402020204" pitchFamily="34" charset="0"/>
            </a:endParaRPr>
          </a:p>
        </p:txBody>
      </p:sp>
      <p:pic>
        <p:nvPicPr>
          <p:cNvPr id="29701" name="Picture 8" descr="Electronic Representatives Association">
            <a:extLst>
              <a:ext uri="{FF2B5EF4-FFF2-40B4-BE49-F238E27FC236}">
                <a16:creationId xmlns:a16="http://schemas.microsoft.com/office/drawing/2014/main" id="{3E30B72A-85D8-4065-AEAF-1829D3E9F71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4">
            <a:extLst>
              <a:ext uri="{FF2B5EF4-FFF2-40B4-BE49-F238E27FC236}">
                <a16:creationId xmlns:a16="http://schemas.microsoft.com/office/drawing/2014/main" id="{CDDBFBE9-91D1-414C-9B79-1F540550B9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26413" y="5800725"/>
            <a:ext cx="1066800"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3" name="TextBox 1">
            <a:extLst>
              <a:ext uri="{FF2B5EF4-FFF2-40B4-BE49-F238E27FC236}">
                <a16:creationId xmlns:a16="http://schemas.microsoft.com/office/drawing/2014/main" id="{DBD59AE2-B868-40EF-B2FF-42722EA4F615}"/>
              </a:ext>
            </a:extLst>
          </p:cNvPr>
          <p:cNvSpPr txBox="1">
            <a:spLocks noChangeArrowheads="1"/>
          </p:cNvSpPr>
          <p:nvPr/>
        </p:nvSpPr>
        <p:spPr bwMode="auto">
          <a:xfrm>
            <a:off x="304800" y="3813989"/>
            <a:ext cx="8915400" cy="2739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Times New Roman" panose="02020603050405020304" pitchFamily="18" charset="0"/>
                <a:ea typeface="ＭＳ Ｐゴシック" panose="020B0600070205080204" pitchFamily="34" charset="-128"/>
              </a:defRPr>
            </a:lvl1pPr>
            <a:lvl2pPr marL="742950" indent="-285750">
              <a:defRPr sz="3600">
                <a:solidFill>
                  <a:schemeClr val="tx1"/>
                </a:solidFill>
                <a:latin typeface="Times New Roman" panose="02020603050405020304" pitchFamily="18" charset="0"/>
                <a:ea typeface="ＭＳ Ｐゴシック" panose="020B0600070205080204" pitchFamily="34" charset="-128"/>
              </a:defRPr>
            </a:lvl2pPr>
            <a:lvl3pPr marL="1143000" indent="-228600">
              <a:defRPr sz="3600">
                <a:solidFill>
                  <a:schemeClr val="tx1"/>
                </a:solidFill>
                <a:latin typeface="Times New Roman" panose="02020603050405020304" pitchFamily="18" charset="0"/>
                <a:ea typeface="ＭＳ Ｐゴシック" panose="020B0600070205080204" pitchFamily="34" charset="-128"/>
              </a:defRPr>
            </a:lvl3pPr>
            <a:lvl4pPr marL="1600200" indent="-228600">
              <a:defRPr sz="3600">
                <a:solidFill>
                  <a:schemeClr val="tx1"/>
                </a:solidFill>
                <a:latin typeface="Times New Roman" panose="02020603050405020304" pitchFamily="18" charset="0"/>
                <a:ea typeface="ＭＳ Ｐゴシック" panose="020B0600070205080204" pitchFamily="34" charset="-128"/>
              </a:defRPr>
            </a:lvl4pPr>
            <a:lvl5pPr marL="2057400" indent="-228600">
              <a:defRPr sz="36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r>
              <a:rPr lang="en-US" altLang="en-US" sz="4400" dirty="0">
                <a:latin typeface="Franklin Gothic Demi Cond" panose="020B0706030402020204" pitchFamily="34" charset="0"/>
              </a:rPr>
              <a:t>An equitable doctrine designed to prevent opportunistic termination by a principal.</a:t>
            </a:r>
          </a:p>
          <a:p>
            <a:endParaRPr lang="en-US" altLang="en-US" sz="4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65F13608-EB1B-4CAE-A007-09585CCE3291}"/>
              </a:ext>
            </a:extLst>
          </p:cNvPr>
          <p:cNvSpPr>
            <a:spLocks noGrp="1" noChangeArrowheads="1"/>
          </p:cNvSpPr>
          <p:nvPr>
            <p:ph type="title"/>
          </p:nvPr>
        </p:nvSpPr>
        <p:spPr>
          <a:xfrm>
            <a:off x="-3175" y="28575"/>
            <a:ext cx="9144000" cy="1143000"/>
          </a:xfrm>
        </p:spPr>
        <p:txBody>
          <a:bodyPr/>
          <a:lstStyle/>
          <a:p>
            <a:pPr eaLnBrk="1" hangingPunct="1"/>
            <a:r>
              <a:rPr lang="en-US" altLang="en-US">
                <a:solidFill>
                  <a:schemeClr val="bg1"/>
                </a:solidFill>
                <a:latin typeface="Franklin Gothic Demi Cond" panose="020B0706030402020204" pitchFamily="34" charset="0"/>
              </a:rPr>
              <a:t>Termination Clause</a:t>
            </a:r>
          </a:p>
        </p:txBody>
      </p:sp>
      <p:sp>
        <p:nvSpPr>
          <p:cNvPr id="195587" name="Rectangle 3">
            <a:extLst>
              <a:ext uri="{FF2B5EF4-FFF2-40B4-BE49-F238E27FC236}">
                <a16:creationId xmlns:a16="http://schemas.microsoft.com/office/drawing/2014/main" id="{8F8379E7-BFF3-46AD-A35E-1CE981088498}"/>
              </a:ext>
            </a:extLst>
          </p:cNvPr>
          <p:cNvSpPr>
            <a:spLocks noGrp="1" noChangeArrowheads="1"/>
          </p:cNvSpPr>
          <p:nvPr>
            <p:ph idx="1"/>
          </p:nvPr>
        </p:nvSpPr>
        <p:spPr>
          <a:xfrm>
            <a:off x="161925" y="1165225"/>
            <a:ext cx="8978900" cy="5235575"/>
          </a:xfrm>
        </p:spPr>
        <p:txBody>
          <a:bodyPr/>
          <a:lstStyle/>
          <a:p>
            <a:pPr eaLnBrk="1" hangingPunct="1">
              <a:buFontTx/>
              <a:buNone/>
              <a:defRPr/>
            </a:pPr>
            <a:r>
              <a:rPr lang="en-US" altLang="en-US" u="sng" dirty="0">
                <a:solidFill>
                  <a:schemeClr val="bg1"/>
                </a:solidFill>
                <a:latin typeface="Franklin Gothic Demi Cond" panose="020B0706030402020204" pitchFamily="34" charset="0"/>
              </a:rPr>
              <a:t>Termination</a:t>
            </a:r>
          </a:p>
          <a:p>
            <a:pPr eaLnBrk="1" hangingPunct="1">
              <a:buFontTx/>
              <a:buNone/>
              <a:defRPr/>
            </a:pPr>
            <a:endParaRPr lang="en-US" altLang="en-US" sz="1200" dirty="0">
              <a:solidFill>
                <a:schemeClr val="bg1"/>
              </a:solidFill>
              <a:latin typeface="Franklin Gothic Demi Cond" panose="020B0706030402020204" pitchFamily="34" charset="0"/>
            </a:endParaRPr>
          </a:p>
          <a:p>
            <a:pPr marL="0" indent="0" eaLnBrk="1" hangingPunct="1">
              <a:spcBef>
                <a:spcPts val="0"/>
              </a:spcBef>
              <a:buFontTx/>
              <a:buNone/>
              <a:defRPr/>
            </a:pPr>
            <a:r>
              <a:rPr lang="en-US" altLang="en-US" dirty="0">
                <a:solidFill>
                  <a:schemeClr val="bg1"/>
                </a:solidFill>
                <a:latin typeface="Franklin Gothic Demi Cond" panose="020B0706030402020204" pitchFamily="34" charset="0"/>
              </a:rPr>
              <a:t>This agreement shall commence on the date it is executed and shall continue until terminated by either party giving the other not less than 30 days prior written notice.</a:t>
            </a:r>
          </a:p>
          <a:p>
            <a:pPr marL="0" indent="0" eaLnBrk="1" hangingPunct="1">
              <a:spcBef>
                <a:spcPts val="0"/>
              </a:spcBef>
              <a:buFontTx/>
              <a:buNone/>
              <a:defRPr/>
            </a:pPr>
            <a:endParaRPr lang="en-US" altLang="en-US" sz="1600" dirty="0">
              <a:solidFill>
                <a:schemeClr val="bg1"/>
              </a:solidFill>
              <a:latin typeface="Franklin Gothic Demi Cond" panose="020B0706030402020204" pitchFamily="34" charset="0"/>
            </a:endParaRPr>
          </a:p>
          <a:p>
            <a:pPr marL="0" indent="0" eaLnBrk="1" hangingPunct="1">
              <a:spcBef>
                <a:spcPts val="0"/>
              </a:spcBef>
              <a:buFontTx/>
              <a:buNone/>
              <a:defRPr/>
            </a:pPr>
            <a:endParaRPr lang="en-US" altLang="en-US" sz="1600" dirty="0">
              <a:solidFill>
                <a:schemeClr val="bg1"/>
              </a:solidFill>
              <a:latin typeface="Franklin Gothic Demi Cond" panose="020B0706030402020204" pitchFamily="34" charset="0"/>
            </a:endParaRPr>
          </a:p>
          <a:p>
            <a:pPr marL="0" indent="0" eaLnBrk="1" hangingPunct="1">
              <a:spcBef>
                <a:spcPts val="0"/>
              </a:spcBef>
              <a:buFontTx/>
              <a:buNone/>
              <a:defRPr/>
            </a:pPr>
            <a:r>
              <a:rPr lang="en-US" altLang="en-US" dirty="0">
                <a:solidFill>
                  <a:schemeClr val="bg1"/>
                </a:solidFill>
                <a:latin typeface="Franklin Gothic Demi Cond" panose="020B0706030402020204" pitchFamily="34" charset="0"/>
              </a:rPr>
              <a:t>Upon termination, commissions shall be paid on purchase orders placed and shipments made up to the effective date of termination.</a:t>
            </a:r>
            <a:endParaRPr lang="en-US" altLang="en-US" u="sng" dirty="0">
              <a:solidFill>
                <a:schemeClr val="bg1"/>
              </a:solidFill>
              <a:latin typeface="Franklin Gothic Demi Cond" panose="020B0706030402020204" pitchFamily="34" charset="0"/>
            </a:endParaRPr>
          </a:p>
        </p:txBody>
      </p:sp>
      <p:pic>
        <p:nvPicPr>
          <p:cNvPr id="35844" name="Picture 8" descr="Electronic Representatives Association">
            <a:extLst>
              <a:ext uri="{FF2B5EF4-FFF2-40B4-BE49-F238E27FC236}">
                <a16:creationId xmlns:a16="http://schemas.microsoft.com/office/drawing/2014/main" id="{ED2D95E0-2279-45E1-A222-74702EC298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a:extLst>
              <a:ext uri="{FF2B5EF4-FFF2-40B4-BE49-F238E27FC236}">
                <a16:creationId xmlns:a16="http://schemas.microsoft.com/office/drawing/2014/main" id="{5023AD8B-B6E8-4720-A58E-AF71CB10C7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788025"/>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95586"/>
                                        </p:tgtEl>
                                        <p:attrNameLst>
                                          <p:attrName>style.visibility</p:attrName>
                                        </p:attrNameLst>
                                      </p:cBhvr>
                                      <p:to>
                                        <p:strVal val="visible"/>
                                      </p:to>
                                    </p:set>
                                    <p:anim calcmode="lin" valueType="num">
                                      <p:cBhvr>
                                        <p:cTn id="7" dur="500" fill="hold"/>
                                        <p:tgtEl>
                                          <p:spTgt spid="195586"/>
                                        </p:tgtEl>
                                        <p:attrNameLst>
                                          <p:attrName>ppt_w</p:attrName>
                                        </p:attrNameLst>
                                      </p:cBhvr>
                                      <p:tavLst>
                                        <p:tav tm="0">
                                          <p:val>
                                            <p:fltVal val="0"/>
                                          </p:val>
                                        </p:tav>
                                        <p:tav tm="100000">
                                          <p:val>
                                            <p:strVal val="#ppt_w"/>
                                          </p:val>
                                        </p:tav>
                                      </p:tavLst>
                                    </p:anim>
                                    <p:anim calcmode="lin" valueType="num">
                                      <p:cBhvr>
                                        <p:cTn id="8" dur="500" fill="hold"/>
                                        <p:tgtEl>
                                          <p:spTgt spid="195586"/>
                                        </p:tgtEl>
                                        <p:attrNameLst>
                                          <p:attrName>ppt_h</p:attrName>
                                        </p:attrNameLst>
                                      </p:cBhvr>
                                      <p:tavLst>
                                        <p:tav tm="0">
                                          <p:val>
                                            <p:fltVal val="0"/>
                                          </p:val>
                                        </p:tav>
                                        <p:tav tm="100000">
                                          <p:val>
                                            <p:strVal val="#ppt_h"/>
                                          </p:val>
                                        </p:tav>
                                      </p:tavLst>
                                    </p:anim>
                                    <p:animEffect transition="in" filter="fade">
                                      <p:cBhvr>
                                        <p:cTn id="9" dur="500"/>
                                        <p:tgtEl>
                                          <p:spTgt spid="195586"/>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95587">
                                            <p:txEl>
                                              <p:pRg st="0" end="0"/>
                                            </p:txEl>
                                          </p:spTgt>
                                        </p:tgtEl>
                                        <p:attrNameLst>
                                          <p:attrName>style.visibility</p:attrName>
                                        </p:attrNameLst>
                                      </p:cBhvr>
                                      <p:to>
                                        <p:strVal val="visible"/>
                                      </p:to>
                                    </p:set>
                                    <p:animEffect transition="in" filter="fade">
                                      <p:cBhvr>
                                        <p:cTn id="14" dur="1000">
                                          <p:stCondLst>
                                            <p:cond delay="0"/>
                                          </p:stCondLst>
                                        </p:cTn>
                                        <p:tgtEl>
                                          <p:spTgt spid="195587">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5587">
                                            <p:txEl>
                                              <p:pRg st="2" end="2"/>
                                            </p:txEl>
                                          </p:spTgt>
                                        </p:tgtEl>
                                        <p:attrNameLst>
                                          <p:attrName>style.visibility</p:attrName>
                                        </p:attrNameLst>
                                      </p:cBhvr>
                                      <p:to>
                                        <p:strVal val="visible"/>
                                      </p:to>
                                    </p:set>
                                    <p:animEffect transition="in" filter="fade">
                                      <p:cBhvr>
                                        <p:cTn id="19" dur="1000">
                                          <p:stCondLst>
                                            <p:cond delay="0"/>
                                          </p:stCondLst>
                                        </p:cTn>
                                        <p:tgtEl>
                                          <p:spTgt spid="195587">
                                            <p:txEl>
                                              <p:pRg st="2" end="2"/>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195587">
                                            <p:txEl>
                                              <p:pRg st="5" end="5"/>
                                            </p:txEl>
                                          </p:spTgt>
                                        </p:tgtEl>
                                        <p:attrNameLst>
                                          <p:attrName>style.visibility</p:attrName>
                                        </p:attrNameLst>
                                      </p:cBhvr>
                                      <p:to>
                                        <p:strVal val="visible"/>
                                      </p:to>
                                    </p:set>
                                    <p:animEffect transition="in" filter="fade">
                                      <p:cBhvr>
                                        <p:cTn id="24" dur="1000">
                                          <p:stCondLst>
                                            <p:cond delay="0"/>
                                          </p:stCondLst>
                                        </p:cTn>
                                        <p:tgtEl>
                                          <p:spTgt spid="1955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6" grpId="0"/>
      <p:bldP spid="195587" grpId="0" build="p"/>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2456AE49-C51D-467B-ACD8-FCC1DF0EE168}"/>
              </a:ext>
            </a:extLst>
          </p:cNvPr>
          <p:cNvSpPr>
            <a:spLocks noGrp="1" noChangeArrowheads="1"/>
          </p:cNvSpPr>
          <p:nvPr>
            <p:ph type="title" idx="4294967295"/>
          </p:nvPr>
        </p:nvSpPr>
        <p:spPr>
          <a:xfrm>
            <a:off x="0" y="60325"/>
            <a:ext cx="9144000" cy="769938"/>
          </a:xfrm>
        </p:spPr>
        <p:txBody>
          <a:bodyPr anchor="b">
            <a:spAutoFit/>
          </a:bodyPr>
          <a:lstStyle/>
          <a:p>
            <a:pPr eaLnBrk="1" hangingPunct="1"/>
            <a:r>
              <a:rPr lang="en-US" altLang="en-US">
                <a:latin typeface="Franklin Gothic Demi Cond" panose="020B0706030402020204" pitchFamily="34" charset="0"/>
              </a:rPr>
              <a:t>Manufacturers’ Usual Arguments</a:t>
            </a:r>
          </a:p>
        </p:txBody>
      </p:sp>
      <p:sp>
        <p:nvSpPr>
          <p:cNvPr id="75779" name="Rectangle 3">
            <a:extLst>
              <a:ext uri="{FF2B5EF4-FFF2-40B4-BE49-F238E27FC236}">
                <a16:creationId xmlns:a16="http://schemas.microsoft.com/office/drawing/2014/main" id="{EC30FFCF-3A3B-434A-A65A-E9C44B5242B3}"/>
              </a:ext>
            </a:extLst>
          </p:cNvPr>
          <p:cNvSpPr>
            <a:spLocks noGrp="1" noChangeArrowheads="1"/>
          </p:cNvSpPr>
          <p:nvPr>
            <p:ph type="body" idx="4294967295"/>
          </p:nvPr>
        </p:nvSpPr>
        <p:spPr>
          <a:xfrm>
            <a:off x="161925" y="1100138"/>
            <a:ext cx="8829675" cy="4876800"/>
          </a:xfrm>
        </p:spPr>
        <p:txBody>
          <a:bodyPr/>
          <a:lstStyle/>
          <a:p>
            <a:pPr eaLnBrk="1" hangingPunct="1">
              <a:buFont typeface="Wingdings" panose="05000000000000000000" pitchFamily="2" charset="2"/>
              <a:buChar char="§"/>
              <a:defRPr/>
            </a:pPr>
            <a:r>
              <a:rPr lang="en-US" sz="3600" dirty="0">
                <a:latin typeface="Franklin Gothic Demi Cond" panose="020B0706030402020204" pitchFamily="34" charset="0"/>
                <a:ea typeface="+mn-ea"/>
              </a:rPr>
              <a:t>The contract says nothing about paying the Rep post-termination commissions.</a:t>
            </a:r>
          </a:p>
        </p:txBody>
      </p:sp>
      <p:pic>
        <p:nvPicPr>
          <p:cNvPr id="37892" name="Picture 8" descr="Electronic Representatives Association">
            <a:extLst>
              <a:ext uri="{FF2B5EF4-FFF2-40B4-BE49-F238E27FC236}">
                <a16:creationId xmlns:a16="http://schemas.microsoft.com/office/drawing/2014/main" id="{0D651687-A241-44D6-BACC-511239C73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3" name="Picture 4">
            <a:extLst>
              <a:ext uri="{FF2B5EF4-FFF2-40B4-BE49-F238E27FC236}">
                <a16:creationId xmlns:a16="http://schemas.microsoft.com/office/drawing/2014/main" id="{14B56452-D606-4389-B314-DCAF983B0E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5" descr="Image result for arguments">
            <a:extLst>
              <a:ext uri="{FF2B5EF4-FFF2-40B4-BE49-F238E27FC236}">
                <a16:creationId xmlns:a16="http://schemas.microsoft.com/office/drawing/2014/main" id="{2E2D12F1-FE0F-4319-8334-4846FF111BB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1313" y="2706688"/>
            <a:ext cx="41910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5" name="TextBox 1">
            <a:extLst>
              <a:ext uri="{FF2B5EF4-FFF2-40B4-BE49-F238E27FC236}">
                <a16:creationId xmlns:a16="http://schemas.microsoft.com/office/drawing/2014/main" id="{D826446D-66C9-4BA0-8F39-CF784FF24750}"/>
              </a:ext>
            </a:extLst>
          </p:cNvPr>
          <p:cNvSpPr txBox="1">
            <a:spLocks noChangeArrowheads="1"/>
          </p:cNvSpPr>
          <p:nvPr/>
        </p:nvSpPr>
        <p:spPr bwMode="auto">
          <a:xfrm>
            <a:off x="4191000" y="2590800"/>
            <a:ext cx="4595813"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Times New Roman" panose="02020603050405020304" pitchFamily="18" charset="0"/>
                <a:ea typeface="ＭＳ Ｐゴシック" panose="020B0600070205080204" pitchFamily="34" charset="-128"/>
              </a:defRPr>
            </a:lvl1pPr>
            <a:lvl2pPr marL="742950" indent="-285750">
              <a:defRPr sz="3600">
                <a:solidFill>
                  <a:schemeClr val="tx1"/>
                </a:solidFill>
                <a:latin typeface="Times New Roman" panose="02020603050405020304" pitchFamily="18" charset="0"/>
                <a:ea typeface="ＭＳ Ｐゴシック" panose="020B0600070205080204" pitchFamily="34" charset="-128"/>
              </a:defRPr>
            </a:lvl2pPr>
            <a:lvl3pPr marL="1143000" indent="-228600">
              <a:defRPr sz="3600">
                <a:solidFill>
                  <a:schemeClr val="tx1"/>
                </a:solidFill>
                <a:latin typeface="Times New Roman" panose="02020603050405020304" pitchFamily="18" charset="0"/>
                <a:ea typeface="ＭＳ Ｐゴシック" panose="020B0600070205080204" pitchFamily="34" charset="-128"/>
              </a:defRPr>
            </a:lvl3pPr>
            <a:lvl4pPr marL="1600200" indent="-228600">
              <a:defRPr sz="3600">
                <a:solidFill>
                  <a:schemeClr val="tx1"/>
                </a:solidFill>
                <a:latin typeface="Times New Roman" panose="02020603050405020304" pitchFamily="18" charset="0"/>
                <a:ea typeface="ＭＳ Ｐゴシック" panose="020B0600070205080204" pitchFamily="34" charset="-128"/>
              </a:defRPr>
            </a:lvl4pPr>
            <a:lvl5pPr marL="2057400" indent="-228600">
              <a:defRPr sz="36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r>
              <a:rPr lang="en-US" altLang="en-US" dirty="0">
                <a:latin typeface="Franklin Gothic Demi Cond" panose="020B0706030402020204" pitchFamily="34" charset="0"/>
              </a:rPr>
              <a:t>Response:  </a:t>
            </a:r>
          </a:p>
          <a:p>
            <a:r>
              <a:rPr lang="en-US" altLang="en-US" dirty="0">
                <a:latin typeface="Franklin Gothic Demi Cond" panose="020B0706030402020204" pitchFamily="34" charset="0"/>
              </a:rPr>
              <a:t>It is the default rule.  Doctrine applies if contract does </a:t>
            </a:r>
            <a:r>
              <a:rPr lang="en-US" altLang="en-US" i="1" dirty="0">
                <a:latin typeface="Franklin Gothic Demi Cond" panose="020B0706030402020204" pitchFamily="34" charset="0"/>
              </a:rPr>
              <a:t>not</a:t>
            </a:r>
            <a:r>
              <a:rPr lang="en-US" altLang="en-US" dirty="0">
                <a:latin typeface="Franklin Gothic Demi Cond" panose="020B0706030402020204" pitchFamily="34" charset="0"/>
              </a:rPr>
              <a:t> expressly provide when commissions will be paid.</a:t>
            </a:r>
          </a:p>
          <a:p>
            <a:endParaRPr lang="en-US" altLang="en-US" dirty="0">
              <a:latin typeface="Franklin Gothic Demi Cond" panose="020B07060304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7895">
                                            <p:txEl>
                                              <p:pRg st="0" end="0"/>
                                            </p:txEl>
                                          </p:spTgt>
                                        </p:tgtEl>
                                        <p:attrNameLst>
                                          <p:attrName>style.visibility</p:attrName>
                                        </p:attrNameLst>
                                      </p:cBhvr>
                                      <p:to>
                                        <p:strVal val="visible"/>
                                      </p:to>
                                    </p:set>
                                    <p:animEffect transition="in" filter="wipe(down)">
                                      <p:cBhvr>
                                        <p:cTn id="7" dur="580">
                                          <p:stCondLst>
                                            <p:cond delay="0"/>
                                          </p:stCondLst>
                                        </p:cTn>
                                        <p:tgtEl>
                                          <p:spTgt spid="37895">
                                            <p:txEl>
                                              <p:pRg st="0" end="0"/>
                                            </p:txEl>
                                          </p:spTgt>
                                        </p:tgtEl>
                                      </p:cBhvr>
                                    </p:animEffect>
                                    <p:anim calcmode="lin" valueType="num">
                                      <p:cBhvr>
                                        <p:cTn id="8" dur="1822" tmFilter="0,0; 0.14,0.36; 0.43,0.73; 0.71,0.91; 1.0,1.0">
                                          <p:stCondLst>
                                            <p:cond delay="0"/>
                                          </p:stCondLst>
                                        </p:cTn>
                                        <p:tgtEl>
                                          <p:spTgt spid="3789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789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789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789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789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7895">
                                            <p:txEl>
                                              <p:pRg st="0" end="0"/>
                                            </p:txEl>
                                          </p:spTgt>
                                        </p:tgtEl>
                                      </p:cBhvr>
                                      <p:to x="100000" y="60000"/>
                                    </p:animScale>
                                    <p:animScale>
                                      <p:cBhvr>
                                        <p:cTn id="14" dur="166" decel="50000">
                                          <p:stCondLst>
                                            <p:cond delay="676"/>
                                          </p:stCondLst>
                                        </p:cTn>
                                        <p:tgtEl>
                                          <p:spTgt spid="37895">
                                            <p:txEl>
                                              <p:pRg st="0" end="0"/>
                                            </p:txEl>
                                          </p:spTgt>
                                        </p:tgtEl>
                                      </p:cBhvr>
                                      <p:to x="100000" y="100000"/>
                                    </p:animScale>
                                    <p:animScale>
                                      <p:cBhvr>
                                        <p:cTn id="15" dur="26">
                                          <p:stCondLst>
                                            <p:cond delay="1312"/>
                                          </p:stCondLst>
                                        </p:cTn>
                                        <p:tgtEl>
                                          <p:spTgt spid="37895">
                                            <p:txEl>
                                              <p:pRg st="0" end="0"/>
                                            </p:txEl>
                                          </p:spTgt>
                                        </p:tgtEl>
                                      </p:cBhvr>
                                      <p:to x="100000" y="80000"/>
                                    </p:animScale>
                                    <p:animScale>
                                      <p:cBhvr>
                                        <p:cTn id="16" dur="166" decel="50000">
                                          <p:stCondLst>
                                            <p:cond delay="1338"/>
                                          </p:stCondLst>
                                        </p:cTn>
                                        <p:tgtEl>
                                          <p:spTgt spid="37895">
                                            <p:txEl>
                                              <p:pRg st="0" end="0"/>
                                            </p:txEl>
                                          </p:spTgt>
                                        </p:tgtEl>
                                      </p:cBhvr>
                                      <p:to x="100000" y="100000"/>
                                    </p:animScale>
                                    <p:animScale>
                                      <p:cBhvr>
                                        <p:cTn id="17" dur="26">
                                          <p:stCondLst>
                                            <p:cond delay="1642"/>
                                          </p:stCondLst>
                                        </p:cTn>
                                        <p:tgtEl>
                                          <p:spTgt spid="37895">
                                            <p:txEl>
                                              <p:pRg st="0" end="0"/>
                                            </p:txEl>
                                          </p:spTgt>
                                        </p:tgtEl>
                                      </p:cBhvr>
                                      <p:to x="100000" y="90000"/>
                                    </p:animScale>
                                    <p:animScale>
                                      <p:cBhvr>
                                        <p:cTn id="18" dur="166" decel="50000">
                                          <p:stCondLst>
                                            <p:cond delay="1668"/>
                                          </p:stCondLst>
                                        </p:cTn>
                                        <p:tgtEl>
                                          <p:spTgt spid="37895">
                                            <p:txEl>
                                              <p:pRg st="0" end="0"/>
                                            </p:txEl>
                                          </p:spTgt>
                                        </p:tgtEl>
                                      </p:cBhvr>
                                      <p:to x="100000" y="100000"/>
                                    </p:animScale>
                                    <p:animScale>
                                      <p:cBhvr>
                                        <p:cTn id="19" dur="26">
                                          <p:stCondLst>
                                            <p:cond delay="1808"/>
                                          </p:stCondLst>
                                        </p:cTn>
                                        <p:tgtEl>
                                          <p:spTgt spid="37895">
                                            <p:txEl>
                                              <p:pRg st="0" end="0"/>
                                            </p:txEl>
                                          </p:spTgt>
                                        </p:tgtEl>
                                      </p:cBhvr>
                                      <p:to x="100000" y="95000"/>
                                    </p:animScale>
                                    <p:animScale>
                                      <p:cBhvr>
                                        <p:cTn id="20" dur="166" decel="50000">
                                          <p:stCondLst>
                                            <p:cond delay="1834"/>
                                          </p:stCondLst>
                                        </p:cTn>
                                        <p:tgtEl>
                                          <p:spTgt spid="37895">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7895">
                                            <p:txEl>
                                              <p:pRg st="1" end="1"/>
                                            </p:txEl>
                                          </p:spTgt>
                                        </p:tgtEl>
                                        <p:attrNameLst>
                                          <p:attrName>style.visibility</p:attrName>
                                        </p:attrNameLst>
                                      </p:cBhvr>
                                      <p:to>
                                        <p:strVal val="visible"/>
                                      </p:to>
                                    </p:set>
                                    <p:animEffect transition="in" filter="wipe(down)">
                                      <p:cBhvr>
                                        <p:cTn id="23" dur="580">
                                          <p:stCondLst>
                                            <p:cond delay="0"/>
                                          </p:stCondLst>
                                        </p:cTn>
                                        <p:tgtEl>
                                          <p:spTgt spid="37895">
                                            <p:txEl>
                                              <p:pRg st="1" end="1"/>
                                            </p:txEl>
                                          </p:spTgt>
                                        </p:tgtEl>
                                      </p:cBhvr>
                                    </p:animEffect>
                                    <p:anim calcmode="lin" valueType="num">
                                      <p:cBhvr>
                                        <p:cTn id="24" dur="1822" tmFilter="0,0; 0.14,0.36; 0.43,0.73; 0.71,0.91; 1.0,1.0">
                                          <p:stCondLst>
                                            <p:cond delay="0"/>
                                          </p:stCondLst>
                                        </p:cTn>
                                        <p:tgtEl>
                                          <p:spTgt spid="37895">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7895">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7895">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7895">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7895">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7895">
                                            <p:txEl>
                                              <p:pRg st="1" end="1"/>
                                            </p:txEl>
                                          </p:spTgt>
                                        </p:tgtEl>
                                      </p:cBhvr>
                                      <p:to x="100000" y="60000"/>
                                    </p:animScale>
                                    <p:animScale>
                                      <p:cBhvr>
                                        <p:cTn id="30" dur="166" decel="50000">
                                          <p:stCondLst>
                                            <p:cond delay="676"/>
                                          </p:stCondLst>
                                        </p:cTn>
                                        <p:tgtEl>
                                          <p:spTgt spid="37895">
                                            <p:txEl>
                                              <p:pRg st="1" end="1"/>
                                            </p:txEl>
                                          </p:spTgt>
                                        </p:tgtEl>
                                      </p:cBhvr>
                                      <p:to x="100000" y="100000"/>
                                    </p:animScale>
                                    <p:animScale>
                                      <p:cBhvr>
                                        <p:cTn id="31" dur="26">
                                          <p:stCondLst>
                                            <p:cond delay="1312"/>
                                          </p:stCondLst>
                                        </p:cTn>
                                        <p:tgtEl>
                                          <p:spTgt spid="37895">
                                            <p:txEl>
                                              <p:pRg st="1" end="1"/>
                                            </p:txEl>
                                          </p:spTgt>
                                        </p:tgtEl>
                                      </p:cBhvr>
                                      <p:to x="100000" y="80000"/>
                                    </p:animScale>
                                    <p:animScale>
                                      <p:cBhvr>
                                        <p:cTn id="32" dur="166" decel="50000">
                                          <p:stCondLst>
                                            <p:cond delay="1338"/>
                                          </p:stCondLst>
                                        </p:cTn>
                                        <p:tgtEl>
                                          <p:spTgt spid="37895">
                                            <p:txEl>
                                              <p:pRg st="1" end="1"/>
                                            </p:txEl>
                                          </p:spTgt>
                                        </p:tgtEl>
                                      </p:cBhvr>
                                      <p:to x="100000" y="100000"/>
                                    </p:animScale>
                                    <p:animScale>
                                      <p:cBhvr>
                                        <p:cTn id="33" dur="26">
                                          <p:stCondLst>
                                            <p:cond delay="1642"/>
                                          </p:stCondLst>
                                        </p:cTn>
                                        <p:tgtEl>
                                          <p:spTgt spid="37895">
                                            <p:txEl>
                                              <p:pRg st="1" end="1"/>
                                            </p:txEl>
                                          </p:spTgt>
                                        </p:tgtEl>
                                      </p:cBhvr>
                                      <p:to x="100000" y="90000"/>
                                    </p:animScale>
                                    <p:animScale>
                                      <p:cBhvr>
                                        <p:cTn id="34" dur="166" decel="50000">
                                          <p:stCondLst>
                                            <p:cond delay="1668"/>
                                          </p:stCondLst>
                                        </p:cTn>
                                        <p:tgtEl>
                                          <p:spTgt spid="37895">
                                            <p:txEl>
                                              <p:pRg st="1" end="1"/>
                                            </p:txEl>
                                          </p:spTgt>
                                        </p:tgtEl>
                                      </p:cBhvr>
                                      <p:to x="100000" y="100000"/>
                                    </p:animScale>
                                    <p:animScale>
                                      <p:cBhvr>
                                        <p:cTn id="35" dur="26">
                                          <p:stCondLst>
                                            <p:cond delay="1808"/>
                                          </p:stCondLst>
                                        </p:cTn>
                                        <p:tgtEl>
                                          <p:spTgt spid="37895">
                                            <p:txEl>
                                              <p:pRg st="1" end="1"/>
                                            </p:txEl>
                                          </p:spTgt>
                                        </p:tgtEl>
                                      </p:cBhvr>
                                      <p:to x="100000" y="95000"/>
                                    </p:animScale>
                                    <p:animScale>
                                      <p:cBhvr>
                                        <p:cTn id="36" dur="166" decel="50000">
                                          <p:stCondLst>
                                            <p:cond delay="1834"/>
                                          </p:stCondLst>
                                        </p:cTn>
                                        <p:tgtEl>
                                          <p:spTgt spid="37895">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39938" name="Picture 5" descr="Image result for opinions">
            <a:extLst>
              <a:ext uri="{FF2B5EF4-FFF2-40B4-BE49-F238E27FC236}">
                <a16:creationId xmlns:a16="http://schemas.microsoft.com/office/drawing/2014/main" id="{ABD3F9F7-6B18-4E8A-A040-6AADE9C2271F}"/>
              </a:ext>
            </a:extLst>
          </p:cNvPr>
          <p:cNvPicPr>
            <a:picLocks noChangeAspect="1" noChangeArrowheads="1"/>
          </p:cNvPicPr>
          <p:nvPr/>
        </p:nvPicPr>
        <p:blipFill>
          <a:blip r:embed="rId3">
            <a:alphaModFix amt="31000"/>
            <a:extLst>
              <a:ext uri="{28A0092B-C50C-407E-A947-70E740481C1C}">
                <a14:useLocalDpi xmlns:a14="http://schemas.microsoft.com/office/drawing/2010/main" val="0"/>
              </a:ext>
            </a:extLst>
          </a:blip>
          <a:srcRect l="16183" r="16183"/>
          <a:stretch>
            <a:fillRect/>
          </a:stretch>
        </p:blipFill>
        <p:spPr bwMode="auto">
          <a:xfrm>
            <a:off x="9525" y="1716088"/>
            <a:ext cx="9144000"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7" name="Rectangle 3">
            <a:extLst>
              <a:ext uri="{FF2B5EF4-FFF2-40B4-BE49-F238E27FC236}">
                <a16:creationId xmlns:a16="http://schemas.microsoft.com/office/drawing/2014/main" id="{995A7DD3-85E8-455A-8F5B-BD7BECCFA6E4}"/>
              </a:ext>
            </a:extLst>
          </p:cNvPr>
          <p:cNvSpPr>
            <a:spLocks noGrp="1" noChangeArrowheads="1"/>
          </p:cNvSpPr>
          <p:nvPr>
            <p:ph type="body" idx="4294967295"/>
          </p:nvPr>
        </p:nvSpPr>
        <p:spPr>
          <a:xfrm>
            <a:off x="76200" y="1231900"/>
            <a:ext cx="8458200" cy="4745038"/>
          </a:xfrm>
        </p:spPr>
        <p:txBody>
          <a:bodyPr/>
          <a:lstStyle/>
          <a:p>
            <a:pPr marL="274320" eaLnBrk="1" hangingPunct="1">
              <a:lnSpc>
                <a:spcPct val="90000"/>
              </a:lnSpc>
              <a:buFont typeface="Wingdings" panose="05000000000000000000" pitchFamily="2" charset="2"/>
              <a:buChar char="§"/>
              <a:defRPr/>
            </a:pPr>
            <a:r>
              <a:rPr lang="en-US" dirty="0">
                <a:latin typeface="Franklin Gothic Demi Cond" panose="020B0706030402020204" pitchFamily="34" charset="0"/>
              </a:rPr>
              <a:t>We didn’t terminate, the rep did.</a:t>
            </a:r>
          </a:p>
          <a:p>
            <a:pPr marL="0" indent="0" eaLnBrk="1" hangingPunct="1">
              <a:lnSpc>
                <a:spcPct val="90000"/>
              </a:lnSpc>
              <a:buFontTx/>
              <a:buNone/>
              <a:defRPr/>
            </a:pPr>
            <a:endParaRPr lang="en-US" sz="1000" dirty="0">
              <a:latin typeface="Franklin Gothic Demi Cond" panose="020B0706030402020204" pitchFamily="34" charset="0"/>
            </a:endParaRPr>
          </a:p>
          <a:p>
            <a:pPr marL="0" indent="0" eaLnBrk="1" hangingPunct="1">
              <a:lnSpc>
                <a:spcPct val="90000"/>
              </a:lnSpc>
              <a:buFontTx/>
              <a:buNone/>
              <a:defRPr/>
            </a:pPr>
            <a:r>
              <a:rPr lang="en-US" dirty="0">
                <a:latin typeface="Franklin Gothic Demi Cond" panose="020B0706030402020204" pitchFamily="34" charset="0"/>
              </a:rPr>
              <a:t>                          Response:  Doesn’t matter.</a:t>
            </a:r>
          </a:p>
        </p:txBody>
      </p:sp>
      <p:pic>
        <p:nvPicPr>
          <p:cNvPr id="39940" name="Picture 8" descr="Electronic Representatives Association">
            <a:extLst>
              <a:ext uri="{FF2B5EF4-FFF2-40B4-BE49-F238E27FC236}">
                <a16:creationId xmlns:a16="http://schemas.microsoft.com/office/drawing/2014/main" id="{A14B5804-26D3-4A4B-B116-15F1169041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 y="61595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Picture 4">
            <a:extLst>
              <a:ext uri="{FF2B5EF4-FFF2-40B4-BE49-F238E27FC236}">
                <a16:creationId xmlns:a16="http://schemas.microsoft.com/office/drawing/2014/main" id="{E8E3351D-B354-40CD-B255-A462BDCAE3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4513"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D6179411-4A50-47FA-882F-D259BCFBDED6}"/>
              </a:ext>
            </a:extLst>
          </p:cNvPr>
          <p:cNvSpPr txBox="1">
            <a:spLocks noChangeArrowheads="1"/>
          </p:cNvSpPr>
          <p:nvPr/>
        </p:nvSpPr>
        <p:spPr bwMode="auto">
          <a:xfrm>
            <a:off x="0" y="60325"/>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itchFamily="-109" charset="0"/>
              </a:defRPr>
            </a:lvl6pPr>
            <a:lvl7pPr marL="914400" algn="ctr" rtl="0" fontAlgn="base">
              <a:spcBef>
                <a:spcPct val="0"/>
              </a:spcBef>
              <a:spcAft>
                <a:spcPct val="0"/>
              </a:spcAft>
              <a:defRPr sz="4400">
                <a:solidFill>
                  <a:schemeClr val="tx2"/>
                </a:solidFill>
                <a:latin typeface="Arial" pitchFamily="-109" charset="0"/>
              </a:defRPr>
            </a:lvl7pPr>
            <a:lvl8pPr marL="1371600" algn="ctr" rtl="0" fontAlgn="base">
              <a:spcBef>
                <a:spcPct val="0"/>
              </a:spcBef>
              <a:spcAft>
                <a:spcPct val="0"/>
              </a:spcAft>
              <a:defRPr sz="4400">
                <a:solidFill>
                  <a:schemeClr val="tx2"/>
                </a:solidFill>
                <a:latin typeface="Arial" pitchFamily="-109" charset="0"/>
              </a:defRPr>
            </a:lvl8pPr>
            <a:lvl9pPr marL="1828800" algn="ctr" rtl="0" fontAlgn="base">
              <a:spcBef>
                <a:spcPct val="0"/>
              </a:spcBef>
              <a:spcAft>
                <a:spcPct val="0"/>
              </a:spcAft>
              <a:defRPr sz="4400">
                <a:solidFill>
                  <a:schemeClr val="tx2"/>
                </a:solidFill>
                <a:latin typeface="Arial" pitchFamily="-109" charset="0"/>
              </a:defRPr>
            </a:lvl9pPr>
          </a:lstStyle>
          <a:p>
            <a:pPr eaLnBrk="1" hangingPunct="1">
              <a:defRPr/>
            </a:pPr>
            <a:r>
              <a:rPr lang="en-US" kern="0" dirty="0">
                <a:latin typeface="Franklin Gothic Demi Cond" panose="020B0706030402020204" pitchFamily="34" charset="0"/>
              </a:rPr>
              <a:t>Manufacturers’ Usual Arguments</a:t>
            </a:r>
          </a:p>
        </p:txBody>
      </p:sp>
      <p:sp>
        <p:nvSpPr>
          <p:cNvPr id="2" name="TextBox 1">
            <a:extLst>
              <a:ext uri="{FF2B5EF4-FFF2-40B4-BE49-F238E27FC236}">
                <a16:creationId xmlns:a16="http://schemas.microsoft.com/office/drawing/2014/main" id="{A84DF0E2-68A9-45E6-9CFA-291FC64D92C9}"/>
              </a:ext>
            </a:extLst>
          </p:cNvPr>
          <p:cNvSpPr txBox="1"/>
          <p:nvPr/>
        </p:nvSpPr>
        <p:spPr>
          <a:xfrm>
            <a:off x="76200" y="2971800"/>
            <a:ext cx="9077325" cy="2503488"/>
          </a:xfrm>
          <a:prstGeom prst="rect">
            <a:avLst/>
          </a:prstGeom>
          <a:noFill/>
        </p:spPr>
        <p:txBody>
          <a:bodyPr>
            <a:spAutoFit/>
          </a:bodyPr>
          <a:lstStyle/>
          <a:p>
            <a:pPr marL="329184" indent="-329184" eaLnBrk="1" hangingPunct="1">
              <a:lnSpc>
                <a:spcPct val="90000"/>
              </a:lnSpc>
              <a:buFont typeface="Wingdings" panose="05000000000000000000" pitchFamily="2" charset="2"/>
              <a:buChar char="§"/>
              <a:defRPr/>
            </a:pPr>
            <a:r>
              <a:rPr lang="en-US" sz="3200" dirty="0">
                <a:latin typeface="Franklin Gothic Demi Cond" panose="020B0706030402020204" pitchFamily="34" charset="0"/>
              </a:rPr>
              <a:t>Rep isn’t procuring cause of post-termination sales. We continued calling on customer and providing services.</a:t>
            </a:r>
          </a:p>
          <a:p>
            <a:pPr marL="571500" indent="-571500" eaLnBrk="1" hangingPunct="1">
              <a:lnSpc>
                <a:spcPct val="90000"/>
              </a:lnSpc>
              <a:buFont typeface="Wingdings" panose="05000000000000000000" pitchFamily="2" charset="2"/>
              <a:buChar char="§"/>
              <a:defRPr/>
            </a:pPr>
            <a:endParaRPr lang="en-US" sz="1050" dirty="0">
              <a:latin typeface="Franklin Gothic Demi Cond" panose="020B0706030402020204" pitchFamily="34" charset="0"/>
            </a:endParaRPr>
          </a:p>
          <a:p>
            <a:pPr eaLnBrk="1" hangingPunct="1">
              <a:lnSpc>
                <a:spcPct val="90000"/>
              </a:lnSpc>
              <a:defRPr/>
            </a:pPr>
            <a:r>
              <a:rPr lang="en-US" sz="3200" dirty="0">
                <a:latin typeface="Franklin Gothic Demi Cond" panose="020B0706030402020204" pitchFamily="34" charset="0"/>
              </a:rPr>
              <a:t>		  Response:  Rep did everything it was 			  required to do.  Besides, it’s a jury question.</a:t>
            </a:r>
          </a:p>
          <a:p>
            <a:pPr>
              <a:defRPr/>
            </a:pPr>
            <a:endParaRPr lang="en-US" sz="3200" dirty="0">
              <a:latin typeface="Franklin Gothic Demi Cond" panose="020B07060304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7827">
                                            <p:txEl>
                                              <p:pRg st="2" end="2"/>
                                            </p:txEl>
                                          </p:spTgt>
                                        </p:tgtEl>
                                        <p:attrNameLst>
                                          <p:attrName>style.visibility</p:attrName>
                                        </p:attrNameLst>
                                      </p:cBhvr>
                                      <p:to>
                                        <p:strVal val="visible"/>
                                      </p:to>
                                    </p:set>
                                    <p:anim calcmode="lin" valueType="num">
                                      <p:cBhvr>
                                        <p:cTn id="7" dur="500" fill="hold"/>
                                        <p:tgtEl>
                                          <p:spTgt spid="77827">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77827">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77827">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97283" name="Rectangle 1027">
            <a:extLst>
              <a:ext uri="{FF2B5EF4-FFF2-40B4-BE49-F238E27FC236}">
                <a16:creationId xmlns:a16="http://schemas.microsoft.com/office/drawing/2014/main" id="{2D0BB802-CCE5-4AA9-9B77-E032905E3AE6}"/>
              </a:ext>
            </a:extLst>
          </p:cNvPr>
          <p:cNvSpPr>
            <a:spLocks noGrp="1" noChangeArrowheads="1"/>
          </p:cNvSpPr>
          <p:nvPr>
            <p:ph type="body" idx="4294967295"/>
          </p:nvPr>
        </p:nvSpPr>
        <p:spPr>
          <a:xfrm>
            <a:off x="728663" y="1211263"/>
            <a:ext cx="3886200" cy="5410200"/>
          </a:xfrm>
        </p:spPr>
        <p:txBody>
          <a:bodyPr/>
          <a:lstStyle/>
          <a:p>
            <a:pPr eaLnBrk="1" hangingPunct="1">
              <a:buFont typeface="Wingdings" panose="05000000000000000000" pitchFamily="2" charset="2"/>
              <a:buChar char="§"/>
              <a:defRPr/>
            </a:pPr>
            <a:r>
              <a:rPr lang="en-US" sz="3600" dirty="0">
                <a:solidFill>
                  <a:schemeClr val="bg1"/>
                </a:solidFill>
                <a:latin typeface="Franklin Gothic Demi Cond" panose="020B0706030402020204" pitchFamily="34" charset="0"/>
              </a:rPr>
              <a:t>We paid the new rep a commission on the sales.</a:t>
            </a:r>
          </a:p>
          <a:p>
            <a:pPr marL="0" indent="0" eaLnBrk="1" hangingPunct="1">
              <a:buFontTx/>
              <a:buNone/>
              <a:defRPr/>
            </a:pPr>
            <a:endParaRPr lang="en-US" sz="3600" dirty="0">
              <a:solidFill>
                <a:schemeClr val="bg1"/>
              </a:solidFill>
              <a:latin typeface="Franklin Gothic Demi Cond" panose="020B0706030402020204" pitchFamily="34" charset="0"/>
            </a:endParaRPr>
          </a:p>
        </p:txBody>
      </p:sp>
      <p:pic>
        <p:nvPicPr>
          <p:cNvPr id="41987" name="Picture 8" descr="Electronic Representatives Association">
            <a:extLst>
              <a:ext uri="{FF2B5EF4-FFF2-40B4-BE49-F238E27FC236}">
                <a16:creationId xmlns:a16="http://schemas.microsoft.com/office/drawing/2014/main" id="{BF670B1B-3FA5-469D-84D4-294915E86D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61722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8" name="Picture 5">
            <a:extLst>
              <a:ext uri="{FF2B5EF4-FFF2-40B4-BE49-F238E27FC236}">
                <a16:creationId xmlns:a16="http://schemas.microsoft.com/office/drawing/2014/main" id="{73AD4F53-7373-48CC-ABCA-86AB9D0794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53400" y="57388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a:extLst>
              <a:ext uri="{FF2B5EF4-FFF2-40B4-BE49-F238E27FC236}">
                <a16:creationId xmlns:a16="http://schemas.microsoft.com/office/drawing/2014/main" id="{C13ED2C9-E1AF-4F3D-AB20-7F8D2305DDBF}"/>
              </a:ext>
            </a:extLst>
          </p:cNvPr>
          <p:cNvSpPr txBox="1">
            <a:spLocks noChangeArrowheads="1"/>
          </p:cNvSpPr>
          <p:nvPr/>
        </p:nvSpPr>
        <p:spPr bwMode="auto">
          <a:xfrm>
            <a:off x="0" y="60325"/>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gn="ctr" rtl="0" eaLnBrk="0" fontAlgn="base" hangingPunct="0">
              <a:spcBef>
                <a:spcPct val="0"/>
              </a:spcBef>
              <a:spcAft>
                <a:spcPct val="0"/>
              </a:spcAft>
              <a:defRPr sz="4400">
                <a:solidFill>
                  <a:schemeClr val="tx2"/>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2pPr>
            <a:lvl3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3pPr>
            <a:lvl4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4pPr>
            <a:lvl5pPr algn="ctr" rtl="0" eaLnBrk="0" fontAlgn="base" hangingPunct="0">
              <a:spcBef>
                <a:spcPct val="0"/>
              </a:spcBef>
              <a:spcAft>
                <a:spcPct val="0"/>
              </a:spcAft>
              <a:defRPr sz="4400">
                <a:solidFill>
                  <a:schemeClr val="tx2"/>
                </a:solidFill>
                <a:latin typeface="Arial" pitchFamily="-109" charset="0"/>
                <a:ea typeface="ＭＳ Ｐゴシック" panose="020B0600070205080204" pitchFamily="34" charset="-128"/>
              </a:defRPr>
            </a:lvl5pPr>
            <a:lvl6pPr marL="457200" algn="ctr" rtl="0" fontAlgn="base">
              <a:spcBef>
                <a:spcPct val="0"/>
              </a:spcBef>
              <a:spcAft>
                <a:spcPct val="0"/>
              </a:spcAft>
              <a:defRPr sz="4400">
                <a:solidFill>
                  <a:schemeClr val="tx2"/>
                </a:solidFill>
                <a:latin typeface="Arial" pitchFamily="-109" charset="0"/>
              </a:defRPr>
            </a:lvl6pPr>
            <a:lvl7pPr marL="914400" algn="ctr" rtl="0" fontAlgn="base">
              <a:spcBef>
                <a:spcPct val="0"/>
              </a:spcBef>
              <a:spcAft>
                <a:spcPct val="0"/>
              </a:spcAft>
              <a:defRPr sz="4400">
                <a:solidFill>
                  <a:schemeClr val="tx2"/>
                </a:solidFill>
                <a:latin typeface="Arial" pitchFamily="-109" charset="0"/>
              </a:defRPr>
            </a:lvl7pPr>
            <a:lvl8pPr marL="1371600" algn="ctr" rtl="0" fontAlgn="base">
              <a:spcBef>
                <a:spcPct val="0"/>
              </a:spcBef>
              <a:spcAft>
                <a:spcPct val="0"/>
              </a:spcAft>
              <a:defRPr sz="4400">
                <a:solidFill>
                  <a:schemeClr val="tx2"/>
                </a:solidFill>
                <a:latin typeface="Arial" pitchFamily="-109" charset="0"/>
              </a:defRPr>
            </a:lvl8pPr>
            <a:lvl9pPr marL="1828800" algn="ctr" rtl="0" fontAlgn="base">
              <a:spcBef>
                <a:spcPct val="0"/>
              </a:spcBef>
              <a:spcAft>
                <a:spcPct val="0"/>
              </a:spcAft>
              <a:defRPr sz="4400">
                <a:solidFill>
                  <a:schemeClr val="tx2"/>
                </a:solidFill>
                <a:latin typeface="Arial" pitchFamily="-109" charset="0"/>
              </a:defRPr>
            </a:lvl9pPr>
          </a:lstStyle>
          <a:p>
            <a:pPr eaLnBrk="1" hangingPunct="1">
              <a:defRPr/>
            </a:pPr>
            <a:r>
              <a:rPr lang="en-US" kern="0" dirty="0">
                <a:solidFill>
                  <a:schemeClr val="bg1"/>
                </a:solidFill>
                <a:latin typeface="Franklin Gothic Demi Cond" panose="020B0706030402020204" pitchFamily="34" charset="0"/>
              </a:rPr>
              <a:t>Manufacturers’ Usual Arguments</a:t>
            </a:r>
          </a:p>
        </p:txBody>
      </p:sp>
      <p:pic>
        <p:nvPicPr>
          <p:cNvPr id="41996" name="Picture 12" descr="Image result for paying contractors">
            <a:extLst>
              <a:ext uri="{FF2B5EF4-FFF2-40B4-BE49-F238E27FC236}">
                <a16:creationId xmlns:a16="http://schemas.microsoft.com/office/drawing/2014/main" id="{194FA5C0-0BDA-4DA6-8A53-1B63A9DFEA18}"/>
              </a:ext>
            </a:extLst>
          </p:cNvPr>
          <p:cNvPicPr>
            <a:picLocks noChangeAspect="1" noChangeArrowheads="1"/>
          </p:cNvPicPr>
          <p:nvPr/>
        </p:nvPicPr>
        <p:blipFill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l="14039" r="13864"/>
          <a:stretch/>
        </p:blipFill>
        <p:spPr bwMode="auto">
          <a:xfrm>
            <a:off x="2590799" y="3690937"/>
            <a:ext cx="3962401" cy="2938463"/>
          </a:xfrm>
          <a:prstGeom prst="rect">
            <a:avLst/>
          </a:prstGeom>
          <a:noFill/>
          <a:extLst>
            <a:ext uri="{909E8E84-426E-40DD-AFC4-6F175D3DCCD1}">
              <a14:hiddenFill xmlns:a14="http://schemas.microsoft.com/office/drawing/2010/main">
                <a:solidFill>
                  <a:srgbClr val="FFFFFF"/>
                </a:solidFill>
              </a14:hiddenFill>
            </a:ext>
          </a:extLst>
        </p:spPr>
      </p:pic>
      <p:sp>
        <p:nvSpPr>
          <p:cNvPr id="41991" name="TextBox 1">
            <a:extLst>
              <a:ext uri="{FF2B5EF4-FFF2-40B4-BE49-F238E27FC236}">
                <a16:creationId xmlns:a16="http://schemas.microsoft.com/office/drawing/2014/main" id="{09BCBA6A-E576-45E5-BE6B-C24FE686265D}"/>
              </a:ext>
            </a:extLst>
          </p:cNvPr>
          <p:cNvSpPr txBox="1">
            <a:spLocks noChangeArrowheads="1"/>
          </p:cNvSpPr>
          <p:nvPr/>
        </p:nvSpPr>
        <p:spPr bwMode="auto">
          <a:xfrm>
            <a:off x="4800600" y="1211263"/>
            <a:ext cx="4267200" cy="286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600">
                <a:solidFill>
                  <a:schemeClr val="tx1"/>
                </a:solidFill>
                <a:latin typeface="Times New Roman" panose="02020603050405020304" pitchFamily="18" charset="0"/>
                <a:ea typeface="ＭＳ Ｐゴシック" panose="020B0600070205080204" pitchFamily="34" charset="-128"/>
              </a:defRPr>
            </a:lvl1pPr>
            <a:lvl2pPr marL="742950" indent="-285750">
              <a:defRPr sz="3600">
                <a:solidFill>
                  <a:schemeClr val="tx1"/>
                </a:solidFill>
                <a:latin typeface="Times New Roman" panose="02020603050405020304" pitchFamily="18" charset="0"/>
                <a:ea typeface="ＭＳ Ｐゴシック" panose="020B0600070205080204" pitchFamily="34" charset="-128"/>
              </a:defRPr>
            </a:lvl2pPr>
            <a:lvl3pPr marL="1143000" indent="-228600">
              <a:defRPr sz="3600">
                <a:solidFill>
                  <a:schemeClr val="tx1"/>
                </a:solidFill>
                <a:latin typeface="Times New Roman" panose="02020603050405020304" pitchFamily="18" charset="0"/>
                <a:ea typeface="ＭＳ Ｐゴシック" panose="020B0600070205080204" pitchFamily="34" charset="-128"/>
              </a:defRPr>
            </a:lvl3pPr>
            <a:lvl4pPr marL="1600200" indent="-228600">
              <a:defRPr sz="3600">
                <a:solidFill>
                  <a:schemeClr val="tx1"/>
                </a:solidFill>
                <a:latin typeface="Times New Roman" panose="02020603050405020304" pitchFamily="18" charset="0"/>
                <a:ea typeface="ＭＳ Ｐゴシック" panose="020B0600070205080204" pitchFamily="34" charset="-128"/>
              </a:defRPr>
            </a:lvl4pPr>
            <a:lvl5pPr marL="2057400" indent="-228600">
              <a:defRPr sz="36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r>
              <a:rPr lang="en-US" altLang="en-US" dirty="0">
                <a:solidFill>
                  <a:schemeClr val="bg1"/>
                </a:solidFill>
                <a:latin typeface="Franklin Gothic Demi Cond" panose="020B0706030402020204" pitchFamily="34" charset="0"/>
              </a:rPr>
              <a:t>Response:  Doesn’t affect the obligation to 1</a:t>
            </a:r>
            <a:r>
              <a:rPr lang="en-US" altLang="en-US" baseline="30000" dirty="0">
                <a:solidFill>
                  <a:schemeClr val="bg1"/>
                </a:solidFill>
                <a:latin typeface="Franklin Gothic Demi Cond" panose="020B0706030402020204" pitchFamily="34" charset="0"/>
              </a:rPr>
              <a:t>st</a:t>
            </a:r>
            <a:r>
              <a:rPr lang="en-US" altLang="en-US" dirty="0">
                <a:solidFill>
                  <a:schemeClr val="bg1"/>
                </a:solidFill>
                <a:latin typeface="Franklin Gothic Demi Cond" panose="020B0706030402020204" pitchFamily="34" charset="0"/>
              </a:rPr>
              <a:t> rep (who procured the sale).</a:t>
            </a:r>
          </a:p>
          <a:p>
            <a:endParaRPr lang="en-US"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1991">
                                            <p:txEl>
                                              <p:pRg st="0" end="0"/>
                                            </p:txEl>
                                          </p:spTgt>
                                        </p:tgtEl>
                                        <p:attrNameLst>
                                          <p:attrName>style.visibility</p:attrName>
                                        </p:attrNameLst>
                                      </p:cBhvr>
                                      <p:to>
                                        <p:strVal val="visible"/>
                                      </p:to>
                                    </p:set>
                                    <p:animEffect transition="in" filter="circle(in)">
                                      <p:cBhvr>
                                        <p:cTn id="7" dur="2000"/>
                                        <p:tgtEl>
                                          <p:spTgt spid="419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3010" name="Picture 7" descr="medical practices icon">
            <a:extLst>
              <a:ext uri="{FF2B5EF4-FFF2-40B4-BE49-F238E27FC236}">
                <a16:creationId xmlns:a16="http://schemas.microsoft.com/office/drawing/2014/main" id="{433C2E24-9AC1-4272-9FAF-CFC122D32E19}"/>
              </a:ext>
            </a:extLst>
          </p:cNvPr>
          <p:cNvPicPr>
            <a:picLocks noChangeAspect="1" noChangeArrowheads="1"/>
          </p:cNvPicPr>
          <p:nvPr/>
        </p:nvPicPr>
        <p:blipFill>
          <a:blip r:embed="rId3">
            <a:alphaModFix amt="61000"/>
            <a:extLst>
              <a:ext uri="{28A0092B-C50C-407E-A947-70E740481C1C}">
                <a14:useLocalDpi xmlns:a14="http://schemas.microsoft.com/office/drawing/2010/main" val="0"/>
              </a:ext>
            </a:extLst>
          </a:blip>
          <a:srcRect/>
          <a:stretch>
            <a:fillRect/>
          </a:stretch>
        </p:blipFill>
        <p:spPr bwMode="auto">
          <a:xfrm rot="-897302">
            <a:off x="1889125" y="1042988"/>
            <a:ext cx="5899150" cy="589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26" name="Rectangle 2">
            <a:extLst>
              <a:ext uri="{FF2B5EF4-FFF2-40B4-BE49-F238E27FC236}">
                <a16:creationId xmlns:a16="http://schemas.microsoft.com/office/drawing/2014/main" id="{CFD1AB01-AD09-4A9F-BA43-732C1C996A2E}"/>
              </a:ext>
            </a:extLst>
          </p:cNvPr>
          <p:cNvSpPr>
            <a:spLocks noGrp="1" noChangeArrowheads="1"/>
          </p:cNvSpPr>
          <p:nvPr>
            <p:ph type="title" idx="4294967295"/>
          </p:nvPr>
        </p:nvSpPr>
        <p:spPr>
          <a:xfrm>
            <a:off x="0" y="44450"/>
            <a:ext cx="9144000" cy="1250950"/>
          </a:xfrm>
        </p:spPr>
        <p:txBody>
          <a:bodyPr anchor="b">
            <a:spAutoFit/>
          </a:bodyPr>
          <a:lstStyle/>
          <a:p>
            <a:pPr eaLnBrk="1" hangingPunct="1">
              <a:defRPr/>
            </a:pPr>
            <a:r>
              <a:rPr lang="en-US" sz="3800" dirty="0">
                <a:effectLst>
                  <a:outerShdw blurRad="38100" dist="38100" dir="2700000" algn="tl">
                    <a:srgbClr val="DDDDDD"/>
                  </a:outerShdw>
                </a:effectLst>
                <a:latin typeface="Franklin Gothic Demi Cond" panose="020B0706030402020204" pitchFamily="34" charset="0"/>
                <a:ea typeface="+mj-ea"/>
              </a:rPr>
              <a:t>The Procuring Cause Doctrine:  </a:t>
            </a:r>
            <a:br>
              <a:rPr lang="en-US" sz="3800" dirty="0">
                <a:effectLst>
                  <a:outerShdw blurRad="38100" dist="38100" dir="2700000" algn="tl">
                    <a:srgbClr val="DDDDDD"/>
                  </a:outerShdw>
                </a:effectLst>
                <a:latin typeface="Franklin Gothic Demi Cond" panose="020B0706030402020204" pitchFamily="34" charset="0"/>
                <a:ea typeface="+mj-ea"/>
              </a:rPr>
            </a:br>
            <a:r>
              <a:rPr lang="en-US" sz="3800" dirty="0">
                <a:effectLst>
                  <a:outerShdw blurRad="38100" dist="38100" dir="2700000" algn="tl">
                    <a:srgbClr val="DDDDDD"/>
                  </a:outerShdw>
                </a:effectLst>
                <a:latin typeface="Franklin Gothic Demi Cond" panose="020B0706030402020204" pitchFamily="34" charset="0"/>
                <a:ea typeface="+mj-ea"/>
              </a:rPr>
              <a:t>Need Not Even Know of Sales</a:t>
            </a:r>
          </a:p>
        </p:txBody>
      </p:sp>
      <p:sp>
        <p:nvSpPr>
          <p:cNvPr id="103427" name="Rectangle 3">
            <a:extLst>
              <a:ext uri="{FF2B5EF4-FFF2-40B4-BE49-F238E27FC236}">
                <a16:creationId xmlns:a16="http://schemas.microsoft.com/office/drawing/2014/main" id="{64EF5279-9068-412F-AE32-A8F666BA37EE}"/>
              </a:ext>
            </a:extLst>
          </p:cNvPr>
          <p:cNvSpPr>
            <a:spLocks noGrp="1" noChangeArrowheads="1"/>
          </p:cNvSpPr>
          <p:nvPr>
            <p:ph type="body" idx="4294967295"/>
          </p:nvPr>
        </p:nvSpPr>
        <p:spPr>
          <a:xfrm>
            <a:off x="260052" y="1438268"/>
            <a:ext cx="8839200" cy="4525962"/>
          </a:xfrm>
        </p:spPr>
        <p:txBody>
          <a:bodyPr/>
          <a:lstStyle/>
          <a:p>
            <a:pPr eaLnBrk="1" hangingPunct="1">
              <a:lnSpc>
                <a:spcPct val="90000"/>
              </a:lnSpc>
              <a:defRPr/>
            </a:pPr>
            <a:r>
              <a:rPr lang="en-US" sz="3400" dirty="0">
                <a:effectLst>
                  <a:outerShdw blurRad="38100" dist="38100" dir="2700000" algn="tl">
                    <a:srgbClr val="C0C0C0"/>
                  </a:outerShdw>
                </a:effectLst>
                <a:latin typeface="Franklin Gothic Demi Cond" panose="020B0706030402020204" pitchFamily="34" charset="0"/>
              </a:rPr>
              <a:t>“an agent who was the procuring cause of the transaction is entitled to his commission irrespective of the fact that it was </a:t>
            </a:r>
            <a:r>
              <a:rPr lang="en-US" sz="3400" u="sng" dirty="0">
                <a:effectLst>
                  <a:outerShdw blurRad="38100" dist="38100" dir="2700000" algn="tl">
                    <a:srgbClr val="C0C0C0"/>
                  </a:outerShdw>
                </a:effectLst>
                <a:latin typeface="Franklin Gothic Demi Cond" panose="020B0706030402020204" pitchFamily="34" charset="0"/>
              </a:rPr>
              <a:t>consummated by the principal</a:t>
            </a:r>
            <a:r>
              <a:rPr lang="en-US" sz="3400" dirty="0">
                <a:effectLst>
                  <a:outerShdw blurRad="38100" dist="38100" dir="2700000" algn="tl">
                    <a:srgbClr val="C0C0C0"/>
                  </a:outerShdw>
                </a:effectLst>
                <a:latin typeface="Franklin Gothic Demi Cond" panose="020B0706030402020204" pitchFamily="34" charset="0"/>
              </a:rPr>
              <a:t>, that he was </a:t>
            </a:r>
            <a:r>
              <a:rPr lang="en-US" sz="3400" u="sng" dirty="0">
                <a:effectLst>
                  <a:outerShdw blurRad="38100" dist="38100" dir="2700000" algn="tl">
                    <a:srgbClr val="C0C0C0"/>
                  </a:outerShdw>
                </a:effectLst>
                <a:latin typeface="Franklin Gothic Demi Cond" panose="020B0706030402020204" pitchFamily="34" charset="0"/>
              </a:rPr>
              <a:t>not personally present when it was entered into</a:t>
            </a:r>
            <a:r>
              <a:rPr lang="en-US" sz="3400" dirty="0">
                <a:effectLst>
                  <a:outerShdw blurRad="38100" dist="38100" dir="2700000" algn="tl">
                    <a:srgbClr val="C0C0C0"/>
                  </a:outerShdw>
                </a:effectLst>
                <a:latin typeface="Franklin Gothic Demi Cond" panose="020B0706030402020204" pitchFamily="34" charset="0"/>
              </a:rPr>
              <a:t>, that it was </a:t>
            </a:r>
            <a:r>
              <a:rPr lang="en-US" sz="3400" u="sng" dirty="0">
                <a:effectLst>
                  <a:outerShdw blurRad="38100" dist="38100" dir="2700000" algn="tl">
                    <a:srgbClr val="C0C0C0"/>
                  </a:outerShdw>
                </a:effectLst>
                <a:latin typeface="Franklin Gothic Demi Cond" panose="020B0706030402020204" pitchFamily="34" charset="0"/>
              </a:rPr>
              <a:t>consummated without his knowledge</a:t>
            </a:r>
            <a:r>
              <a:rPr lang="en-US" sz="3400" dirty="0">
                <a:effectLst>
                  <a:outerShdw blurRad="38100" dist="38100" dir="2700000" algn="tl">
                    <a:srgbClr val="C0C0C0"/>
                  </a:outerShdw>
                </a:effectLst>
                <a:latin typeface="Franklin Gothic Demi Cond" panose="020B0706030402020204" pitchFamily="34" charset="0"/>
              </a:rPr>
              <a:t>, or that he </a:t>
            </a:r>
            <a:r>
              <a:rPr lang="en-US" sz="3400" u="sng" dirty="0">
                <a:effectLst>
                  <a:outerShdw blurRad="38100" dist="38100" dir="2700000" algn="tl">
                    <a:srgbClr val="C0C0C0"/>
                  </a:outerShdw>
                </a:effectLst>
                <a:latin typeface="Franklin Gothic Demi Cond" panose="020B0706030402020204" pitchFamily="34" charset="0"/>
              </a:rPr>
              <a:t>did not personally see or talk to the other party entering into the transaction</a:t>
            </a:r>
            <a:r>
              <a:rPr lang="en-US" sz="3400" dirty="0">
                <a:effectLst>
                  <a:outerShdw blurRad="38100" dist="38100" dir="2700000" algn="tl">
                    <a:srgbClr val="C0C0C0"/>
                  </a:outerShdw>
                </a:effectLst>
                <a:latin typeface="Franklin Gothic Demi Cond" panose="020B0706030402020204" pitchFamily="34" charset="0"/>
              </a:rPr>
              <a:t>.” </a:t>
            </a:r>
          </a:p>
          <a:p>
            <a:pPr marL="0" indent="0" eaLnBrk="1" hangingPunct="1">
              <a:lnSpc>
                <a:spcPct val="90000"/>
              </a:lnSpc>
              <a:buFontTx/>
              <a:buNone/>
              <a:defRPr/>
            </a:pPr>
            <a:r>
              <a:rPr lang="en-US" sz="2400" dirty="0">
                <a:effectLst>
                  <a:outerShdw blurRad="38100" dist="38100" dir="2700000" algn="tl">
                    <a:srgbClr val="C0C0C0"/>
                  </a:outerShdw>
                </a:effectLst>
                <a:latin typeface="Franklin Gothic Demi Cond" panose="020B0706030402020204" pitchFamily="34" charset="0"/>
              </a:rPr>
              <a:t>--Calif. Court of Appeals, 1948</a:t>
            </a:r>
            <a:r>
              <a:rPr lang="en-US" sz="2800" dirty="0">
                <a:effectLst>
                  <a:outerShdw blurRad="38100" dist="38100" dir="2700000" algn="tl">
                    <a:srgbClr val="C0C0C0"/>
                  </a:outerShdw>
                </a:effectLst>
                <a:latin typeface="Franklin Gothic Demi Cond" panose="020B0706030402020204" pitchFamily="34" charset="0"/>
              </a:rPr>
              <a:t> </a:t>
            </a:r>
          </a:p>
        </p:txBody>
      </p:sp>
      <p:pic>
        <p:nvPicPr>
          <p:cNvPr id="43013" name="Picture 8" descr="Electronic Representatives Association">
            <a:extLst>
              <a:ext uri="{FF2B5EF4-FFF2-40B4-BE49-F238E27FC236}">
                <a16:creationId xmlns:a16="http://schemas.microsoft.com/office/drawing/2014/main" id="{01B33ECC-6FDA-4639-86C5-7988CFC112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3825" y="61722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4">
            <a:extLst>
              <a:ext uri="{FF2B5EF4-FFF2-40B4-BE49-F238E27FC236}">
                <a16:creationId xmlns:a16="http://schemas.microsoft.com/office/drawing/2014/main" id="{15C2A396-207B-4D76-ABA2-FB490D6D15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5625" y="5772150"/>
            <a:ext cx="1066800"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extLst>
              <a:ext uri="{BEBA8EAE-BF5A-486C-A8C5-ECC9F3942E4B}">
                <a14:imgProps xmlns:a14="http://schemas.microsoft.com/office/drawing/2010/main">
                  <a14:imgLayer r:embed="rId4">
                    <a14:imgEffect>
                      <a14:sharpenSoften amount="-43000"/>
                    </a14:imgEffect>
                    <a14:imgEffect>
                      <a14:saturation sat="66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5A50CE88-E4C5-4B3C-A207-D405BD675815}"/>
              </a:ext>
            </a:extLst>
          </p:cNvPr>
          <p:cNvSpPr>
            <a:spLocks noGrp="1" noChangeArrowheads="1"/>
          </p:cNvSpPr>
          <p:nvPr>
            <p:ph type="title" idx="4294967295"/>
          </p:nvPr>
        </p:nvSpPr>
        <p:spPr>
          <a:xfrm>
            <a:off x="0" y="0"/>
            <a:ext cx="9144000" cy="1371600"/>
          </a:xfrm>
        </p:spPr>
        <p:txBody>
          <a:bodyPr anchor="b">
            <a:spAutoFit/>
          </a:bodyPr>
          <a:lstStyle/>
          <a:p>
            <a:pPr eaLnBrk="1" hangingPunct="1">
              <a:defRPr/>
            </a:pPr>
            <a:r>
              <a:rPr lang="en-US" sz="4200" dirty="0">
                <a:latin typeface="Franklin Gothic Demi Cond" panose="020B0706030402020204" pitchFamily="34" charset="0"/>
                <a:ea typeface="+mj-ea"/>
              </a:rPr>
              <a:t>Procuring Cause Recovery:  </a:t>
            </a:r>
            <a:br>
              <a:rPr lang="en-US" sz="4200" dirty="0">
                <a:latin typeface="Franklin Gothic Demi Cond" panose="020B0706030402020204" pitchFamily="34" charset="0"/>
                <a:ea typeface="+mj-ea"/>
              </a:rPr>
            </a:br>
            <a:r>
              <a:rPr lang="en-US" sz="4200" dirty="0">
                <a:latin typeface="Franklin Gothic Demi Cond" panose="020B0706030402020204" pitchFamily="34" charset="0"/>
                <a:ea typeface="+mj-ea"/>
              </a:rPr>
              <a:t>How Long Does It Last?</a:t>
            </a:r>
          </a:p>
        </p:txBody>
      </p:sp>
      <p:sp>
        <p:nvSpPr>
          <p:cNvPr id="45059" name="Rectangle 3">
            <a:extLst>
              <a:ext uri="{FF2B5EF4-FFF2-40B4-BE49-F238E27FC236}">
                <a16:creationId xmlns:a16="http://schemas.microsoft.com/office/drawing/2014/main" id="{00D5E1C4-8DA7-45B5-A479-0201FDA73B56}"/>
              </a:ext>
            </a:extLst>
          </p:cNvPr>
          <p:cNvSpPr>
            <a:spLocks noGrp="1" noChangeArrowheads="1"/>
          </p:cNvSpPr>
          <p:nvPr>
            <p:ph type="body" idx="4294967295"/>
          </p:nvPr>
        </p:nvSpPr>
        <p:spPr>
          <a:xfrm>
            <a:off x="76200" y="1512888"/>
            <a:ext cx="8991600" cy="4876800"/>
          </a:xfrm>
        </p:spPr>
        <p:txBody>
          <a:bodyPr/>
          <a:lstStyle/>
          <a:p>
            <a:pPr indent="0" eaLnBrk="1" hangingPunct="1">
              <a:lnSpc>
                <a:spcPct val="90000"/>
              </a:lnSpc>
              <a:buFontTx/>
              <a:buNone/>
            </a:pPr>
            <a:r>
              <a:rPr lang="en-US" altLang="en-US" dirty="0">
                <a:latin typeface="Franklin Gothic Demi Cond" panose="020B0706030402020204" pitchFamily="34" charset="0"/>
              </a:rPr>
              <a:t>Extent of possible recovery under doctrine is not well established in the law.</a:t>
            </a:r>
          </a:p>
          <a:p>
            <a:pPr indent="0" eaLnBrk="1" hangingPunct="1">
              <a:lnSpc>
                <a:spcPct val="90000"/>
              </a:lnSpc>
              <a:buFontTx/>
              <a:buNone/>
            </a:pPr>
            <a:endParaRPr lang="en-US" altLang="en-US" sz="1600" dirty="0">
              <a:latin typeface="Franklin Gothic Demi Cond" panose="020B0706030402020204" pitchFamily="34" charset="0"/>
            </a:endParaRPr>
          </a:p>
          <a:p>
            <a:pPr indent="0" eaLnBrk="1" hangingPunct="1">
              <a:lnSpc>
                <a:spcPct val="90000"/>
              </a:lnSpc>
              <a:buFontTx/>
              <a:buNone/>
            </a:pPr>
            <a:r>
              <a:rPr lang="en-US" altLang="en-US" dirty="0">
                <a:latin typeface="Franklin Gothic Demi Cond" panose="020B0706030402020204" pitchFamily="34" charset="0"/>
              </a:rPr>
              <a:t>In 1985 case of </a:t>
            </a:r>
            <a:r>
              <a:rPr lang="en-US" altLang="en-US" i="1" dirty="0">
                <a:latin typeface="Franklin Gothic Demi Cond" panose="020B0706030402020204" pitchFamily="34" charset="0"/>
              </a:rPr>
              <a:t>Scheduling Corp. of America v. </a:t>
            </a:r>
            <a:r>
              <a:rPr lang="en-US" altLang="en-US" i="1" dirty="0" err="1">
                <a:latin typeface="Franklin Gothic Demi Cond" panose="020B0706030402020204" pitchFamily="34" charset="0"/>
              </a:rPr>
              <a:t>Massello</a:t>
            </a:r>
            <a:r>
              <a:rPr lang="en-US" altLang="en-US" dirty="0">
                <a:latin typeface="Franklin Gothic Demi Cond" panose="020B0706030402020204" pitchFamily="34" charset="0"/>
              </a:rPr>
              <a:t>, principal complained that under rep’s procuring cause theory, he could receive commissions for extensions of his projects until the year 2000.</a:t>
            </a:r>
          </a:p>
          <a:p>
            <a:pPr indent="0" eaLnBrk="1" hangingPunct="1">
              <a:lnSpc>
                <a:spcPct val="90000"/>
              </a:lnSpc>
              <a:buFontTx/>
              <a:buNone/>
            </a:pPr>
            <a:endParaRPr lang="en-US" altLang="en-US" sz="1600" dirty="0">
              <a:latin typeface="Franklin Gothic Demi Cond" panose="020B0706030402020204" pitchFamily="34" charset="0"/>
            </a:endParaRPr>
          </a:p>
          <a:p>
            <a:pPr indent="0" eaLnBrk="1" hangingPunct="1">
              <a:lnSpc>
                <a:spcPct val="90000"/>
              </a:lnSpc>
              <a:buFontTx/>
              <a:buNone/>
            </a:pPr>
            <a:r>
              <a:rPr lang="en-US" altLang="en-US" dirty="0">
                <a:latin typeface="Franklin Gothic Demi Cond" panose="020B0706030402020204" pitchFamily="34" charset="0"/>
              </a:rPr>
              <a:t>Court said to manufacturer:  </a:t>
            </a:r>
          </a:p>
          <a:p>
            <a:pPr indent="0" eaLnBrk="1" hangingPunct="1">
              <a:lnSpc>
                <a:spcPct val="90000"/>
              </a:lnSpc>
              <a:buFontTx/>
              <a:buNone/>
            </a:pPr>
            <a:r>
              <a:rPr lang="en-US" altLang="en-US" dirty="0">
                <a:latin typeface="Franklin Gothic Demi Cond" panose="020B0706030402020204" pitchFamily="34" charset="0"/>
              </a:rPr>
              <a:t>                            Contract was freely-negotiated </a:t>
            </a:r>
            <a:endParaRPr lang="en-US" altLang="en-US" sz="3600" dirty="0">
              <a:latin typeface="Franklin Gothic Demi Cond" panose="020B0706030402020204" pitchFamily="34" charset="0"/>
            </a:endParaRPr>
          </a:p>
        </p:txBody>
      </p:sp>
      <p:pic>
        <p:nvPicPr>
          <p:cNvPr id="45060" name="Picture 8" descr="Electronic Representatives Association">
            <a:extLst>
              <a:ext uri="{FF2B5EF4-FFF2-40B4-BE49-F238E27FC236}">
                <a16:creationId xmlns:a16="http://schemas.microsoft.com/office/drawing/2014/main" id="{4DA5D329-47DF-4182-AC1E-D98971E84D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6084888"/>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4">
            <a:extLst>
              <a:ext uri="{FF2B5EF4-FFF2-40B4-BE49-F238E27FC236}">
                <a16:creationId xmlns:a16="http://schemas.microsoft.com/office/drawing/2014/main" id="{9349936E-4926-4E5F-942F-6CB50E2442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6250" y="5813425"/>
            <a:ext cx="1066800"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mage result for reasonable">
            <a:extLst>
              <a:ext uri="{FF2B5EF4-FFF2-40B4-BE49-F238E27FC236}">
                <a16:creationId xmlns:a16="http://schemas.microsoft.com/office/drawing/2014/main" id="{0DD52F50-A4AA-46DB-B791-B6999A9ABDCD}"/>
              </a:ext>
            </a:extLst>
          </p:cNvPr>
          <p:cNvPicPr>
            <a:picLocks noChangeAspect="1" noChangeArrowheads="1"/>
          </p:cNvPicPr>
          <p:nvPr/>
        </p:nvPicPr>
        <p:blipFill>
          <a:blip r:embed="rId2">
            <a:alphaModFix amt="54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8AA2945-E1CB-43E9-AACC-D360E3C7489C}"/>
              </a:ext>
            </a:extLst>
          </p:cNvPr>
          <p:cNvSpPr>
            <a:spLocks noGrp="1"/>
          </p:cNvSpPr>
          <p:nvPr>
            <p:ph type="title"/>
          </p:nvPr>
        </p:nvSpPr>
        <p:spPr/>
        <p:txBody>
          <a:bodyPr/>
          <a:lstStyle/>
          <a:p>
            <a:r>
              <a:rPr lang="en-US" sz="4800" dirty="0">
                <a:solidFill>
                  <a:schemeClr val="tx1"/>
                </a:solidFill>
                <a:latin typeface="Franklin Gothic Demi Cond" panose="020B0706030402020204" pitchFamily="34" charset="0"/>
              </a:rPr>
              <a:t>Procuring Cause Recovery: </a:t>
            </a:r>
            <a:br>
              <a:rPr lang="en-US" sz="4800" dirty="0">
                <a:solidFill>
                  <a:schemeClr val="tx1"/>
                </a:solidFill>
                <a:latin typeface="Franklin Gothic Demi Cond" panose="020B0706030402020204" pitchFamily="34" charset="0"/>
              </a:rPr>
            </a:br>
            <a:r>
              <a:rPr lang="en-US" sz="4800" dirty="0">
                <a:solidFill>
                  <a:schemeClr val="tx1"/>
                </a:solidFill>
                <a:latin typeface="Franklin Gothic Demi Cond" panose="020B0706030402020204" pitchFamily="34" charset="0"/>
              </a:rPr>
              <a:t>How Long Does It Last?</a:t>
            </a:r>
          </a:p>
        </p:txBody>
      </p:sp>
      <p:sp>
        <p:nvSpPr>
          <p:cNvPr id="4" name="Content Placeholder 3">
            <a:extLst>
              <a:ext uri="{FF2B5EF4-FFF2-40B4-BE49-F238E27FC236}">
                <a16:creationId xmlns:a16="http://schemas.microsoft.com/office/drawing/2014/main" id="{0CB77371-4555-4240-939C-2D487ACD7867}"/>
              </a:ext>
            </a:extLst>
          </p:cNvPr>
          <p:cNvSpPr>
            <a:spLocks noGrp="1"/>
          </p:cNvSpPr>
          <p:nvPr>
            <p:ph idx="1"/>
          </p:nvPr>
        </p:nvSpPr>
        <p:spPr>
          <a:xfrm>
            <a:off x="457200" y="2179637"/>
            <a:ext cx="8229600" cy="4525963"/>
          </a:xfrm>
        </p:spPr>
        <p:txBody>
          <a:bodyPr/>
          <a:lstStyle/>
          <a:p>
            <a:r>
              <a:rPr lang="en-US" sz="4000" dirty="0">
                <a:latin typeface="Franklin Gothic Demi Cond" panose="020B0706030402020204" pitchFamily="34" charset="0"/>
              </a:rPr>
              <a:t>When a sales agent is the procuring cause of sales, it its entitled to receive payment for the value of its services </a:t>
            </a:r>
            <a:r>
              <a:rPr lang="en-US" sz="4000" u="sng" dirty="0">
                <a:latin typeface="Franklin Gothic Demi Cond" panose="020B0706030402020204" pitchFamily="34" charset="0"/>
              </a:rPr>
              <a:t>for a reasonable period of time</a:t>
            </a:r>
            <a:r>
              <a:rPr lang="en-US" sz="4000" dirty="0">
                <a:latin typeface="Franklin Gothic Demi Cond" panose="020B0706030402020204" pitchFamily="34" charset="0"/>
              </a:rPr>
              <a:t> (per Calif. App. Ct. in </a:t>
            </a:r>
            <a:r>
              <a:rPr lang="en-US" sz="4000" i="1" dirty="0">
                <a:latin typeface="Franklin Gothic Demi Cond" panose="020B0706030402020204" pitchFamily="34" charset="0"/>
              </a:rPr>
              <a:t>Watson v. Wood Dimension, Inc. </a:t>
            </a:r>
            <a:r>
              <a:rPr lang="en-US" sz="4000" dirty="0">
                <a:latin typeface="Franklin Gothic Demi Cond" panose="020B0706030402020204" pitchFamily="34" charset="0"/>
              </a:rPr>
              <a:t>(1989)) </a:t>
            </a:r>
          </a:p>
        </p:txBody>
      </p:sp>
      <p:pic>
        <p:nvPicPr>
          <p:cNvPr id="5" name="Picture 8" descr="Electronic Representatives Association">
            <a:extLst>
              <a:ext uri="{FF2B5EF4-FFF2-40B4-BE49-F238E27FC236}">
                <a16:creationId xmlns:a16="http://schemas.microsoft.com/office/drawing/2014/main" id="{59CFA8C6-F8A1-42E3-8EBB-2EE4F1BCCD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111875"/>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a:extLst>
              <a:ext uri="{FF2B5EF4-FFF2-40B4-BE49-F238E27FC236}">
                <a16:creationId xmlns:a16="http://schemas.microsoft.com/office/drawing/2014/main" id="{95A97447-C2F8-45BB-97E1-976E54BCE8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5791200"/>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513866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47106" name="Picture 5" descr="Image result for twists and turns">
            <a:extLst>
              <a:ext uri="{FF2B5EF4-FFF2-40B4-BE49-F238E27FC236}">
                <a16:creationId xmlns:a16="http://schemas.microsoft.com/office/drawing/2014/main" id="{3C6A7D74-33EE-41CE-B6B9-6E1F47D5E91F}"/>
              </a:ext>
            </a:extLst>
          </p:cNvPr>
          <p:cNvPicPr>
            <a:picLocks noChangeAspect="1" noChangeArrowheads="1"/>
          </p:cNvPicPr>
          <p:nvPr/>
        </p:nvPicPr>
        <p:blipFill>
          <a:blip r:embed="rId2">
            <a:alphaModFix amt="29000"/>
            <a:extLst>
              <a:ext uri="{28A0092B-C50C-407E-A947-70E740481C1C}">
                <a14:useLocalDpi xmlns:a14="http://schemas.microsoft.com/office/drawing/2010/main" val="0"/>
              </a:ext>
            </a:extLst>
          </a:blip>
          <a:srcRect/>
          <a:stretch>
            <a:fillRect/>
          </a:stretch>
        </p:blipFill>
        <p:spPr bwMode="auto">
          <a:xfrm>
            <a:off x="0" y="0"/>
            <a:ext cx="9169801"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5" name="Rectangle 3">
            <a:extLst>
              <a:ext uri="{FF2B5EF4-FFF2-40B4-BE49-F238E27FC236}">
                <a16:creationId xmlns:a16="http://schemas.microsoft.com/office/drawing/2014/main" id="{205C51C0-46DF-411C-9025-DA28A3618610}"/>
              </a:ext>
            </a:extLst>
          </p:cNvPr>
          <p:cNvSpPr>
            <a:spLocks noGrp="1" noChangeArrowheads="1"/>
          </p:cNvSpPr>
          <p:nvPr>
            <p:ph type="title" idx="4294967295"/>
          </p:nvPr>
        </p:nvSpPr>
        <p:spPr>
          <a:xfrm>
            <a:off x="0" y="-123825"/>
            <a:ext cx="9144000" cy="1570038"/>
          </a:xfrm>
        </p:spPr>
        <p:txBody>
          <a:bodyPr anchor="b">
            <a:spAutoFit/>
          </a:bodyPr>
          <a:lstStyle/>
          <a:p>
            <a:pPr eaLnBrk="1" hangingPunct="1">
              <a:defRPr/>
            </a:pPr>
            <a:r>
              <a:rPr lang="en-US" sz="4800" dirty="0">
                <a:latin typeface="Franklin Gothic Demi Cond" panose="020B0706030402020204" pitchFamily="34" charset="0"/>
                <a:ea typeface="+mj-ea"/>
              </a:rPr>
              <a:t>Procuring Cause:  </a:t>
            </a:r>
            <a:br>
              <a:rPr lang="en-US" sz="4800" dirty="0">
                <a:latin typeface="Franklin Gothic Demi Cond" panose="020B0706030402020204" pitchFamily="34" charset="0"/>
                <a:ea typeface="+mj-ea"/>
              </a:rPr>
            </a:br>
            <a:r>
              <a:rPr lang="en-US" sz="4800" dirty="0">
                <a:latin typeface="Franklin Gothic Demi Cond" panose="020B0706030402020204" pitchFamily="34" charset="0"/>
                <a:ea typeface="+mj-ea"/>
              </a:rPr>
              <a:t>Twists and Turns</a:t>
            </a:r>
          </a:p>
        </p:txBody>
      </p:sp>
      <p:sp>
        <p:nvSpPr>
          <p:cNvPr id="125956" name="Rectangle 4">
            <a:extLst>
              <a:ext uri="{FF2B5EF4-FFF2-40B4-BE49-F238E27FC236}">
                <a16:creationId xmlns:a16="http://schemas.microsoft.com/office/drawing/2014/main" id="{3C2D3028-1281-47B5-BE49-A1B8541A1F32}"/>
              </a:ext>
            </a:extLst>
          </p:cNvPr>
          <p:cNvSpPr>
            <a:spLocks noGrp="1" noChangeArrowheads="1"/>
          </p:cNvSpPr>
          <p:nvPr>
            <p:ph type="body" idx="4294967295"/>
          </p:nvPr>
        </p:nvSpPr>
        <p:spPr>
          <a:xfrm>
            <a:off x="25400" y="1620838"/>
            <a:ext cx="9144000" cy="4800600"/>
          </a:xfrm>
        </p:spPr>
        <p:txBody>
          <a:bodyPr/>
          <a:lstStyle/>
          <a:p>
            <a:pPr eaLnBrk="1" hangingPunct="1">
              <a:buFont typeface="Wingdings" panose="05000000000000000000" pitchFamily="2" charset="2"/>
              <a:buChar char="§"/>
              <a:defRPr/>
            </a:pPr>
            <a:r>
              <a:rPr lang="en-US" sz="4000" dirty="0">
                <a:latin typeface="Franklin Gothic Demi Cond" panose="020B0706030402020204" pitchFamily="34" charset="0"/>
                <a:ea typeface="+mn-ea"/>
              </a:rPr>
              <a:t>Some courts may require the rep to identify all sales for which it claims credit.</a:t>
            </a:r>
          </a:p>
          <a:p>
            <a:pPr eaLnBrk="1" hangingPunct="1">
              <a:buFont typeface="Wingdings" panose="05000000000000000000" pitchFamily="2" charset="2"/>
              <a:buChar char="§"/>
              <a:defRPr/>
            </a:pPr>
            <a:r>
              <a:rPr lang="en-US" sz="4000" dirty="0">
                <a:latin typeface="Franklin Gothic Demi Cond" panose="020B0706030402020204" pitchFamily="34" charset="0"/>
                <a:ea typeface="+mn-ea"/>
              </a:rPr>
              <a:t>Some courts say a rep can procure specific sales only; not accounts.</a:t>
            </a:r>
          </a:p>
          <a:p>
            <a:pPr eaLnBrk="1" hangingPunct="1">
              <a:buFont typeface="Wingdings" panose="05000000000000000000" pitchFamily="2" charset="2"/>
              <a:buChar char="§"/>
              <a:defRPr/>
            </a:pPr>
            <a:r>
              <a:rPr lang="en-US" sz="4000" dirty="0">
                <a:latin typeface="Franklin Gothic Demi Cond" panose="020B0706030402020204" pitchFamily="34" charset="0"/>
                <a:ea typeface="+mn-ea"/>
              </a:rPr>
              <a:t>Some courts have yet to apply the doctrine beyond real estate brokers.</a:t>
            </a:r>
          </a:p>
        </p:txBody>
      </p:sp>
      <p:pic>
        <p:nvPicPr>
          <p:cNvPr id="47109" name="Picture 8" descr="Electronic Representatives Association">
            <a:extLst>
              <a:ext uri="{FF2B5EF4-FFF2-40B4-BE49-F238E27FC236}">
                <a16:creationId xmlns:a16="http://schemas.microsoft.com/office/drawing/2014/main" id="{08A532EE-AF29-46A7-B2A6-3C69A9789D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6111875"/>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10" name="Picture 4">
            <a:extLst>
              <a:ext uri="{FF2B5EF4-FFF2-40B4-BE49-F238E27FC236}">
                <a16:creationId xmlns:a16="http://schemas.microsoft.com/office/drawing/2014/main" id="{C21F2412-0964-41E2-A13D-0256CF374D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a:extLst>
              <a:ext uri="{FF2B5EF4-FFF2-40B4-BE49-F238E27FC236}">
                <a16:creationId xmlns:a16="http://schemas.microsoft.com/office/drawing/2014/main" id="{ABDC6F02-63C2-4A5C-8C34-8986D123E141}"/>
              </a:ext>
            </a:extLst>
          </p:cNvPr>
          <p:cNvPicPr>
            <a:picLocks noChangeAspect="1" noChangeArrowheads="1"/>
          </p:cNvPicPr>
          <p:nvPr/>
        </p:nvPicPr>
        <p:blipFill>
          <a:blip r:embed="rId3">
            <a:lum contrast="-50000"/>
            <a:alphaModFix amt="39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8" name="Rectangle 2">
            <a:extLst>
              <a:ext uri="{FF2B5EF4-FFF2-40B4-BE49-F238E27FC236}">
                <a16:creationId xmlns:a16="http://schemas.microsoft.com/office/drawing/2014/main" id="{03334A4C-86B9-47FC-A9BC-C98503257F4F}"/>
              </a:ext>
            </a:extLst>
          </p:cNvPr>
          <p:cNvSpPr>
            <a:spLocks noGrp="1" noChangeArrowheads="1"/>
          </p:cNvSpPr>
          <p:nvPr>
            <p:ph type="title" idx="4294967295"/>
          </p:nvPr>
        </p:nvSpPr>
        <p:spPr>
          <a:xfrm>
            <a:off x="34925" y="152400"/>
            <a:ext cx="9109075" cy="762000"/>
          </a:xfrm>
        </p:spPr>
        <p:txBody>
          <a:bodyPr anchor="b">
            <a:spAutoFit/>
          </a:bodyPr>
          <a:lstStyle/>
          <a:p>
            <a:pPr eaLnBrk="1" hangingPunct="1">
              <a:defRPr/>
            </a:pPr>
            <a:r>
              <a:rPr lang="en-US" dirty="0">
                <a:solidFill>
                  <a:schemeClr val="tx1"/>
                </a:solidFill>
                <a:latin typeface="Franklin Gothic Demi Cond" panose="020B0706030402020204" pitchFamily="34" charset="0"/>
                <a:ea typeface="+mj-ea"/>
              </a:rPr>
              <a:t>Sales Rep Protection Statutes</a:t>
            </a:r>
          </a:p>
        </p:txBody>
      </p:sp>
      <p:sp>
        <p:nvSpPr>
          <p:cNvPr id="14339" name="Rectangle 3">
            <a:extLst>
              <a:ext uri="{FF2B5EF4-FFF2-40B4-BE49-F238E27FC236}">
                <a16:creationId xmlns:a16="http://schemas.microsoft.com/office/drawing/2014/main" id="{0D71C421-9FDF-4A78-A021-5F428499C70E}"/>
              </a:ext>
            </a:extLst>
          </p:cNvPr>
          <p:cNvSpPr>
            <a:spLocks noGrp="1" noChangeArrowheads="1"/>
          </p:cNvSpPr>
          <p:nvPr>
            <p:ph type="body" idx="4294967295"/>
          </p:nvPr>
        </p:nvSpPr>
        <p:spPr>
          <a:xfrm>
            <a:off x="0" y="1219200"/>
            <a:ext cx="9144000" cy="5105400"/>
          </a:xfrm>
        </p:spPr>
        <p:txBody>
          <a:bodyPr/>
          <a:lstStyle/>
          <a:p>
            <a:pPr indent="0" eaLnBrk="1" hangingPunct="1">
              <a:lnSpc>
                <a:spcPct val="80000"/>
              </a:lnSpc>
              <a:buFontTx/>
              <a:buNone/>
              <a:defRPr/>
            </a:pPr>
            <a:r>
              <a:rPr lang="en-US" sz="3600" dirty="0">
                <a:latin typeface="Franklin Gothic Demi Cond" panose="020B0706030402020204" pitchFamily="34" charset="0"/>
              </a:rPr>
              <a:t>Most states have enacted laws to protect  sales representatives who solicit orders for products.</a:t>
            </a:r>
          </a:p>
          <a:p>
            <a:pPr indent="0" eaLnBrk="1" hangingPunct="1">
              <a:lnSpc>
                <a:spcPct val="80000"/>
              </a:lnSpc>
              <a:buFontTx/>
              <a:buNone/>
              <a:defRPr/>
            </a:pPr>
            <a:endParaRPr lang="en-US" sz="1800" dirty="0">
              <a:latin typeface="Franklin Gothic Demi Cond" panose="020B0706030402020204" pitchFamily="34" charset="0"/>
            </a:endParaRPr>
          </a:p>
          <a:p>
            <a:pPr eaLnBrk="1" hangingPunct="1">
              <a:lnSpc>
                <a:spcPct val="90000"/>
              </a:lnSpc>
              <a:buFont typeface="Wingdings" panose="05000000000000000000" pitchFamily="2" charset="2"/>
              <a:buChar char="§"/>
              <a:defRPr/>
            </a:pPr>
            <a:r>
              <a:rPr lang="en-US" sz="3600" dirty="0">
                <a:latin typeface="Franklin Gothic Demi Cond" panose="020B0706030402020204" pitchFamily="34" charset="0"/>
              </a:rPr>
              <a:t>Typically, these statutes apply to principals who: </a:t>
            </a:r>
          </a:p>
          <a:p>
            <a:pPr lvl="1" eaLnBrk="1" hangingPunct="1">
              <a:lnSpc>
                <a:spcPct val="90000"/>
              </a:lnSpc>
              <a:defRPr/>
            </a:pPr>
            <a:r>
              <a:rPr lang="en-US" sz="3200" dirty="0">
                <a:latin typeface="Franklin Gothic Demi Cond" panose="020B0706030402020204" pitchFamily="34" charset="0"/>
                <a:ea typeface="ＭＳ Ｐゴシック" panose="020B0600070205080204" pitchFamily="34" charset="-128"/>
              </a:rPr>
              <a:t>Do business in the state</a:t>
            </a:r>
          </a:p>
          <a:p>
            <a:pPr lvl="1" eaLnBrk="1" hangingPunct="1">
              <a:lnSpc>
                <a:spcPct val="90000"/>
              </a:lnSpc>
              <a:defRPr/>
            </a:pPr>
            <a:r>
              <a:rPr lang="en-US" sz="3200" dirty="0">
                <a:latin typeface="Franklin Gothic Demi Cond" panose="020B0706030402020204" pitchFamily="34" charset="0"/>
                <a:ea typeface="ＭＳ Ｐゴシック" panose="020B0600070205080204" pitchFamily="34" charset="-128"/>
              </a:rPr>
              <a:t>Use sales representatives to solicit orders for products within the state</a:t>
            </a:r>
          </a:p>
          <a:p>
            <a:pPr lvl="1" eaLnBrk="1" hangingPunct="1">
              <a:lnSpc>
                <a:spcPct val="90000"/>
              </a:lnSpc>
              <a:defRPr/>
            </a:pPr>
            <a:r>
              <a:rPr lang="en-US" sz="3200" dirty="0">
                <a:latin typeface="Franklin Gothic Demi Cond" panose="020B0706030402020204" pitchFamily="34" charset="0"/>
                <a:ea typeface="ＭＳ Ｐゴシック" panose="020B0600070205080204" pitchFamily="34" charset="-128"/>
              </a:rPr>
              <a:t>Compensate the sales representative in whole or in part by commission</a:t>
            </a:r>
          </a:p>
          <a:p>
            <a:pPr lvl="1" eaLnBrk="1" hangingPunct="1">
              <a:lnSpc>
                <a:spcPct val="90000"/>
              </a:lnSpc>
              <a:defRPr/>
            </a:pPr>
            <a:endParaRPr lang="en-US" sz="2400" i="1" u="sng" dirty="0">
              <a:latin typeface="Franklin Gothic Demi Cond" panose="020B0706030402020204" pitchFamily="34" charset="0"/>
              <a:ea typeface="ＭＳ Ｐゴシック" panose="020B0600070205080204" pitchFamily="34" charset="-128"/>
            </a:endParaRPr>
          </a:p>
          <a:p>
            <a:pPr eaLnBrk="1" hangingPunct="1">
              <a:lnSpc>
                <a:spcPct val="80000"/>
              </a:lnSpc>
              <a:defRPr/>
            </a:pPr>
            <a:endParaRPr lang="en-US" sz="2800" i="1" dirty="0">
              <a:latin typeface="Franklin Gothic Demi Cond" panose="020B0706030402020204" pitchFamily="34" charset="0"/>
            </a:endParaRPr>
          </a:p>
        </p:txBody>
      </p:sp>
      <p:pic>
        <p:nvPicPr>
          <p:cNvPr id="48133" name="Picture 8" descr="Electronic Representatives Association">
            <a:extLst>
              <a:ext uri="{FF2B5EF4-FFF2-40B4-BE49-F238E27FC236}">
                <a16:creationId xmlns:a16="http://schemas.microsoft.com/office/drawing/2014/main" id="{C5482546-7493-4DD2-8BB6-BE7B0D3344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25" y="60960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5">
            <a:extLst>
              <a:ext uri="{FF2B5EF4-FFF2-40B4-BE49-F238E27FC236}">
                <a16:creationId xmlns:a16="http://schemas.microsoft.com/office/drawing/2014/main" id="{83A4C72B-E430-47AB-8645-B1DBFB46A3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77200" y="5803900"/>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animEffect transition="in" filter="randombar(horizontal)">
                                      <p:cBhvr>
                                        <p:cTn id="7" dur="500"/>
                                        <p:tgtEl>
                                          <p:spTgt spid="14339">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nodeType="clickEffect">
                                  <p:stCondLst>
                                    <p:cond delay="0"/>
                                  </p:stCondLst>
                                  <p:childTnLst>
                                    <p:set>
                                      <p:cBhvr>
                                        <p:cTn id="11" dur="1" fill="hold">
                                          <p:stCondLst>
                                            <p:cond delay="0"/>
                                          </p:stCondLst>
                                        </p:cTn>
                                        <p:tgtEl>
                                          <p:spTgt spid="14339">
                                            <p:txEl>
                                              <p:pRg st="3" end="3"/>
                                            </p:txEl>
                                          </p:spTgt>
                                        </p:tgtEl>
                                        <p:attrNameLst>
                                          <p:attrName>style.visibility</p:attrName>
                                        </p:attrNameLst>
                                      </p:cBhvr>
                                      <p:to>
                                        <p:strVal val="visible"/>
                                      </p:to>
                                    </p:set>
                                    <p:animEffect transition="in" filter="randombar(horizontal)">
                                      <p:cBhvr>
                                        <p:cTn id="12" dur="500"/>
                                        <p:tgtEl>
                                          <p:spTgt spid="14339">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nodeType="clickEffect">
                                  <p:stCondLst>
                                    <p:cond delay="0"/>
                                  </p:stCondLst>
                                  <p:childTnLst>
                                    <p:set>
                                      <p:cBhvr>
                                        <p:cTn id="16" dur="1" fill="hold">
                                          <p:stCondLst>
                                            <p:cond delay="0"/>
                                          </p:stCondLst>
                                        </p:cTn>
                                        <p:tgtEl>
                                          <p:spTgt spid="14339">
                                            <p:txEl>
                                              <p:pRg st="4" end="4"/>
                                            </p:txEl>
                                          </p:spTgt>
                                        </p:tgtEl>
                                        <p:attrNameLst>
                                          <p:attrName>style.visibility</p:attrName>
                                        </p:attrNameLst>
                                      </p:cBhvr>
                                      <p:to>
                                        <p:strVal val="visible"/>
                                      </p:to>
                                    </p:set>
                                    <p:animEffect transition="in" filter="randombar(horizontal)">
                                      <p:cBhvr>
                                        <p:cTn id="17" dur="500"/>
                                        <p:tgtEl>
                                          <p:spTgt spid="14339">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4" presetClass="entr" presetSubtype="10" fill="hold" nodeType="clickEffect">
                                  <p:stCondLst>
                                    <p:cond delay="0"/>
                                  </p:stCondLst>
                                  <p:childTnLst>
                                    <p:set>
                                      <p:cBhvr>
                                        <p:cTn id="21" dur="1" fill="hold">
                                          <p:stCondLst>
                                            <p:cond delay="0"/>
                                          </p:stCondLst>
                                        </p:cTn>
                                        <p:tgtEl>
                                          <p:spTgt spid="14339">
                                            <p:txEl>
                                              <p:pRg st="5" end="5"/>
                                            </p:txEl>
                                          </p:spTgt>
                                        </p:tgtEl>
                                        <p:attrNameLst>
                                          <p:attrName>style.visibility</p:attrName>
                                        </p:attrNameLst>
                                      </p:cBhvr>
                                      <p:to>
                                        <p:strVal val="visible"/>
                                      </p:to>
                                    </p:set>
                                    <p:animEffect transition="in" filter="randombar(horizontal)">
                                      <p:cBhvr>
                                        <p:cTn id="22"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pic>
        <p:nvPicPr>
          <p:cNvPr id="50178" name="Picture 5" descr="Related image">
            <a:extLst>
              <a:ext uri="{FF2B5EF4-FFF2-40B4-BE49-F238E27FC236}">
                <a16:creationId xmlns:a16="http://schemas.microsoft.com/office/drawing/2014/main" id="{80E15985-D49C-4031-8C23-746DC9099920}"/>
              </a:ext>
            </a:extLst>
          </p:cNvPr>
          <p:cNvPicPr>
            <a:picLocks noChangeAspect="1" noChangeArrowheads="1"/>
          </p:cNvPicPr>
          <p:nvPr/>
        </p:nvPicPr>
        <p:blipFill>
          <a:blip r:embed="rId3">
            <a:alphaModFix amt="36000"/>
            <a:extLst>
              <a:ext uri="{28A0092B-C50C-407E-A947-70E740481C1C}">
                <a14:useLocalDpi xmlns:a14="http://schemas.microsoft.com/office/drawing/2010/main" val="0"/>
              </a:ext>
            </a:extLst>
          </a:blip>
          <a:srcRect/>
          <a:stretch>
            <a:fillRect/>
          </a:stretch>
        </p:blipFill>
        <p:spPr bwMode="auto">
          <a:xfrm>
            <a:off x="127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Rectangle 2">
            <a:extLst>
              <a:ext uri="{FF2B5EF4-FFF2-40B4-BE49-F238E27FC236}">
                <a16:creationId xmlns:a16="http://schemas.microsoft.com/office/drawing/2014/main" id="{D3B39529-DE8B-457D-86F4-3FFEFBE9C024}"/>
              </a:ext>
            </a:extLst>
          </p:cNvPr>
          <p:cNvSpPr>
            <a:spLocks noGrp="1" noChangeArrowheads="1"/>
          </p:cNvSpPr>
          <p:nvPr>
            <p:ph type="title" idx="4294967295"/>
          </p:nvPr>
        </p:nvSpPr>
        <p:spPr>
          <a:xfrm>
            <a:off x="12700" y="76200"/>
            <a:ext cx="9144000" cy="769938"/>
          </a:xfrm>
        </p:spPr>
        <p:txBody>
          <a:bodyPr anchor="b">
            <a:spAutoFit/>
          </a:bodyPr>
          <a:lstStyle/>
          <a:p>
            <a:pPr eaLnBrk="1" hangingPunct="1">
              <a:defRPr/>
            </a:pPr>
            <a:r>
              <a:rPr lang="en-US" dirty="0">
                <a:effectLst>
                  <a:outerShdw blurRad="38100" dist="38100" dir="2700000" algn="tl">
                    <a:srgbClr val="C0C0C0"/>
                  </a:outerShdw>
                </a:effectLst>
                <a:latin typeface="Franklin Gothic Demi Cond" panose="020B0706030402020204" pitchFamily="34" charset="0"/>
              </a:rPr>
              <a:t>Sales Rep Protection Statutes (Cont’d)</a:t>
            </a:r>
          </a:p>
        </p:txBody>
      </p:sp>
      <p:sp>
        <p:nvSpPr>
          <p:cNvPr id="15363" name="Rectangle 3">
            <a:extLst>
              <a:ext uri="{FF2B5EF4-FFF2-40B4-BE49-F238E27FC236}">
                <a16:creationId xmlns:a16="http://schemas.microsoft.com/office/drawing/2014/main" id="{AAF49313-68DA-430C-B738-BF6E22CAC1A0}"/>
              </a:ext>
            </a:extLst>
          </p:cNvPr>
          <p:cNvSpPr>
            <a:spLocks noGrp="1" noChangeArrowheads="1"/>
          </p:cNvSpPr>
          <p:nvPr>
            <p:ph type="body" idx="4294967295"/>
          </p:nvPr>
        </p:nvSpPr>
        <p:spPr>
          <a:xfrm>
            <a:off x="0" y="1524000"/>
            <a:ext cx="9144000" cy="5410200"/>
          </a:xfrm>
        </p:spPr>
        <p:txBody>
          <a:bodyPr/>
          <a:lstStyle/>
          <a:p>
            <a:pPr eaLnBrk="1" hangingPunct="1">
              <a:buFont typeface="Wingdings" panose="05000000000000000000" pitchFamily="2" charset="2"/>
              <a:buChar char="§"/>
            </a:pPr>
            <a:r>
              <a:rPr lang="en-US" altLang="en-US" sz="4400" dirty="0">
                <a:latin typeface="Franklin Gothic Demi Cond" panose="020B0706030402020204" pitchFamily="34" charset="0"/>
              </a:rPr>
              <a:t>All cover reps who are due payments of commission upon termination.</a:t>
            </a:r>
          </a:p>
          <a:p>
            <a:pPr eaLnBrk="1" hangingPunct="1">
              <a:buFont typeface="Wingdings" panose="05000000000000000000" pitchFamily="2" charset="2"/>
              <a:buChar char="§"/>
            </a:pPr>
            <a:endParaRPr lang="en-US" altLang="en-US" sz="1100" dirty="0">
              <a:latin typeface="Franklin Gothic Demi Cond" panose="020B0706030402020204" pitchFamily="34" charset="0"/>
            </a:endParaRPr>
          </a:p>
          <a:p>
            <a:pPr eaLnBrk="1" hangingPunct="1">
              <a:buFont typeface="Wingdings" panose="05000000000000000000" pitchFamily="2" charset="2"/>
              <a:buChar char="§"/>
            </a:pPr>
            <a:r>
              <a:rPr lang="en-US" altLang="en-US" sz="4400" dirty="0">
                <a:latin typeface="Franklin Gothic Demi Cond" panose="020B0706030402020204" pitchFamily="34" charset="0"/>
              </a:rPr>
              <a:t>Many states impose punitive liability of 2-3 times unpaid commissions, attorney’s fees and costs for failing to pay in a timely manner.</a:t>
            </a:r>
          </a:p>
        </p:txBody>
      </p:sp>
      <p:pic>
        <p:nvPicPr>
          <p:cNvPr id="50181" name="Picture 8" descr="Electronic Representatives Association">
            <a:extLst>
              <a:ext uri="{FF2B5EF4-FFF2-40B4-BE49-F238E27FC236}">
                <a16:creationId xmlns:a16="http://schemas.microsoft.com/office/drawing/2014/main" id="{5CEF1B9E-95A8-4EAA-911E-4AE7990CAF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850" y="61722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2" name="Picture 4">
            <a:extLst>
              <a:ext uri="{FF2B5EF4-FFF2-40B4-BE49-F238E27FC236}">
                <a16:creationId xmlns:a16="http://schemas.microsoft.com/office/drawing/2014/main" id="{56ECE1B6-B74B-4D6F-95C9-727E80CB11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2613"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p:cTn id="7" dur="500" fill="hold"/>
                                        <p:tgtEl>
                                          <p:spTgt spid="1536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5363">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anim calcmode="lin" valueType="num">
                                      <p:cBhvr>
                                        <p:cTn id="13" dur="500" fill="hold"/>
                                        <p:tgtEl>
                                          <p:spTgt spid="15363">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15363">
                                            <p:txEl>
                                              <p:pRg st="2" end="2"/>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310A71D-447E-4D16-B9F4-9826A6D9FE4B}"/>
              </a:ext>
            </a:extLst>
          </p:cNvPr>
          <p:cNvSpPr>
            <a:spLocks noGrp="1" noChangeArrowheads="1"/>
          </p:cNvSpPr>
          <p:nvPr>
            <p:ph type="title" idx="4294967295"/>
          </p:nvPr>
        </p:nvSpPr>
        <p:spPr>
          <a:xfrm>
            <a:off x="0" y="0"/>
            <a:ext cx="9144000" cy="914400"/>
          </a:xfrm>
        </p:spPr>
        <p:txBody>
          <a:bodyPr anchor="b">
            <a:spAutoFit/>
          </a:bodyPr>
          <a:lstStyle/>
          <a:p>
            <a:pPr eaLnBrk="1" hangingPunct="1">
              <a:defRPr/>
            </a:pPr>
            <a:r>
              <a:rPr lang="en-US" sz="5400" dirty="0">
                <a:solidFill>
                  <a:schemeClr val="tx1"/>
                </a:solidFill>
                <a:latin typeface="Franklin Gothic Demi Cond" panose="020B0706030402020204" pitchFamily="34" charset="0"/>
                <a:ea typeface="+mj-ea"/>
              </a:rPr>
              <a:t>Implied Contracts</a:t>
            </a:r>
          </a:p>
        </p:txBody>
      </p:sp>
      <p:sp>
        <p:nvSpPr>
          <p:cNvPr id="20483" name="Rectangle 3">
            <a:extLst>
              <a:ext uri="{FF2B5EF4-FFF2-40B4-BE49-F238E27FC236}">
                <a16:creationId xmlns:a16="http://schemas.microsoft.com/office/drawing/2014/main" id="{5CDF284F-D15E-44DC-A235-1509FF0EA3DC}"/>
              </a:ext>
            </a:extLst>
          </p:cNvPr>
          <p:cNvSpPr>
            <a:spLocks noGrp="1" noChangeArrowheads="1"/>
          </p:cNvSpPr>
          <p:nvPr>
            <p:ph type="body" idx="4294967295"/>
          </p:nvPr>
        </p:nvSpPr>
        <p:spPr>
          <a:xfrm>
            <a:off x="0" y="877888"/>
            <a:ext cx="9296400" cy="5638800"/>
          </a:xfrm>
        </p:spPr>
        <p:txBody>
          <a:bodyPr/>
          <a:lstStyle/>
          <a:p>
            <a:pPr indent="0" eaLnBrk="1" hangingPunct="1">
              <a:buFontTx/>
              <a:buNone/>
              <a:defRPr/>
            </a:pPr>
            <a:r>
              <a:rPr lang="en-US" sz="3400" dirty="0">
                <a:latin typeface="Franklin Gothic Demi Cond" panose="020B0706030402020204" pitchFamily="34" charset="0"/>
                <a:ea typeface="+mn-ea"/>
              </a:rPr>
              <a:t>Where parties perform as if a contract existed, courts may recognize an implied contract.</a:t>
            </a:r>
          </a:p>
        </p:txBody>
      </p:sp>
      <p:pic>
        <p:nvPicPr>
          <p:cNvPr id="52228" name="Picture 8" descr="Electronic Representatives Association">
            <a:extLst>
              <a:ext uri="{FF2B5EF4-FFF2-40B4-BE49-F238E27FC236}">
                <a16:creationId xmlns:a16="http://schemas.microsoft.com/office/drawing/2014/main" id="{932B48AC-2118-4110-82F1-AB210735AB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6211888"/>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9" name="Picture 4">
            <a:extLst>
              <a:ext uri="{FF2B5EF4-FFF2-40B4-BE49-F238E27FC236}">
                <a16:creationId xmlns:a16="http://schemas.microsoft.com/office/drawing/2014/main" id="{B51BED07-66C4-4BBA-AE01-077E24110C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5727700"/>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5" descr="Image result for implied contract">
            <a:extLst>
              <a:ext uri="{FF2B5EF4-FFF2-40B4-BE49-F238E27FC236}">
                <a16:creationId xmlns:a16="http://schemas.microsoft.com/office/drawing/2014/main" id="{91658FF0-F697-4C38-80CC-745D8B35F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0213" y="2819400"/>
            <a:ext cx="3262312"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TextBox 1">
            <a:extLst>
              <a:ext uri="{FF2B5EF4-FFF2-40B4-BE49-F238E27FC236}">
                <a16:creationId xmlns:a16="http://schemas.microsoft.com/office/drawing/2014/main" id="{40456B94-00F6-40B1-8D86-00896ABE5758}"/>
              </a:ext>
            </a:extLst>
          </p:cNvPr>
          <p:cNvSpPr txBox="1">
            <a:spLocks noChangeArrowheads="1"/>
          </p:cNvSpPr>
          <p:nvPr/>
        </p:nvSpPr>
        <p:spPr bwMode="auto">
          <a:xfrm>
            <a:off x="-53975" y="2114550"/>
            <a:ext cx="5564188" cy="440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3600">
                <a:solidFill>
                  <a:schemeClr val="tx1"/>
                </a:solidFill>
                <a:latin typeface="Times New Roman" panose="02020603050405020304" pitchFamily="18" charset="0"/>
                <a:ea typeface="ＭＳ Ｐゴシック" panose="020B0600070205080204" pitchFamily="34" charset="-128"/>
              </a:defRPr>
            </a:lvl1pPr>
            <a:lvl2pPr marL="914400" indent="-457200">
              <a:defRPr sz="3600">
                <a:solidFill>
                  <a:schemeClr val="tx1"/>
                </a:solidFill>
                <a:latin typeface="Times New Roman" panose="02020603050405020304" pitchFamily="18" charset="0"/>
                <a:ea typeface="ＭＳ Ｐゴシック" panose="020B0600070205080204" pitchFamily="34" charset="-128"/>
              </a:defRPr>
            </a:lvl2pPr>
            <a:lvl3pPr marL="1143000" indent="-228600">
              <a:defRPr sz="3600">
                <a:solidFill>
                  <a:schemeClr val="tx1"/>
                </a:solidFill>
                <a:latin typeface="Times New Roman" panose="02020603050405020304" pitchFamily="18" charset="0"/>
                <a:ea typeface="ＭＳ Ｐゴシック" panose="020B0600070205080204" pitchFamily="34" charset="-128"/>
              </a:defRPr>
            </a:lvl3pPr>
            <a:lvl4pPr marL="1600200" indent="-228600">
              <a:defRPr sz="3600">
                <a:solidFill>
                  <a:schemeClr val="tx1"/>
                </a:solidFill>
                <a:latin typeface="Times New Roman" panose="02020603050405020304" pitchFamily="18" charset="0"/>
                <a:ea typeface="ＭＳ Ｐゴシック" panose="020B0600070205080204" pitchFamily="34" charset="-128"/>
              </a:defRPr>
            </a:lvl4pPr>
            <a:lvl5pPr marL="2057400" indent="-228600">
              <a:defRPr sz="36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3600">
                <a:solidFill>
                  <a:schemeClr val="tx1"/>
                </a:solidFill>
                <a:latin typeface="Times New Roman" panose="02020603050405020304" pitchFamily="18" charset="0"/>
                <a:ea typeface="ＭＳ Ｐゴシック" panose="020B0600070205080204" pitchFamily="34" charset="-128"/>
              </a:defRPr>
            </a:lvl9pPr>
          </a:lstStyle>
          <a:p>
            <a:pPr lvl="1" eaLnBrk="1" hangingPunct="1">
              <a:buFont typeface="Wingdings" panose="05000000000000000000" pitchFamily="2" charset="2"/>
              <a:buChar char="§"/>
            </a:pPr>
            <a:r>
              <a:rPr lang="en-US" altLang="en-US" sz="2800" dirty="0">
                <a:latin typeface="Franklin Gothic Demi Cond" panose="020B0706030402020204" pitchFamily="34" charset="0"/>
              </a:rPr>
              <a:t>Such as by continuing business as usual after a term contract expires.</a:t>
            </a:r>
          </a:p>
          <a:p>
            <a:pPr lvl="1" eaLnBrk="1" hangingPunct="1">
              <a:buFont typeface="Wingdings" panose="05000000000000000000" pitchFamily="2" charset="2"/>
              <a:buChar char="§"/>
            </a:pPr>
            <a:r>
              <a:rPr lang="en-US" altLang="en-US" sz="2800" dirty="0">
                <a:latin typeface="Franklin Gothic Demi Cond" panose="020B0706030402020204" pitchFamily="34" charset="0"/>
              </a:rPr>
              <a:t>Or if both parties erroneously believe and rely upon the existence of a contract.</a:t>
            </a:r>
          </a:p>
          <a:p>
            <a:pPr lvl="1" eaLnBrk="1" hangingPunct="1">
              <a:buFont typeface="Wingdings" panose="05000000000000000000" pitchFamily="2" charset="2"/>
              <a:buChar char="§"/>
            </a:pPr>
            <a:r>
              <a:rPr lang="en-US" altLang="en-US" sz="2800" dirty="0">
                <a:latin typeface="Franklin Gothic Demi Cond" panose="020B0706030402020204" pitchFamily="34" charset="0"/>
              </a:rPr>
              <a:t>Or if only one party performs as if the contract existed, but other party permits such reliance.</a:t>
            </a:r>
          </a:p>
          <a:p>
            <a:pPr>
              <a:buFont typeface="Wingdings" panose="05000000000000000000" pitchFamily="2" charset="2"/>
              <a:buChar char="§"/>
            </a:pPr>
            <a:endParaRPr lang="en-US" alt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3250" name="Picture 5" descr="Image result for no contract">
            <a:extLst>
              <a:ext uri="{FF2B5EF4-FFF2-40B4-BE49-F238E27FC236}">
                <a16:creationId xmlns:a16="http://schemas.microsoft.com/office/drawing/2014/main" id="{0F1F99A2-830E-498D-A18C-4CD2E563FDDB}"/>
              </a:ext>
            </a:extLst>
          </p:cNvPr>
          <p:cNvPicPr>
            <a:picLocks noChangeAspect="1" noChangeArrowheads="1"/>
          </p:cNvPicPr>
          <p:nvPr/>
        </p:nvPicPr>
        <p:blipFill>
          <a:blip r:embed="rId2">
            <a:alphaModFix amt="33000"/>
            <a:extLst>
              <a:ext uri="{28A0092B-C50C-407E-A947-70E740481C1C}">
                <a14:useLocalDpi xmlns:a14="http://schemas.microsoft.com/office/drawing/2010/main" val="0"/>
              </a:ext>
            </a:extLst>
          </a:blip>
          <a:srcRect/>
          <a:stretch>
            <a:fillRect/>
          </a:stretch>
        </p:blipFill>
        <p:spPr bwMode="auto">
          <a:xfrm>
            <a:off x="0" y="228600"/>
            <a:ext cx="9144000" cy="601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Rectangle 2">
            <a:extLst>
              <a:ext uri="{FF2B5EF4-FFF2-40B4-BE49-F238E27FC236}">
                <a16:creationId xmlns:a16="http://schemas.microsoft.com/office/drawing/2014/main" id="{B5C4CA87-E46E-42A7-A6EE-84D5A2C31461}"/>
              </a:ext>
            </a:extLst>
          </p:cNvPr>
          <p:cNvSpPr>
            <a:spLocks noGrp="1" noChangeArrowheads="1"/>
          </p:cNvSpPr>
          <p:nvPr>
            <p:ph type="title" idx="4294967295"/>
          </p:nvPr>
        </p:nvSpPr>
        <p:spPr>
          <a:xfrm>
            <a:off x="0" y="0"/>
            <a:ext cx="9144000" cy="708025"/>
          </a:xfrm>
        </p:spPr>
        <p:txBody>
          <a:bodyPr anchor="b">
            <a:spAutoFit/>
          </a:bodyPr>
          <a:lstStyle/>
          <a:p>
            <a:pPr eaLnBrk="1" hangingPunct="1">
              <a:defRPr/>
            </a:pPr>
            <a:r>
              <a:rPr lang="en-US" sz="4000" dirty="0">
                <a:latin typeface="Franklin Gothic Demi Cond" panose="020B0706030402020204" pitchFamily="34" charset="0"/>
                <a:ea typeface="+mj-ea"/>
              </a:rPr>
              <a:t>Unjust Enrichment/Quantum </a:t>
            </a:r>
            <a:r>
              <a:rPr lang="en-US" sz="4000" dirty="0" err="1">
                <a:latin typeface="Franklin Gothic Demi Cond" panose="020B0706030402020204" pitchFamily="34" charset="0"/>
                <a:ea typeface="+mj-ea"/>
              </a:rPr>
              <a:t>Meruit</a:t>
            </a:r>
            <a:endParaRPr lang="en-US" sz="4000" dirty="0">
              <a:latin typeface="Franklin Gothic Demi Cond" panose="020B0706030402020204" pitchFamily="34" charset="0"/>
              <a:ea typeface="+mj-ea"/>
            </a:endParaRPr>
          </a:p>
        </p:txBody>
      </p:sp>
      <p:sp>
        <p:nvSpPr>
          <p:cNvPr id="53252" name="Rectangle 3">
            <a:extLst>
              <a:ext uri="{FF2B5EF4-FFF2-40B4-BE49-F238E27FC236}">
                <a16:creationId xmlns:a16="http://schemas.microsoft.com/office/drawing/2014/main" id="{47772F1F-F567-42B7-801C-375F375C37D3}"/>
              </a:ext>
            </a:extLst>
          </p:cNvPr>
          <p:cNvSpPr>
            <a:spLocks noGrp="1" noChangeArrowheads="1"/>
          </p:cNvSpPr>
          <p:nvPr>
            <p:ph type="body" idx="4294967295"/>
          </p:nvPr>
        </p:nvSpPr>
        <p:spPr>
          <a:xfrm>
            <a:off x="138113" y="1255713"/>
            <a:ext cx="9005887" cy="4114800"/>
          </a:xfrm>
        </p:spPr>
        <p:txBody>
          <a:bodyPr/>
          <a:lstStyle/>
          <a:p>
            <a:pPr eaLnBrk="1" hangingPunct="1">
              <a:buFont typeface="Wingdings" panose="05000000000000000000" pitchFamily="2" charset="2"/>
              <a:buChar char="§"/>
            </a:pPr>
            <a:r>
              <a:rPr lang="en-US" altLang="en-US" u="sng" dirty="0">
                <a:latin typeface="Franklin Gothic Demi Cond" panose="020B0706030402020204" pitchFamily="34" charset="0"/>
              </a:rPr>
              <a:t>Assuming No Contract Exists</a:t>
            </a:r>
            <a:r>
              <a:rPr lang="en-US" altLang="en-US" dirty="0">
                <a:latin typeface="Franklin Gothic Demi Cond" panose="020B0706030402020204" pitchFamily="34" charset="0"/>
              </a:rPr>
              <a:t>:</a:t>
            </a:r>
          </a:p>
          <a:p>
            <a:pPr lvl="1" eaLnBrk="1" hangingPunct="1">
              <a:buFontTx/>
              <a:buNone/>
            </a:pPr>
            <a:r>
              <a:rPr lang="en-US" altLang="en-US" sz="3200" dirty="0">
                <a:latin typeface="Franklin Gothic Demi Cond" panose="020B0706030402020204" pitchFamily="34" charset="0"/>
                <a:ea typeface="ＭＳ Ｐゴシック" panose="020B0600070205080204" pitchFamily="34" charset="-128"/>
              </a:rPr>
              <a:t>a) Rep still procures sales for principal, and principal accepts and derives a benefit from such efforts, courts may find that permitting withholding of compensation (traditional commission) would be unjust</a:t>
            </a:r>
          </a:p>
          <a:p>
            <a:pPr lvl="1" eaLnBrk="1" hangingPunct="1">
              <a:buFontTx/>
              <a:buNone/>
            </a:pPr>
            <a:r>
              <a:rPr lang="en-US" altLang="en-US" sz="3200" dirty="0">
                <a:latin typeface="Franklin Gothic Demi Cond" panose="020B0706030402020204" pitchFamily="34" charset="0"/>
                <a:ea typeface="ＭＳ Ｐゴシック" panose="020B0600070205080204" pitchFamily="34" charset="-128"/>
              </a:rPr>
              <a:t>b) Similarly, courts might award rep “as much as he deserves” for his services</a:t>
            </a:r>
          </a:p>
          <a:p>
            <a:pPr lvl="1" eaLnBrk="1" hangingPunct="1">
              <a:buFontTx/>
              <a:buNone/>
            </a:pPr>
            <a:endParaRPr lang="en-US" altLang="en-US" sz="2600" dirty="0">
              <a:latin typeface="Franklin Gothic Demi Cond" panose="020B0706030402020204" pitchFamily="34" charset="0"/>
              <a:ea typeface="ＭＳ Ｐゴシック" panose="020B0600070205080204" pitchFamily="34" charset="-128"/>
            </a:endParaRPr>
          </a:p>
          <a:p>
            <a:pPr eaLnBrk="1" hangingPunct="1"/>
            <a:endParaRPr lang="en-US" altLang="en-US" sz="2400" dirty="0">
              <a:latin typeface="Franklin Gothic Demi Cond" panose="020B0706030402020204" pitchFamily="34" charset="0"/>
            </a:endParaRPr>
          </a:p>
        </p:txBody>
      </p:sp>
      <p:pic>
        <p:nvPicPr>
          <p:cNvPr id="53253" name="Picture 8" descr="Electronic Representatives Association">
            <a:extLst>
              <a:ext uri="{FF2B5EF4-FFF2-40B4-BE49-F238E27FC236}">
                <a16:creationId xmlns:a16="http://schemas.microsoft.com/office/drawing/2014/main" id="{52FE5593-89E7-4418-B831-902BC79F44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6142038"/>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4" name="Picture 4">
            <a:extLst>
              <a:ext uri="{FF2B5EF4-FFF2-40B4-BE49-F238E27FC236}">
                <a16:creationId xmlns:a16="http://schemas.microsoft.com/office/drawing/2014/main" id="{B8CB5325-8D16-4634-8131-C7284F64D9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0" y="5815013"/>
            <a:ext cx="1066800" cy="104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B6F16107-AEDE-4098-B493-707F3364C2FA}"/>
              </a:ext>
            </a:extLst>
          </p:cNvPr>
          <p:cNvSpPr>
            <a:spLocks noGrp="1" noChangeArrowheads="1"/>
          </p:cNvSpPr>
          <p:nvPr>
            <p:ph type="title" idx="4294967295"/>
          </p:nvPr>
        </p:nvSpPr>
        <p:spPr>
          <a:xfrm>
            <a:off x="26988" y="152400"/>
            <a:ext cx="9117012" cy="762000"/>
          </a:xfrm>
        </p:spPr>
        <p:txBody>
          <a:bodyPr anchor="b">
            <a:spAutoFit/>
          </a:bodyPr>
          <a:lstStyle/>
          <a:p>
            <a:pPr eaLnBrk="1" hangingPunct="1">
              <a:defRPr/>
            </a:pPr>
            <a:r>
              <a:rPr lang="en-US" dirty="0">
                <a:solidFill>
                  <a:schemeClr val="bg1"/>
                </a:solidFill>
                <a:latin typeface="Franklin Gothic Demi Cond" panose="020B0706030402020204" pitchFamily="34" charset="0"/>
                <a:ea typeface="+mj-ea"/>
              </a:rPr>
              <a:t>Other Possible Recovery Theories</a:t>
            </a:r>
          </a:p>
        </p:txBody>
      </p:sp>
      <p:sp>
        <p:nvSpPr>
          <p:cNvPr id="109571" name="Rectangle 3">
            <a:extLst>
              <a:ext uri="{FF2B5EF4-FFF2-40B4-BE49-F238E27FC236}">
                <a16:creationId xmlns:a16="http://schemas.microsoft.com/office/drawing/2014/main" id="{24600AF0-D982-4BD3-97FF-D55A43E40DCF}"/>
              </a:ext>
            </a:extLst>
          </p:cNvPr>
          <p:cNvSpPr>
            <a:spLocks noGrp="1" noChangeArrowheads="1"/>
          </p:cNvSpPr>
          <p:nvPr>
            <p:ph type="body" idx="4294967295"/>
          </p:nvPr>
        </p:nvSpPr>
        <p:spPr>
          <a:xfrm>
            <a:off x="271463" y="1384300"/>
            <a:ext cx="8991600" cy="4876800"/>
          </a:xfrm>
        </p:spPr>
        <p:txBody>
          <a:bodyPr/>
          <a:lstStyle/>
          <a:p>
            <a:pPr eaLnBrk="1" hangingPunct="1">
              <a:lnSpc>
                <a:spcPct val="90000"/>
              </a:lnSpc>
              <a:buFont typeface="Wingdings" panose="05000000000000000000" pitchFamily="2" charset="2"/>
              <a:buChar char="§"/>
            </a:pPr>
            <a:r>
              <a:rPr lang="en-US" altLang="en-US" sz="3600" dirty="0">
                <a:solidFill>
                  <a:schemeClr val="bg1"/>
                </a:solidFill>
                <a:latin typeface="Franklin Gothic Demi Cond" panose="020B0706030402020204" pitchFamily="34" charset="0"/>
              </a:rPr>
              <a:t>Specific facts may lead in other directions:  anti-competitive behavior; theft; offset; fraud; negligent misrepresentation</a:t>
            </a:r>
          </a:p>
          <a:p>
            <a:pPr eaLnBrk="1" hangingPunct="1">
              <a:lnSpc>
                <a:spcPct val="90000"/>
              </a:lnSpc>
              <a:buFont typeface="Wingdings" panose="05000000000000000000" pitchFamily="2" charset="2"/>
              <a:buChar char="§"/>
            </a:pPr>
            <a:r>
              <a:rPr lang="en-US" altLang="en-US" sz="3600" dirty="0">
                <a:solidFill>
                  <a:schemeClr val="bg1"/>
                </a:solidFill>
                <a:latin typeface="Franklin Gothic Demi Cond" panose="020B0706030402020204" pitchFamily="34" charset="0"/>
              </a:rPr>
              <a:t>Nothing gets their attention like a pre-trial attachment of principal’s assets</a:t>
            </a:r>
          </a:p>
          <a:p>
            <a:pPr eaLnBrk="1" hangingPunct="1">
              <a:lnSpc>
                <a:spcPct val="90000"/>
              </a:lnSpc>
              <a:buFont typeface="Wingdings" panose="05000000000000000000" pitchFamily="2" charset="2"/>
              <a:buChar char="§"/>
            </a:pPr>
            <a:r>
              <a:rPr lang="en-US" altLang="en-US" sz="3600" dirty="0">
                <a:solidFill>
                  <a:schemeClr val="bg1"/>
                </a:solidFill>
                <a:latin typeface="Franklin Gothic Demi Cond" panose="020B0706030402020204" pitchFamily="34" charset="0"/>
              </a:rPr>
              <a:t>Look for means to recover attorneys’ fees in contract or in the law</a:t>
            </a:r>
          </a:p>
        </p:txBody>
      </p:sp>
      <p:pic>
        <p:nvPicPr>
          <p:cNvPr id="54276" name="Picture 8" descr="Electronic Representatives Association">
            <a:extLst>
              <a:ext uri="{FF2B5EF4-FFF2-40B4-BE49-F238E27FC236}">
                <a16:creationId xmlns:a16="http://schemas.microsoft.com/office/drawing/2014/main" id="{F5DFAB76-4AF9-400C-9534-17ABBEBDFA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38" y="6199188"/>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5">
            <a:extLst>
              <a:ext uri="{FF2B5EF4-FFF2-40B4-BE49-F238E27FC236}">
                <a16:creationId xmlns:a16="http://schemas.microsoft.com/office/drawing/2014/main" id="{B99451A4-0027-494B-A930-37366B1ECD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5781675"/>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anim calcmode="lin" valueType="num">
                                      <p:cBhvr>
                                        <p:cTn id="7" dur="1000" fill="hold"/>
                                        <p:tgtEl>
                                          <p:spTgt spid="109571">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09571">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09571">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09571">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109571">
                                            <p:txEl>
                                              <p:pRg st="1" end="1"/>
                                            </p:txEl>
                                          </p:spTgt>
                                        </p:tgtEl>
                                        <p:attrNameLst>
                                          <p:attrName>style.visibility</p:attrName>
                                        </p:attrNameLst>
                                      </p:cBhvr>
                                      <p:to>
                                        <p:strVal val="visible"/>
                                      </p:to>
                                    </p:set>
                                    <p:anim calcmode="lin" valueType="num">
                                      <p:cBhvr>
                                        <p:cTn id="15" dur="1000" fill="hold"/>
                                        <p:tgtEl>
                                          <p:spTgt spid="109571">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109571">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109571">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109571">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109571">
                                            <p:txEl>
                                              <p:pRg st="2" end="2"/>
                                            </p:txEl>
                                          </p:spTgt>
                                        </p:tgtEl>
                                        <p:attrNameLst>
                                          <p:attrName>style.visibility</p:attrName>
                                        </p:attrNameLst>
                                      </p:cBhvr>
                                      <p:to>
                                        <p:strVal val="visible"/>
                                      </p:to>
                                    </p:set>
                                    <p:anim calcmode="lin" valueType="num">
                                      <p:cBhvr>
                                        <p:cTn id="23" dur="1000" fill="hold"/>
                                        <p:tgtEl>
                                          <p:spTgt spid="109571">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109571">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109571">
                                            <p:txEl>
                                              <p:pRg st="2" end="2"/>
                                            </p:txEl>
                                          </p:spTgt>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109571">
                                            <p:txEl>
                                              <p:pRg st="2" end="2"/>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bldLvl="2"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322" name="Picture 8" descr="Image result for questions">
            <a:extLst>
              <a:ext uri="{FF2B5EF4-FFF2-40B4-BE49-F238E27FC236}">
                <a16:creationId xmlns:a16="http://schemas.microsoft.com/office/drawing/2014/main" id="{5B21344E-2DB1-4C4D-B21B-E1987CAF61C2}"/>
              </a:ext>
            </a:extLst>
          </p:cNvPr>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3" name="Rectangle 3">
            <a:extLst>
              <a:ext uri="{FF2B5EF4-FFF2-40B4-BE49-F238E27FC236}">
                <a16:creationId xmlns:a16="http://schemas.microsoft.com/office/drawing/2014/main" id="{10CA1701-E514-4340-A0CA-FCDB13215B5A}"/>
              </a:ext>
            </a:extLst>
          </p:cNvPr>
          <p:cNvSpPr>
            <a:spLocks noGrp="1" noChangeArrowheads="1"/>
          </p:cNvSpPr>
          <p:nvPr>
            <p:ph type="body" idx="4294967295"/>
          </p:nvPr>
        </p:nvSpPr>
        <p:spPr>
          <a:xfrm>
            <a:off x="533400" y="2209800"/>
            <a:ext cx="8382000" cy="2667000"/>
          </a:xfrm>
        </p:spPr>
        <p:txBody>
          <a:bodyPr/>
          <a:lstStyle/>
          <a:p>
            <a:pPr algn="ctr" eaLnBrk="1" hangingPunct="1">
              <a:lnSpc>
                <a:spcPct val="90000"/>
              </a:lnSpc>
              <a:buFontTx/>
              <a:buNone/>
            </a:pPr>
            <a:r>
              <a:rPr lang="en-US" altLang="en-US" sz="5400">
                <a:latin typeface="Franklin Gothic Heavy" panose="020B0903020102020204" pitchFamily="34" charset="0"/>
              </a:rPr>
              <a:t>Discussion</a:t>
            </a:r>
          </a:p>
          <a:p>
            <a:pPr algn="ctr" eaLnBrk="1" hangingPunct="1">
              <a:lnSpc>
                <a:spcPct val="90000"/>
              </a:lnSpc>
              <a:buFontTx/>
              <a:buNone/>
            </a:pPr>
            <a:r>
              <a:rPr lang="en-US" altLang="en-US" sz="5400">
                <a:latin typeface="Franklin Gothic Heavy" panose="020B0903020102020204" pitchFamily="34" charset="0"/>
              </a:rPr>
              <a:t>Questions and Answers</a:t>
            </a:r>
          </a:p>
          <a:p>
            <a:pPr algn="ctr" eaLnBrk="1" hangingPunct="1">
              <a:lnSpc>
                <a:spcPct val="90000"/>
              </a:lnSpc>
              <a:buFontTx/>
              <a:buNone/>
            </a:pPr>
            <a:endParaRPr lang="en-US" altLang="en-US" sz="5400">
              <a:latin typeface="Franklin Gothic Heavy" panose="020B0903020102020204" pitchFamily="34" charset="0"/>
            </a:endParaRPr>
          </a:p>
          <a:p>
            <a:pPr algn="ctr" eaLnBrk="1" hangingPunct="1">
              <a:lnSpc>
                <a:spcPct val="90000"/>
              </a:lnSpc>
              <a:buFontTx/>
              <a:buNone/>
            </a:pPr>
            <a:r>
              <a:rPr lang="en-US" altLang="en-US" sz="5400">
                <a:latin typeface="Franklin Gothic Heavy" panose="020B0903020102020204" pitchFamily="34" charset="0"/>
                <a:cs typeface="Arial" panose="020B0604020202020204" pitchFamily="34" charset="0"/>
              </a:rPr>
              <a:t> </a:t>
            </a:r>
            <a:endParaRPr lang="en-US" altLang="en-US" sz="5400">
              <a:latin typeface="Franklin Gothic Heavy" panose="020B0903020102020204" pitchFamily="34" charset="0"/>
            </a:endParaRPr>
          </a:p>
        </p:txBody>
      </p:sp>
      <p:sp>
        <p:nvSpPr>
          <p:cNvPr id="51211" name="Rectangle 11">
            <a:extLst>
              <a:ext uri="{FF2B5EF4-FFF2-40B4-BE49-F238E27FC236}">
                <a16:creationId xmlns:a16="http://schemas.microsoft.com/office/drawing/2014/main" id="{559D0237-4BC4-4DD4-8E04-28B77EE3EB3D}"/>
              </a:ext>
            </a:extLst>
          </p:cNvPr>
          <p:cNvSpPr>
            <a:spLocks noGrp="1" noChangeArrowheads="1"/>
          </p:cNvSpPr>
          <p:nvPr>
            <p:ph type="title" idx="4294967295"/>
          </p:nvPr>
        </p:nvSpPr>
        <p:spPr>
          <a:xfrm>
            <a:off x="-533400" y="1638300"/>
            <a:ext cx="8229600" cy="1143000"/>
          </a:xfrm>
        </p:spPr>
        <p:txBody>
          <a:bodyPr anchor="b">
            <a:spAutoFit/>
          </a:bodyPr>
          <a:lstStyle/>
          <a:p>
            <a:pPr eaLnBrk="1" hangingPunct="1">
              <a:defRPr/>
            </a:pPr>
            <a:r>
              <a:rPr lang="en-US">
                <a:effectLst>
                  <a:outerShdw blurRad="38100" dist="38100" dir="2700000" algn="tl">
                    <a:srgbClr val="FFFFFF"/>
                  </a:outerShdw>
                </a:effectLst>
                <a:ea typeface="+mj-ea"/>
              </a:rPr>
              <a:t> </a:t>
            </a:r>
          </a:p>
        </p:txBody>
      </p:sp>
      <p:pic>
        <p:nvPicPr>
          <p:cNvPr id="56325" name="Picture 8" descr="Electronic Representatives Association">
            <a:extLst>
              <a:ext uri="{FF2B5EF4-FFF2-40B4-BE49-F238E27FC236}">
                <a16:creationId xmlns:a16="http://schemas.microsoft.com/office/drawing/2014/main" id="{1F116A63-BA13-4AFD-BF9E-CAA06E4224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3" y="6167438"/>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6" name="Picture 7">
            <a:extLst>
              <a:ext uri="{FF2B5EF4-FFF2-40B4-BE49-F238E27FC236}">
                <a16:creationId xmlns:a16="http://schemas.microsoft.com/office/drawing/2014/main" id="{B5631054-C978-451E-A876-6295AE7510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5727700"/>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large body of water with a city in the background&#10;&#10;Description automatically generated">
            <a:extLst>
              <a:ext uri="{FF2B5EF4-FFF2-40B4-BE49-F238E27FC236}">
                <a16:creationId xmlns:a16="http://schemas.microsoft.com/office/drawing/2014/main" id="{FB50D033-DB9A-43F6-907D-B2E902D9FE38}"/>
              </a:ext>
            </a:extLst>
          </p:cNvPr>
          <p:cNvPicPr>
            <a:picLocks noChangeAspect="1"/>
          </p:cNvPicPr>
          <p:nvPr/>
        </p:nvPicPr>
        <p:blipFill>
          <a:blip r:embed="rId3">
            <a:duotone>
              <a:prstClr val="black"/>
              <a:srgbClr val="D9C3A5">
                <a:tint val="50000"/>
                <a:satMod val="180000"/>
              </a:srgbClr>
            </a:duotone>
            <a:alphaModFix amt="43000"/>
          </a:blip>
          <a:stretch>
            <a:fillRect/>
          </a:stretch>
        </p:blipFill>
        <p:spPr>
          <a:xfrm>
            <a:off x="-19665" y="0"/>
            <a:ext cx="9163665" cy="7010400"/>
          </a:xfrm>
          <a:prstGeom prst="rect">
            <a:avLst/>
          </a:prstGeom>
        </p:spPr>
      </p:pic>
      <p:sp>
        <p:nvSpPr>
          <p:cNvPr id="133122" name="Rectangle 2">
            <a:extLst>
              <a:ext uri="{FF2B5EF4-FFF2-40B4-BE49-F238E27FC236}">
                <a16:creationId xmlns:a16="http://schemas.microsoft.com/office/drawing/2014/main" id="{16BB98E7-A376-4279-816B-74637868BCA2}"/>
              </a:ext>
            </a:extLst>
          </p:cNvPr>
          <p:cNvSpPr>
            <a:spLocks noGrp="1" noChangeArrowheads="1"/>
          </p:cNvSpPr>
          <p:nvPr>
            <p:ph type="title" idx="4294967295"/>
          </p:nvPr>
        </p:nvSpPr>
        <p:spPr>
          <a:xfrm>
            <a:off x="0" y="414338"/>
            <a:ext cx="8915400" cy="1446212"/>
          </a:xfrm>
        </p:spPr>
        <p:txBody>
          <a:bodyPr anchor="b">
            <a:spAutoFit/>
          </a:bodyPr>
          <a:lstStyle/>
          <a:p>
            <a:pPr eaLnBrk="1" hangingPunct="1">
              <a:defRPr/>
            </a:pPr>
            <a:br>
              <a:rPr lang="en-US" dirty="0">
                <a:solidFill>
                  <a:srgbClr val="FFFF00"/>
                </a:solidFill>
                <a:effectLst>
                  <a:outerShdw blurRad="38100" dist="38100" dir="2700000" algn="tl">
                    <a:srgbClr val="C0C0C0"/>
                  </a:outerShdw>
                </a:effectLst>
              </a:rPr>
            </a:br>
            <a:endParaRPr lang="en-US" b="1" i="1" dirty="0">
              <a:solidFill>
                <a:srgbClr val="FFFF00"/>
              </a:solidFill>
              <a:effectLst>
                <a:outerShdw blurRad="38100" dist="38100" dir="2700000" algn="tl">
                  <a:srgbClr val="C0C0C0"/>
                </a:outerShdw>
              </a:effectLst>
            </a:endParaRPr>
          </a:p>
        </p:txBody>
      </p:sp>
      <p:sp>
        <p:nvSpPr>
          <p:cNvPr id="133123" name="Rectangle 3">
            <a:extLst>
              <a:ext uri="{FF2B5EF4-FFF2-40B4-BE49-F238E27FC236}">
                <a16:creationId xmlns:a16="http://schemas.microsoft.com/office/drawing/2014/main" id="{CDE12646-F577-454D-BE92-348283BBE873}"/>
              </a:ext>
            </a:extLst>
          </p:cNvPr>
          <p:cNvSpPr>
            <a:spLocks noGrp="1" noChangeArrowheads="1"/>
          </p:cNvSpPr>
          <p:nvPr>
            <p:ph type="body" idx="4294967295"/>
          </p:nvPr>
        </p:nvSpPr>
        <p:spPr>
          <a:xfrm>
            <a:off x="-19665" y="1566863"/>
            <a:ext cx="9163665" cy="5291137"/>
          </a:xfrm>
        </p:spPr>
        <p:txBody>
          <a:bodyPr/>
          <a:lstStyle/>
          <a:p>
            <a:pPr algn="ctr" eaLnBrk="1" hangingPunct="1">
              <a:lnSpc>
                <a:spcPct val="80000"/>
              </a:lnSpc>
              <a:buFontTx/>
              <a:buNone/>
              <a:defRPr/>
            </a:pPr>
            <a:r>
              <a:rPr lang="en-US" sz="3600" b="1" dirty="0">
                <a:solidFill>
                  <a:srgbClr val="002060"/>
                </a:solidFill>
                <a:effectLst>
                  <a:outerShdw blurRad="38100" dist="38100" dir="2700000" algn="tl">
                    <a:srgbClr val="C0C0C0"/>
                  </a:outerShdw>
                </a:effectLst>
                <a:latin typeface="Franklin Gothic Heavy" panose="020B0903020102020204" pitchFamily="34" charset="0"/>
              </a:rPr>
              <a:t>STANDING FIRM:</a:t>
            </a:r>
          </a:p>
          <a:p>
            <a:pPr algn="ctr" eaLnBrk="1" hangingPunct="1">
              <a:lnSpc>
                <a:spcPct val="80000"/>
              </a:lnSpc>
              <a:buFontTx/>
              <a:buNone/>
              <a:defRPr/>
            </a:pPr>
            <a:r>
              <a:rPr lang="en-US" sz="3600" b="1" u="sng" dirty="0">
                <a:solidFill>
                  <a:srgbClr val="002060"/>
                </a:solidFill>
                <a:effectLst>
                  <a:outerShdw blurRad="38100" dist="38100" dir="2700000" algn="tl">
                    <a:srgbClr val="C0C0C0"/>
                  </a:outerShdw>
                </a:effectLst>
                <a:latin typeface="Franklin Gothic Heavy" panose="020B0903020102020204" pitchFamily="34" charset="0"/>
              </a:rPr>
              <a:t>REPS DESERVE TO GET PAID</a:t>
            </a:r>
            <a:endParaRPr lang="en-US" b="1" u="sng" dirty="0">
              <a:solidFill>
                <a:srgbClr val="002060"/>
              </a:solidFill>
              <a:effectLst>
                <a:outerShdw blurRad="38100" dist="38100" dir="2700000" algn="tl">
                  <a:srgbClr val="C0C0C0"/>
                </a:outerShdw>
              </a:effectLst>
              <a:latin typeface="Franklin Gothic Heavy" panose="020B0903020102020204" pitchFamily="34" charset="0"/>
            </a:endParaRPr>
          </a:p>
          <a:p>
            <a:pPr algn="ctr" eaLnBrk="1" hangingPunct="1">
              <a:lnSpc>
                <a:spcPct val="80000"/>
              </a:lnSpc>
              <a:buFontTx/>
              <a:buNone/>
              <a:defRPr/>
            </a:pPr>
            <a:endParaRPr lang="en-US" sz="1200" b="1" dirty="0">
              <a:solidFill>
                <a:srgbClr val="002060"/>
              </a:solidFill>
              <a:effectLst>
                <a:outerShdw blurRad="38100" dist="38100" dir="2700000" algn="tl">
                  <a:srgbClr val="C0C0C0"/>
                </a:outerShdw>
              </a:effectLst>
              <a:latin typeface="Franklin Gothic Heavy" panose="020B0903020102020204" pitchFamily="34" charset="0"/>
            </a:endParaRP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Gerald M. Newman, Esq.</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Adam J. Glazer, Esq.</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Schoenberg </a:t>
            </a:r>
            <a:r>
              <a:rPr lang="en-US" sz="2400" b="1" dirty="0" err="1">
                <a:solidFill>
                  <a:srgbClr val="002060"/>
                </a:solidFill>
                <a:effectLst>
                  <a:outerShdw blurRad="38100" dist="38100" dir="2700000" algn="tl">
                    <a:srgbClr val="C0C0C0"/>
                  </a:outerShdw>
                </a:effectLst>
                <a:latin typeface="Franklin Gothic Heavy" panose="020B0903020102020204" pitchFamily="34" charset="0"/>
              </a:rPr>
              <a:t>Finkel</a:t>
            </a:r>
            <a:r>
              <a:rPr lang="en-US" sz="2400" b="1" dirty="0">
                <a:solidFill>
                  <a:srgbClr val="002060"/>
                </a:solidFill>
                <a:effectLst>
                  <a:outerShdw blurRad="38100" dist="38100" dir="2700000" algn="tl">
                    <a:srgbClr val="C0C0C0"/>
                  </a:outerShdw>
                </a:effectLst>
                <a:latin typeface="Franklin Gothic Heavy" panose="020B0903020102020204" pitchFamily="34" charset="0"/>
              </a:rPr>
              <a:t> Newman &amp; Rosenberg, LLC.</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222 South Riverside Plaza, Suite 2100</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Chicago, IL 60606-6101</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(312) 648-2300</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Gerald.Newman@sfnr.com</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Adam.Glazer@sfnr.com</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www.NATIONALSALESREPATTORNEYS.com</a:t>
            </a:r>
          </a:p>
          <a:p>
            <a:pPr algn="ctr" eaLnBrk="1" hangingPunct="1">
              <a:lnSpc>
                <a:spcPct val="80000"/>
              </a:lnSpc>
              <a:buFontTx/>
              <a:buNone/>
              <a:defRPr/>
            </a:pPr>
            <a:r>
              <a:rPr lang="en-US" sz="2400" b="1" dirty="0">
                <a:solidFill>
                  <a:srgbClr val="002060"/>
                </a:solidFill>
                <a:effectLst>
                  <a:outerShdw blurRad="38100" dist="38100" dir="2700000" algn="tl">
                    <a:srgbClr val="C0C0C0"/>
                  </a:outerShdw>
                </a:effectLst>
                <a:latin typeface="Franklin Gothic Heavy" panose="020B0903020102020204" pitchFamily="34" charset="0"/>
              </a:rPr>
              <a:t>www.SFNR.com</a:t>
            </a:r>
            <a:endParaRPr lang="en-US" sz="2400" dirty="0">
              <a:solidFill>
                <a:srgbClr val="002060"/>
              </a:solidFill>
              <a:effectLst>
                <a:outerShdw blurRad="38100" dist="38100" dir="2700000" algn="tl">
                  <a:srgbClr val="C0C0C0"/>
                </a:outerShdw>
              </a:effectLst>
              <a:latin typeface="Franklin Gothic Heavy" panose="020B0903020102020204" pitchFamily="34" charset="0"/>
            </a:endParaRPr>
          </a:p>
          <a:p>
            <a:pPr eaLnBrk="1" hangingPunct="1">
              <a:lnSpc>
                <a:spcPct val="80000"/>
              </a:lnSpc>
              <a:defRPr/>
            </a:pPr>
            <a:endParaRPr lang="en-US" sz="2400" i="1" dirty="0">
              <a:solidFill>
                <a:srgbClr val="FFFF00"/>
              </a:solidFill>
              <a:effectLst>
                <a:outerShdw blurRad="38100" dist="38100" dir="2700000" algn="tl">
                  <a:srgbClr val="C0C0C0"/>
                </a:outerShdw>
              </a:effectLst>
              <a:latin typeface="Franklin Gothic Heavy" panose="020B0903020102020204" pitchFamily="34" charset="0"/>
            </a:endParaRPr>
          </a:p>
        </p:txBody>
      </p:sp>
      <p:pic>
        <p:nvPicPr>
          <p:cNvPr id="57349" name="Picture 5" descr="https://era.org/wp-content/uploads/2018/08/Conference-Header-w-logo-850.jpg">
            <a:extLst>
              <a:ext uri="{FF2B5EF4-FFF2-40B4-BE49-F238E27FC236}">
                <a16:creationId xmlns:a16="http://schemas.microsoft.com/office/drawing/2014/main" id="{9AC0A538-8F6A-4092-9EA5-E42E1308CD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8" y="0"/>
            <a:ext cx="9144001"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8" descr="Electronic Representatives Association">
            <a:extLst>
              <a:ext uri="{FF2B5EF4-FFF2-40B4-BE49-F238E27FC236}">
                <a16:creationId xmlns:a16="http://schemas.microsoft.com/office/drawing/2014/main" id="{1651B743-1444-4743-94FA-344822C5ED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25" y="6248400"/>
            <a:ext cx="12858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1" name="Picture 3">
            <a:extLst>
              <a:ext uri="{FF2B5EF4-FFF2-40B4-BE49-F238E27FC236}">
                <a16:creationId xmlns:a16="http://schemas.microsoft.com/office/drawing/2014/main" id="{7F6519A5-40C7-4D09-A704-A43F4937707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77200" y="5922963"/>
            <a:ext cx="10668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2" name="Footer Placeholder 4">
            <a:extLst>
              <a:ext uri="{FF2B5EF4-FFF2-40B4-BE49-F238E27FC236}">
                <a16:creationId xmlns:a16="http://schemas.microsoft.com/office/drawing/2014/main" id="{F79C5A17-5102-4A3A-B8AC-412E2461FDAB}"/>
              </a:ext>
            </a:extLst>
          </p:cNvPr>
          <p:cNvSpPr>
            <a:spLocks noGrp="1"/>
          </p:cNvSpPr>
          <p:nvPr>
            <p:ph type="ftr" sz="quarter" idx="11"/>
          </p:nvPr>
        </p:nvSpPr>
        <p:spPr>
          <a:xfrm>
            <a:off x="-1" y="6654800"/>
            <a:ext cx="9163665" cy="476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37931725" indent="-37474525">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FontTx/>
              <a:buNone/>
            </a:pPr>
            <a:r>
              <a:rPr lang="en-US" altLang="en-US" sz="1400" dirty="0"/>
              <a:t>© Copyright 2019 Adam J. Glazer, Esq.</a:t>
            </a:r>
          </a:p>
        </p:txBody>
      </p:sp>
    </p:spTree>
  </p:cSld>
  <p:clrMapOvr>
    <a:masterClrMapping/>
  </p:clrMapOvr>
</p:sld>
</file>

<file path=ppt/theme/theme1.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Designs\High Voltage.pot</Template>
  <TotalTime>20152</TotalTime>
  <Words>2194</Words>
  <Application>Microsoft Office PowerPoint</Application>
  <PresentationFormat>On-screen Show (4:3)</PresentationFormat>
  <Paragraphs>203</Paragraphs>
  <Slides>28</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Calibri</vt:lpstr>
      <vt:lpstr>Franklin Gothic Demi</vt:lpstr>
      <vt:lpstr>Franklin Gothic Demi Cond</vt:lpstr>
      <vt:lpstr>Franklin Gothic Heavy</vt:lpstr>
      <vt:lpstr>Times New Roman</vt:lpstr>
      <vt:lpstr>Wingdings</vt:lpstr>
      <vt:lpstr>1_Default Design</vt:lpstr>
      <vt:lpstr> </vt:lpstr>
      <vt:lpstr>Why Even Consider Pursuing  My Unpaid Commissions?</vt:lpstr>
      <vt:lpstr>Consider William Stein</vt:lpstr>
      <vt:lpstr>Stein’s Relationship with Malden Mills</vt:lpstr>
      <vt:lpstr>Stein v. Malden Mills, Inc. </vt:lpstr>
      <vt:lpstr>Stein v. Malden Mills</vt:lpstr>
      <vt:lpstr>Stein v. Malden Mills   </vt:lpstr>
      <vt:lpstr>I.  Overview of Commission Recovery Theories</vt:lpstr>
      <vt:lpstr>II.  Actions Based on the Contract</vt:lpstr>
      <vt:lpstr>Oral Contracts Are Enforceable</vt:lpstr>
      <vt:lpstr>Possible Extra-Contractual Remedies</vt:lpstr>
      <vt:lpstr>The Procuring Cause Doctrine</vt:lpstr>
      <vt:lpstr>The Procuring Cause Doctrine</vt:lpstr>
      <vt:lpstr>Termination Clause</vt:lpstr>
      <vt:lpstr>Manufacturers’ Usual Arguments</vt:lpstr>
      <vt:lpstr>PowerPoint Presentation</vt:lpstr>
      <vt:lpstr>PowerPoint Presentation</vt:lpstr>
      <vt:lpstr>The Procuring Cause Doctrine:   Need Not Even Know of Sales</vt:lpstr>
      <vt:lpstr>Procuring Cause Recovery:   How Long Does It Last?</vt:lpstr>
      <vt:lpstr>Procuring Cause Recovery:  How Long Does It Last?</vt:lpstr>
      <vt:lpstr>Procuring Cause:   Twists and Turns</vt:lpstr>
      <vt:lpstr>Sales Rep Protection Statutes</vt:lpstr>
      <vt:lpstr>Sales Rep Protection Statutes (Cont’d)</vt:lpstr>
      <vt:lpstr>Implied Contracts</vt:lpstr>
      <vt:lpstr>Unjust Enrichment/Quantum Meruit</vt:lpstr>
      <vt:lpstr>Other Possible Recovery Theories</vt:lpstr>
      <vt:lpstr> </vt:lpstr>
      <vt:lpstr> </vt:lpstr>
    </vt:vector>
  </TitlesOfParts>
  <Company>Cetrom,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Stephanie O'Connell</dc:creator>
  <cp:lastModifiedBy>Adam J. Glazer</cp:lastModifiedBy>
  <cp:revision>143</cp:revision>
  <cp:lastPrinted>2019-02-23T21:57:22Z</cp:lastPrinted>
  <dcterms:created xsi:type="dcterms:W3CDTF">2007-09-17T19:16:31Z</dcterms:created>
  <dcterms:modified xsi:type="dcterms:W3CDTF">2019-02-23T22:29:18Z</dcterms:modified>
</cp:coreProperties>
</file>